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70">
          <p15:clr>
            <a:srgbClr val="A4A3A4"/>
          </p15:clr>
        </p15:guide>
      </p15:sldGuideLst>
    </p:ext>
    <p:ext uri="GoogleSlidesCustomDataVersion2">
      <go:slidesCustomData xmlns:go="http://customooxmlschemas.google.com/" r:id="rId13" roundtripDataSignature="AMtx7mjEiCDBkzVgQ0FGUhQhwXvle4l83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7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customschemas.google.com/relationships/presentationmetadata" Target="meta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7"/>
          <p:cNvSpPr/>
          <p:nvPr>
            <p:ph idx="2" type="pic"/>
          </p:nvPr>
        </p:nvSpPr>
        <p:spPr>
          <a:xfrm>
            <a:off x="5183188" y="987425"/>
            <a:ext cx="6172200" cy="4873625"/>
          </a:xfrm>
          <a:prstGeom prst="rect">
            <a:avLst/>
          </a:prstGeom>
          <a:noFill/>
          <a:ln>
            <a:noFill/>
          </a:ln>
        </p:spPr>
      </p:sp>
      <p:sp>
        <p:nvSpPr>
          <p:cNvPr id="64" name="Google Shape;64;p1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2.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257175" y="2240280"/>
            <a:ext cx="11692890" cy="196405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4000">
                <a:latin typeface="Calibri"/>
                <a:ea typeface="Calibri"/>
                <a:cs typeface="Calibri"/>
                <a:sym typeface="Calibri"/>
              </a:rPr>
              <a:t>  Food for thought: Nourishing mental well-being in vocational training</a:t>
            </a:r>
            <a:br>
              <a:rPr b="1" lang="en-US" sz="4000">
                <a:latin typeface="Calibri"/>
                <a:ea typeface="Calibri"/>
                <a:cs typeface="Calibri"/>
                <a:sym typeface="Calibri"/>
              </a:rPr>
            </a:br>
            <a:r>
              <a:rPr b="1" lang="en-US" sz="3110">
                <a:latin typeface="Calibri"/>
                <a:ea typeface="Calibri"/>
                <a:cs typeface="Calibri"/>
                <a:sym typeface="Calibri"/>
              </a:rPr>
              <a:t>Erasmus+ 2025-1-ES01-KA210-VET-000358116 </a:t>
            </a:r>
            <a:br>
              <a:rPr b="1" lang="en-US" sz="4000">
                <a:latin typeface="Calibri"/>
                <a:ea typeface="Calibri"/>
                <a:cs typeface="Calibri"/>
                <a:sym typeface="Calibri"/>
              </a:rPr>
            </a:br>
            <a:r>
              <a:rPr b="1" lang="en-US" sz="4000">
                <a:latin typeface="Calibri"/>
                <a:ea typeface="Calibri"/>
                <a:cs typeface="Calibri"/>
                <a:sym typeface="Calibri"/>
              </a:rPr>
              <a:t> - Food4Thought -</a:t>
            </a:r>
            <a:endParaRPr b="1" sz="4000">
              <a:latin typeface="Calibri"/>
              <a:ea typeface="Calibri"/>
              <a:cs typeface="Calibri"/>
              <a:sym typeface="Calibri"/>
            </a:endParaRPr>
          </a:p>
        </p:txBody>
      </p:sp>
      <p:sp>
        <p:nvSpPr>
          <p:cNvPr id="85" name="Google Shape;85;p1"/>
          <p:cNvSpPr txBox="1"/>
          <p:nvPr>
            <p:ph idx="1" type="subTitle"/>
          </p:nvPr>
        </p:nvSpPr>
        <p:spPr>
          <a:xfrm>
            <a:off x="2377330" y="4324553"/>
            <a:ext cx="9396000" cy="2059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None/>
            </a:pPr>
            <a:r>
              <a:rPr b="1" lang="en-US" sz="3200">
                <a:latin typeface="Calibri"/>
                <a:ea typeface="Calibri"/>
                <a:cs typeface="Calibri"/>
                <a:sym typeface="Calibri"/>
              </a:rPr>
              <a:t>WP 2. Cultivating Healthy Lifestyles: Analyzing Nutritional Habits of VET Students and Young Adults</a:t>
            </a:r>
            <a:endParaRPr b="1" sz="3200">
              <a:latin typeface="Calibri"/>
              <a:ea typeface="Calibri"/>
              <a:cs typeface="Calibri"/>
              <a:sym typeface="Calibri"/>
            </a:endParaRPr>
          </a:p>
          <a:p>
            <a:pPr indent="0" lvl="0" marL="0" rtl="0" algn="ctr">
              <a:lnSpc>
                <a:spcPct val="90000"/>
              </a:lnSpc>
              <a:spcBef>
                <a:spcPts val="1000"/>
              </a:spcBef>
              <a:spcAft>
                <a:spcPts val="0"/>
              </a:spcAft>
              <a:buClr>
                <a:schemeClr val="dk1"/>
              </a:buClr>
              <a:buSzPts val="2800"/>
              <a:buNone/>
            </a:pPr>
            <a:r>
              <a:rPr b="1" lang="en-US" sz="2800">
                <a:latin typeface="Calibri"/>
                <a:ea typeface="Calibri"/>
                <a:cs typeface="Calibri"/>
                <a:sym typeface="Calibri"/>
              </a:rPr>
              <a:t>Task 2.3.  Fill up Designed Food Diaries</a:t>
            </a:r>
            <a:endParaRPr b="1" sz="2800">
              <a:latin typeface="Calibri"/>
              <a:ea typeface="Calibri"/>
              <a:cs typeface="Calibri"/>
              <a:sym typeface="Calibri"/>
            </a:endParaRPr>
          </a:p>
          <a:p>
            <a:pPr indent="0" lvl="0" marL="0" rtl="0" algn="ctr">
              <a:lnSpc>
                <a:spcPct val="90000"/>
              </a:lnSpc>
              <a:spcBef>
                <a:spcPts val="1000"/>
              </a:spcBef>
              <a:spcAft>
                <a:spcPts val="0"/>
              </a:spcAft>
              <a:buClr>
                <a:schemeClr val="dk1"/>
              </a:buClr>
              <a:buSzPts val="2800"/>
              <a:buNone/>
            </a:pPr>
            <a:r>
              <a:rPr b="1" lang="en-US" sz="2800">
                <a:latin typeface="Calibri"/>
                <a:ea typeface="Calibri"/>
                <a:cs typeface="Calibri"/>
                <a:sym typeface="Calibri"/>
              </a:rPr>
              <a:t>INSTRUCTIONS</a:t>
            </a:r>
            <a:endParaRPr b="1" sz="2800">
              <a:latin typeface="Calibri"/>
              <a:ea typeface="Calibri"/>
              <a:cs typeface="Calibri"/>
              <a:sym typeface="Calibri"/>
            </a:endParaRPr>
          </a:p>
        </p:txBody>
      </p:sp>
      <p:pic>
        <p:nvPicPr>
          <p:cNvPr descr="banner" id="86" name="Google Shape;86;p1"/>
          <p:cNvPicPr preferRelativeResize="0"/>
          <p:nvPr/>
        </p:nvPicPr>
        <p:blipFill rotWithShape="1">
          <a:blip r:embed="rId3">
            <a:alphaModFix/>
          </a:blip>
          <a:srcRect b="0" l="0" r="0" t="0"/>
          <a:stretch/>
        </p:blipFill>
        <p:spPr>
          <a:xfrm>
            <a:off x="1017270" y="-7620"/>
            <a:ext cx="9906000" cy="1533525"/>
          </a:xfrm>
          <a:prstGeom prst="rect">
            <a:avLst/>
          </a:prstGeom>
          <a:noFill/>
          <a:ln>
            <a:noFill/>
          </a:ln>
        </p:spPr>
      </p:pic>
      <p:sp>
        <p:nvSpPr>
          <p:cNvPr id="87" name="Google Shape;87;p1"/>
          <p:cNvSpPr/>
          <p:nvPr/>
        </p:nvSpPr>
        <p:spPr>
          <a:xfrm>
            <a:off x="496570" y="1415415"/>
            <a:ext cx="11349990" cy="52197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400"/>
              <a:buFont typeface="Noto Sans Symbols"/>
              <a:buNone/>
            </a:pPr>
            <a:r>
              <a:rPr b="0" i="1" lang="en-US" sz="1400" u="none" cap="none" strike="noStrike">
                <a:solidFill>
                  <a:schemeClr val="dk1"/>
                </a:solidFill>
                <a:latin typeface="Calibri"/>
                <a:ea typeface="Calibri"/>
                <a:cs typeface="Calibri"/>
                <a:sym typeface="Calibri"/>
              </a:rPr>
              <a:t>“This project has been funded with support from the European Commission. This communication reflects the views only of the author, and the European Commission and Spanish National Agency cannot be held responsi­ble for any use which may be made of the information contained therein”</a:t>
            </a:r>
            <a:endParaRPr b="0" i="1" sz="1400" u="none" cap="none" strike="noStrike">
              <a:solidFill>
                <a:schemeClr val="dk1"/>
              </a:solidFill>
              <a:latin typeface="Calibri"/>
              <a:ea typeface="Calibri"/>
              <a:cs typeface="Calibri"/>
              <a:sym typeface="Calibri"/>
            </a:endParaRPr>
          </a:p>
        </p:txBody>
      </p:sp>
      <p:pic>
        <p:nvPicPr>
          <p:cNvPr id="88" name="Google Shape;88;p1"/>
          <p:cNvPicPr preferRelativeResize="0"/>
          <p:nvPr/>
        </p:nvPicPr>
        <p:blipFill rotWithShape="1">
          <a:blip r:embed="rId4">
            <a:alphaModFix/>
          </a:blip>
          <a:srcRect b="0" l="0" r="0" t="0"/>
          <a:stretch/>
        </p:blipFill>
        <p:spPr>
          <a:xfrm>
            <a:off x="24765" y="4034155"/>
            <a:ext cx="2425065" cy="2728595"/>
          </a:xfrm>
          <a:prstGeom prst="rect">
            <a:avLst/>
          </a:prstGeom>
          <a:noFill/>
          <a:ln>
            <a:noFill/>
          </a:ln>
        </p:spPr>
      </p:pic>
      <p:pic>
        <p:nvPicPr>
          <p:cNvPr id="89" name="Google Shape;89;p1"/>
          <p:cNvPicPr preferRelativeResize="0"/>
          <p:nvPr/>
        </p:nvPicPr>
        <p:blipFill>
          <a:blip r:embed="rId5">
            <a:alphaModFix/>
          </a:blip>
          <a:stretch>
            <a:fillRect/>
          </a:stretch>
        </p:blipFill>
        <p:spPr>
          <a:xfrm>
            <a:off x="8922375" y="6166273"/>
            <a:ext cx="2924175" cy="504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838200" y="365125"/>
            <a:ext cx="10515600" cy="108521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INTRODUCTION</a:t>
            </a:r>
            <a:endParaRPr b="1" sz="3200">
              <a:latin typeface="Calibri"/>
              <a:ea typeface="Calibri"/>
              <a:cs typeface="Calibri"/>
              <a:sym typeface="Calibri"/>
            </a:endParaRPr>
          </a:p>
        </p:txBody>
      </p:sp>
      <p:sp>
        <p:nvSpPr>
          <p:cNvPr id="95" name="Google Shape;95;p2"/>
          <p:cNvSpPr txBox="1"/>
          <p:nvPr>
            <p:ph idx="1" type="body"/>
          </p:nvPr>
        </p:nvSpPr>
        <p:spPr>
          <a:xfrm>
            <a:off x="240030" y="1565275"/>
            <a:ext cx="11480800" cy="1314450"/>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2800"/>
              <a:buChar char="•"/>
            </a:pPr>
            <a:r>
              <a:rPr lang="en-US">
                <a:latin typeface="Calibri"/>
                <a:ea typeface="Calibri"/>
                <a:cs typeface="Calibri"/>
                <a:sym typeface="Calibri"/>
              </a:rPr>
              <a:t>A </a:t>
            </a:r>
            <a:r>
              <a:rPr b="1" lang="en-US">
                <a:latin typeface="Calibri"/>
                <a:ea typeface="Calibri"/>
                <a:cs typeface="Calibri"/>
                <a:sym typeface="Calibri"/>
              </a:rPr>
              <a:t>food diary</a:t>
            </a:r>
            <a:r>
              <a:rPr lang="en-US">
                <a:latin typeface="Calibri"/>
                <a:ea typeface="Calibri"/>
                <a:cs typeface="Calibri"/>
                <a:sym typeface="Calibri"/>
              </a:rPr>
              <a:t> (also called a </a:t>
            </a:r>
            <a:r>
              <a:rPr b="1" lang="en-US">
                <a:latin typeface="Calibri"/>
                <a:ea typeface="Calibri"/>
                <a:cs typeface="Calibri"/>
                <a:sym typeface="Calibri"/>
              </a:rPr>
              <a:t>food log</a:t>
            </a:r>
            <a:r>
              <a:rPr lang="en-US">
                <a:latin typeface="Calibri"/>
                <a:ea typeface="Calibri"/>
                <a:cs typeface="Calibri"/>
                <a:sym typeface="Calibri"/>
              </a:rPr>
              <a:t> or </a:t>
            </a:r>
            <a:r>
              <a:rPr b="1" lang="en-US">
                <a:latin typeface="Calibri"/>
                <a:ea typeface="Calibri"/>
                <a:cs typeface="Calibri"/>
                <a:sym typeface="Calibri"/>
              </a:rPr>
              <a:t>diet diary</a:t>
            </a:r>
            <a:r>
              <a:rPr lang="en-US">
                <a:latin typeface="Calibri"/>
                <a:ea typeface="Calibri"/>
                <a:cs typeface="Calibri"/>
                <a:sym typeface="Calibri"/>
              </a:rPr>
              <a:t>) is a record where a person writes down everything they eat and drink over a specific period of time, usually </a:t>
            </a:r>
            <a:r>
              <a:rPr b="1" lang="en-US">
                <a:latin typeface="Calibri"/>
                <a:ea typeface="Calibri"/>
                <a:cs typeface="Calibri"/>
                <a:sym typeface="Calibri"/>
              </a:rPr>
              <a:t>1–7 days</a:t>
            </a:r>
            <a:r>
              <a:rPr lang="en-US">
                <a:latin typeface="Calibri"/>
                <a:ea typeface="Calibri"/>
                <a:cs typeface="Calibri"/>
                <a:sym typeface="Calibri"/>
              </a:rPr>
              <a:t>, to track dietary intake and eating behaviors.</a:t>
            </a:r>
            <a:endParaRPr>
              <a:latin typeface="Calibri"/>
              <a:ea typeface="Calibri"/>
              <a:cs typeface="Calibri"/>
              <a:sym typeface="Calibri"/>
            </a:endParaRPr>
          </a:p>
          <a:p>
            <a:pPr indent="-50800" lvl="0" marL="228600" rtl="0" algn="just">
              <a:lnSpc>
                <a:spcPct val="90000"/>
              </a:lnSpc>
              <a:spcBef>
                <a:spcPts val="1000"/>
              </a:spcBef>
              <a:spcAft>
                <a:spcPts val="0"/>
              </a:spcAft>
              <a:buClr>
                <a:schemeClr val="dk1"/>
              </a:buClr>
              <a:buSzPts val="2800"/>
              <a:buNone/>
            </a:pPr>
            <a:r>
              <a:t/>
            </a:r>
            <a:endParaRPr>
              <a:latin typeface="Calibri"/>
              <a:ea typeface="Calibri"/>
              <a:cs typeface="Calibri"/>
              <a:sym typeface="Calibri"/>
            </a:endParaRPr>
          </a:p>
          <a:p>
            <a:pPr indent="-50800" lvl="0" marL="228600" rtl="0" algn="just">
              <a:lnSpc>
                <a:spcPct val="90000"/>
              </a:lnSpc>
              <a:spcBef>
                <a:spcPts val="1000"/>
              </a:spcBef>
              <a:spcAft>
                <a:spcPts val="0"/>
              </a:spcAft>
              <a:buClr>
                <a:schemeClr val="dk1"/>
              </a:buClr>
              <a:buSzPts val="2800"/>
              <a:buNone/>
            </a:pPr>
            <a:r>
              <a:t/>
            </a:r>
            <a:endParaRPr>
              <a:latin typeface="Calibri"/>
              <a:ea typeface="Calibri"/>
              <a:cs typeface="Calibri"/>
              <a:sym typeface="Calibri"/>
            </a:endParaRPr>
          </a:p>
        </p:txBody>
      </p:sp>
      <p:pic>
        <p:nvPicPr>
          <p:cNvPr id="96" name="Google Shape;96;p2"/>
          <p:cNvPicPr preferRelativeResize="0"/>
          <p:nvPr/>
        </p:nvPicPr>
        <p:blipFill rotWithShape="1">
          <a:blip r:embed="rId3">
            <a:alphaModFix/>
          </a:blip>
          <a:srcRect b="0" l="0" r="0" t="0"/>
          <a:stretch/>
        </p:blipFill>
        <p:spPr>
          <a:xfrm>
            <a:off x="10210800" y="4627880"/>
            <a:ext cx="1981200" cy="2229485"/>
          </a:xfrm>
          <a:prstGeom prst="rect">
            <a:avLst/>
          </a:prstGeom>
          <a:noFill/>
          <a:ln>
            <a:noFill/>
          </a:ln>
        </p:spPr>
      </p:pic>
      <p:sp>
        <p:nvSpPr>
          <p:cNvPr id="97" name="Google Shape;97;p2"/>
          <p:cNvSpPr txBox="1"/>
          <p:nvPr/>
        </p:nvSpPr>
        <p:spPr>
          <a:xfrm>
            <a:off x="350520" y="2994660"/>
            <a:ext cx="9245600" cy="3568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400" u="none" cap="none" strike="noStrike">
                <a:solidFill>
                  <a:schemeClr val="dk1"/>
                </a:solidFill>
                <a:latin typeface="Calibri"/>
                <a:ea typeface="Calibri"/>
                <a:cs typeface="Calibri"/>
                <a:sym typeface="Calibri"/>
              </a:rPr>
              <a:t>A food diary helps to:</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Increase awareness of eating habits;</a:t>
            </a:r>
            <a:endParaRPr sz="2400">
              <a:solidFill>
                <a:schemeClr val="dk1"/>
              </a:solidFill>
              <a:latin typeface="Calibri"/>
              <a:ea typeface="Calibri"/>
              <a:cs typeface="Calibri"/>
              <a:sym typeface="Calibri"/>
            </a:endParaRPr>
          </a:p>
          <a:p>
            <a:pPr indent="-190500" lvl="0" marL="342900" marR="0" rtl="0" algn="l">
              <a:spcBef>
                <a:spcPts val="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Identify nutrient intake patterns;</a:t>
            </a:r>
            <a:endParaRPr sz="2400">
              <a:solidFill>
                <a:schemeClr val="dk1"/>
              </a:solidFill>
              <a:latin typeface="Calibri"/>
              <a:ea typeface="Calibri"/>
              <a:cs typeface="Calibri"/>
              <a:sym typeface="Calibri"/>
            </a:endParaRPr>
          </a:p>
          <a:p>
            <a:pPr indent="-190500" lvl="0" marL="342900" marR="0" rtl="0" algn="l">
              <a:spcBef>
                <a:spcPts val="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Detect problematic behaviors (skipping meals, excessive snacking);</a:t>
            </a:r>
            <a:endParaRPr sz="2400">
              <a:solidFill>
                <a:schemeClr val="dk1"/>
              </a:solidFill>
              <a:latin typeface="Calibri"/>
              <a:ea typeface="Calibri"/>
              <a:cs typeface="Calibri"/>
              <a:sym typeface="Calibri"/>
            </a:endParaRPr>
          </a:p>
          <a:p>
            <a:pPr indent="-190500" lvl="0" marL="342900" marR="0" rtl="0" algn="l">
              <a:spcBef>
                <a:spcPts val="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Support diet planning and counseling.</a:t>
            </a:r>
            <a:endParaRPr sz="24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idx="1" type="body"/>
          </p:nvPr>
        </p:nvSpPr>
        <p:spPr>
          <a:xfrm>
            <a:off x="588010" y="756920"/>
            <a:ext cx="10688320" cy="5140960"/>
          </a:xfrm>
          <a:prstGeom prst="rect">
            <a:avLst/>
          </a:prstGeom>
          <a:noFill/>
          <a:ln>
            <a:noFill/>
          </a:ln>
        </p:spPr>
        <p:txBody>
          <a:bodyPr anchorCtr="0" anchor="t" bIns="45700" lIns="91425" spcFirstLastPara="1" rIns="91425" wrap="square" tIns="45700">
            <a:noAutofit/>
          </a:bodyPr>
          <a:lstStyle/>
          <a:p>
            <a:pPr indent="0" lvl="0" marL="0" rtl="0" algn="l">
              <a:lnSpc>
                <a:spcPct val="40000"/>
              </a:lnSpc>
              <a:spcBef>
                <a:spcPts val="0"/>
              </a:spcBef>
              <a:spcAft>
                <a:spcPts val="0"/>
              </a:spcAft>
              <a:buClr>
                <a:schemeClr val="dk1"/>
              </a:buClr>
              <a:buSzPts val="2400"/>
              <a:buNone/>
            </a:pPr>
            <a:r>
              <a:t/>
            </a:r>
            <a:endParaRPr b="1" sz="2400">
              <a:latin typeface="Calibri"/>
              <a:ea typeface="Calibri"/>
              <a:cs typeface="Calibri"/>
              <a:sym typeface="Calibri"/>
            </a:endParaRPr>
          </a:p>
          <a:p>
            <a:pPr indent="0" lvl="0" marL="0" rtl="0" algn="l">
              <a:lnSpc>
                <a:spcPct val="40000"/>
              </a:lnSpc>
              <a:spcBef>
                <a:spcPts val="1000"/>
              </a:spcBef>
              <a:spcAft>
                <a:spcPts val="0"/>
              </a:spcAft>
              <a:buClr>
                <a:schemeClr val="dk1"/>
              </a:buClr>
              <a:buSzPts val="2400"/>
              <a:buNone/>
            </a:pPr>
            <a:r>
              <a:rPr b="1" lang="en-US" sz="2400">
                <a:latin typeface="Calibri"/>
                <a:ea typeface="Calibri"/>
                <a:cs typeface="Calibri"/>
                <a:sym typeface="Calibri"/>
              </a:rPr>
              <a:t>Typically, a food diary records:</a:t>
            </a:r>
            <a:endParaRPr b="1" sz="2400">
              <a:latin typeface="Calibri"/>
              <a:ea typeface="Calibri"/>
              <a:cs typeface="Calibri"/>
              <a:sym typeface="Calibri"/>
            </a:endParaRPr>
          </a:p>
          <a:p>
            <a:pPr indent="0" lvl="0" marL="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Time and date of eating;</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Type of food and beverages consumed;</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Portion sizes (estimated or measured);</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Preparation method (fried, baked, raw, etc.);</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Location (home, school, restaurant);</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Mood or hunger level (optional).</a:t>
            </a:r>
            <a:endParaRPr sz="2400">
              <a:latin typeface="Calibri"/>
              <a:ea typeface="Calibri"/>
              <a:cs typeface="Calibri"/>
              <a:sym typeface="Calibri"/>
            </a:endParaRPr>
          </a:p>
        </p:txBody>
      </p:sp>
      <p:pic>
        <p:nvPicPr>
          <p:cNvPr id="103" name="Google Shape;103;p3"/>
          <p:cNvPicPr preferRelativeResize="0"/>
          <p:nvPr/>
        </p:nvPicPr>
        <p:blipFill rotWithShape="1">
          <a:blip r:embed="rId3">
            <a:alphaModFix/>
          </a:blip>
          <a:srcRect b="0" l="0" r="0" t="0"/>
          <a:stretch/>
        </p:blipFill>
        <p:spPr>
          <a:xfrm>
            <a:off x="10210800" y="4627880"/>
            <a:ext cx="1981200" cy="222948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ph idx="1" type="body"/>
          </p:nvPr>
        </p:nvSpPr>
        <p:spPr>
          <a:xfrm>
            <a:off x="210820" y="455930"/>
            <a:ext cx="11480800" cy="5248275"/>
          </a:xfrm>
          <a:prstGeom prst="rect">
            <a:avLst/>
          </a:prstGeom>
          <a:noFill/>
          <a:ln>
            <a:noFill/>
          </a:ln>
        </p:spPr>
        <p:txBody>
          <a:bodyPr anchorCtr="0" anchor="t" bIns="45700" lIns="91425" spcFirstLastPara="1" rIns="91425" wrap="square" tIns="45700">
            <a:noAutofit/>
          </a:bodyPr>
          <a:lstStyle/>
          <a:p>
            <a:pPr indent="-76200" lvl="0" marL="228600" rtl="0" algn="just">
              <a:lnSpc>
                <a:spcPct val="70000"/>
              </a:lnSpc>
              <a:spcBef>
                <a:spcPts val="0"/>
              </a:spcBef>
              <a:spcAft>
                <a:spcPts val="0"/>
              </a:spcAft>
              <a:buClr>
                <a:schemeClr val="dk1"/>
              </a:buClr>
              <a:buSzPts val="2400"/>
              <a:buNone/>
            </a:pPr>
            <a:r>
              <a:t/>
            </a:r>
            <a:endParaRPr b="1" sz="2400">
              <a:latin typeface="Calibri"/>
              <a:ea typeface="Calibri"/>
              <a:cs typeface="Calibri"/>
              <a:sym typeface="Calibri"/>
            </a:endParaRPr>
          </a:p>
          <a:p>
            <a:pPr indent="-228600" lvl="0" marL="228600" rtl="0" algn="just">
              <a:lnSpc>
                <a:spcPct val="70000"/>
              </a:lnSpc>
              <a:spcBef>
                <a:spcPts val="1000"/>
              </a:spcBef>
              <a:spcAft>
                <a:spcPts val="0"/>
              </a:spcAft>
              <a:buClr>
                <a:schemeClr val="dk1"/>
              </a:buClr>
              <a:buSzPts val="2400"/>
              <a:buChar char="•"/>
            </a:pPr>
            <a:r>
              <a:rPr b="1" lang="en-US" sz="2400">
                <a:latin typeface="Calibri"/>
                <a:ea typeface="Calibri"/>
                <a:cs typeface="Calibri"/>
                <a:sym typeface="Calibri"/>
              </a:rPr>
              <a:t>Food diaries are commonly used in:</a:t>
            </a:r>
            <a:endParaRPr b="1" sz="2400">
              <a:latin typeface="Calibri"/>
              <a:ea typeface="Calibri"/>
              <a:cs typeface="Calibri"/>
              <a:sym typeface="Calibri"/>
            </a:endParaRPr>
          </a:p>
          <a:p>
            <a:pPr indent="-76200" lvl="0" marL="228600" rtl="0" algn="just">
              <a:lnSpc>
                <a:spcPct val="7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just">
              <a:lnSpc>
                <a:spcPct val="7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Nutrition and dietetics (diet assessment);</a:t>
            </a:r>
            <a:endParaRPr sz="2400">
              <a:latin typeface="Calibri"/>
              <a:ea typeface="Calibri"/>
              <a:cs typeface="Calibri"/>
              <a:sym typeface="Calibri"/>
            </a:endParaRPr>
          </a:p>
          <a:p>
            <a:pPr indent="-76200" lvl="0" marL="228600" rtl="0" algn="just">
              <a:lnSpc>
                <a:spcPct val="7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just">
              <a:lnSpc>
                <a:spcPct val="7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Medical and clinical settings;</a:t>
            </a:r>
            <a:endParaRPr sz="2400">
              <a:latin typeface="Calibri"/>
              <a:ea typeface="Calibri"/>
              <a:cs typeface="Calibri"/>
              <a:sym typeface="Calibri"/>
            </a:endParaRPr>
          </a:p>
          <a:p>
            <a:pPr indent="-76200" lvl="0" marL="228600" rtl="0" algn="just">
              <a:lnSpc>
                <a:spcPct val="7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just">
              <a:lnSpc>
                <a:spcPct val="7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Weight management programs;</a:t>
            </a:r>
            <a:endParaRPr sz="2400">
              <a:latin typeface="Calibri"/>
              <a:ea typeface="Calibri"/>
              <a:cs typeface="Calibri"/>
              <a:sym typeface="Calibri"/>
            </a:endParaRPr>
          </a:p>
          <a:p>
            <a:pPr indent="-76200" lvl="0" marL="228600" rtl="0" algn="just">
              <a:lnSpc>
                <a:spcPct val="7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just">
              <a:lnSpc>
                <a:spcPct val="7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Research studies;</a:t>
            </a:r>
            <a:endParaRPr sz="2400">
              <a:latin typeface="Calibri"/>
              <a:ea typeface="Calibri"/>
              <a:cs typeface="Calibri"/>
              <a:sym typeface="Calibri"/>
            </a:endParaRPr>
          </a:p>
          <a:p>
            <a:pPr indent="-76200" lvl="0" marL="228600" rtl="0" algn="just">
              <a:lnSpc>
                <a:spcPct val="7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a:p>
            <a:pPr indent="-228600" lvl="0" marL="228600" rtl="0" algn="just">
              <a:lnSpc>
                <a:spcPct val="7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Education (teaching healthy eating habits).</a:t>
            </a:r>
            <a:endParaRPr sz="2400">
              <a:latin typeface="Calibri"/>
              <a:ea typeface="Calibri"/>
              <a:cs typeface="Calibri"/>
              <a:sym typeface="Calibri"/>
            </a:endParaRPr>
          </a:p>
        </p:txBody>
      </p:sp>
      <p:pic>
        <p:nvPicPr>
          <p:cNvPr id="109" name="Google Shape;109;p4"/>
          <p:cNvPicPr preferRelativeResize="0"/>
          <p:nvPr/>
        </p:nvPicPr>
        <p:blipFill rotWithShape="1">
          <a:blip r:embed="rId3">
            <a:alphaModFix/>
          </a:blip>
          <a:srcRect b="0" l="0" r="0" t="0"/>
          <a:stretch/>
        </p:blipFill>
        <p:spPr>
          <a:xfrm>
            <a:off x="10210800" y="4627880"/>
            <a:ext cx="1981200" cy="222948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5"/>
          <p:cNvSpPr txBox="1"/>
          <p:nvPr>
            <p:ph type="title"/>
          </p:nvPr>
        </p:nvSpPr>
        <p:spPr>
          <a:xfrm>
            <a:off x="144145" y="114300"/>
            <a:ext cx="10515600" cy="8051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INSTRUCTIONS </a:t>
            </a:r>
            <a:endParaRPr b="1" sz="3200">
              <a:latin typeface="Calibri"/>
              <a:ea typeface="Calibri"/>
              <a:cs typeface="Calibri"/>
              <a:sym typeface="Calibri"/>
            </a:endParaRPr>
          </a:p>
        </p:txBody>
      </p:sp>
      <p:sp>
        <p:nvSpPr>
          <p:cNvPr id="115" name="Google Shape;115;p5"/>
          <p:cNvSpPr txBox="1"/>
          <p:nvPr>
            <p:ph idx="1" type="body"/>
          </p:nvPr>
        </p:nvSpPr>
        <p:spPr>
          <a:xfrm>
            <a:off x="269240" y="919480"/>
            <a:ext cx="10852785" cy="4862195"/>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2400"/>
              <a:buChar char="•"/>
            </a:pPr>
            <a:r>
              <a:rPr lang="en-US" sz="2400">
                <a:latin typeface="Calibri"/>
                <a:ea typeface="Calibri"/>
                <a:cs typeface="Calibri"/>
                <a:sym typeface="Calibri"/>
              </a:rPr>
              <a:t>This food diary is intended to help VET students become more aware of their daily eating habits and the role that nutrition plays in overall health and well-being. </a:t>
            </a:r>
            <a:endParaRPr sz="2400">
              <a:latin typeface="Calibri"/>
              <a:ea typeface="Calibri"/>
              <a:cs typeface="Calibri"/>
              <a:sym typeface="Calibri"/>
            </a:endParaRPr>
          </a:p>
          <a:p>
            <a:pPr indent="-76200" lvl="0" marL="228600" rtl="0" algn="just">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just">
              <a:lnSpc>
                <a:spcPct val="90000"/>
              </a:lnSpc>
              <a:spcBef>
                <a:spcPts val="1000"/>
              </a:spcBef>
              <a:spcAft>
                <a:spcPts val="0"/>
              </a:spcAft>
              <a:buClr>
                <a:schemeClr val="dk1"/>
              </a:buClr>
              <a:buSzPts val="2400"/>
              <a:buChar char="•"/>
            </a:pPr>
            <a:r>
              <a:rPr lang="en-US" sz="2400">
                <a:latin typeface="Calibri"/>
                <a:ea typeface="Calibri"/>
                <a:cs typeface="Calibri"/>
                <a:sym typeface="Calibri"/>
              </a:rPr>
              <a:t>By recording food and beverage intake over a set period, students are encouraged to reflect on their dietary choices, meal patterns, and lifestyle factors that influence nutrition.</a:t>
            </a:r>
            <a:endParaRPr sz="2400">
              <a:latin typeface="Calibri"/>
              <a:ea typeface="Calibri"/>
              <a:cs typeface="Calibri"/>
              <a:sym typeface="Calibri"/>
            </a:endParaRPr>
          </a:p>
        </p:txBody>
      </p:sp>
      <p:pic>
        <p:nvPicPr>
          <p:cNvPr id="116" name="Google Shape;116;p5"/>
          <p:cNvPicPr preferRelativeResize="0"/>
          <p:nvPr/>
        </p:nvPicPr>
        <p:blipFill rotWithShape="1">
          <a:blip r:embed="rId3">
            <a:alphaModFix/>
          </a:blip>
          <a:srcRect b="0" l="0" r="0" t="0"/>
          <a:stretch/>
        </p:blipFill>
        <p:spPr>
          <a:xfrm>
            <a:off x="10210800" y="4628515"/>
            <a:ext cx="1981200" cy="222948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6"/>
          <p:cNvSpPr txBox="1"/>
          <p:nvPr>
            <p:ph idx="1" type="body"/>
          </p:nvPr>
        </p:nvSpPr>
        <p:spPr>
          <a:xfrm>
            <a:off x="346710" y="398145"/>
            <a:ext cx="10881360" cy="5663565"/>
          </a:xfrm>
          <a:prstGeom prst="rect">
            <a:avLst/>
          </a:prstGeom>
          <a:noFill/>
          <a:ln>
            <a:noFill/>
          </a:ln>
        </p:spPr>
        <p:txBody>
          <a:bodyPr anchorCtr="0" anchor="t" bIns="45700" lIns="91425" spcFirstLastPara="1" rIns="91425" wrap="square" tIns="45700">
            <a:normAutofit lnSpcReduction="20000"/>
          </a:bodyPr>
          <a:lstStyle/>
          <a:p>
            <a:pPr indent="-228600" lvl="0" marL="228600" rtl="0" algn="just">
              <a:lnSpc>
                <a:spcPct val="90000"/>
              </a:lnSpc>
              <a:spcBef>
                <a:spcPts val="0"/>
              </a:spcBef>
              <a:spcAft>
                <a:spcPts val="0"/>
              </a:spcAft>
              <a:buClr>
                <a:schemeClr val="dk1"/>
              </a:buClr>
              <a:buSzPts val="2800"/>
              <a:buChar char="•"/>
            </a:pPr>
            <a:r>
              <a:rPr lang="en-US">
                <a:latin typeface="Calibri"/>
                <a:ea typeface="Calibri"/>
                <a:cs typeface="Calibri"/>
                <a:sym typeface="Calibri"/>
              </a:rPr>
              <a:t>Keeping a food diary supports the development of self-observation, responsibility, and critical thinking skills, while promoting informed decision-making related to diet and health. </a:t>
            </a:r>
            <a:endParaRPr>
              <a:latin typeface="Calibri"/>
              <a:ea typeface="Calibri"/>
              <a:cs typeface="Calibri"/>
              <a:sym typeface="Calibri"/>
            </a:endParaRPr>
          </a:p>
          <a:p>
            <a:pPr indent="-50800" lvl="0" marL="228600" rtl="0" algn="just">
              <a:lnSpc>
                <a:spcPct val="90000"/>
              </a:lnSpc>
              <a:spcBef>
                <a:spcPts val="1000"/>
              </a:spcBef>
              <a:spcAft>
                <a:spcPts val="0"/>
              </a:spcAft>
              <a:buClr>
                <a:schemeClr val="dk1"/>
              </a:buClr>
              <a:buSzPts val="2800"/>
              <a:buNone/>
            </a:pPr>
            <a:r>
              <a:t/>
            </a:r>
            <a:endParaRPr>
              <a:latin typeface="Calibri"/>
              <a:ea typeface="Calibri"/>
              <a:cs typeface="Calibri"/>
              <a:sym typeface="Calibri"/>
            </a:endParaRPr>
          </a:p>
          <a:p>
            <a:pPr indent="-228600" lvl="0" marL="228600" rtl="0" algn="just">
              <a:lnSpc>
                <a:spcPct val="90000"/>
              </a:lnSpc>
              <a:spcBef>
                <a:spcPts val="1000"/>
              </a:spcBef>
              <a:spcAft>
                <a:spcPts val="0"/>
              </a:spcAft>
              <a:buClr>
                <a:schemeClr val="dk1"/>
              </a:buClr>
              <a:buSzPts val="2800"/>
              <a:buChar char="•"/>
            </a:pPr>
            <a:r>
              <a:rPr lang="en-US">
                <a:latin typeface="Calibri"/>
                <a:ea typeface="Calibri"/>
                <a:cs typeface="Calibri"/>
                <a:sym typeface="Calibri"/>
              </a:rPr>
              <a:t>It also serves as a practical educational tool, enabling students to better understand the connection between nutrition, energy levels, and academic performance. </a:t>
            </a:r>
            <a:endParaRPr>
              <a:latin typeface="Calibri"/>
              <a:ea typeface="Calibri"/>
              <a:cs typeface="Calibri"/>
              <a:sym typeface="Calibri"/>
            </a:endParaRPr>
          </a:p>
          <a:p>
            <a:pPr indent="-50800" lvl="0" marL="228600" rtl="0" algn="just">
              <a:lnSpc>
                <a:spcPct val="90000"/>
              </a:lnSpc>
              <a:spcBef>
                <a:spcPts val="1000"/>
              </a:spcBef>
              <a:spcAft>
                <a:spcPts val="0"/>
              </a:spcAft>
              <a:buClr>
                <a:schemeClr val="dk1"/>
              </a:buClr>
              <a:buSzPts val="2800"/>
              <a:buNone/>
            </a:pPr>
            <a:r>
              <a:t/>
            </a:r>
            <a:endParaRPr>
              <a:latin typeface="Calibri"/>
              <a:ea typeface="Calibri"/>
              <a:cs typeface="Calibri"/>
              <a:sym typeface="Calibri"/>
            </a:endParaRPr>
          </a:p>
          <a:p>
            <a:pPr indent="-228600" lvl="0" marL="228600" rtl="0" algn="just">
              <a:lnSpc>
                <a:spcPct val="90000"/>
              </a:lnSpc>
              <a:spcBef>
                <a:spcPts val="1000"/>
              </a:spcBef>
              <a:spcAft>
                <a:spcPts val="0"/>
              </a:spcAft>
              <a:buClr>
                <a:schemeClr val="dk1"/>
              </a:buClr>
              <a:buSzPts val="2800"/>
              <a:buChar char="•"/>
            </a:pPr>
            <a:r>
              <a:rPr lang="en-US">
                <a:latin typeface="Calibri"/>
                <a:ea typeface="Calibri"/>
                <a:cs typeface="Calibri"/>
                <a:sym typeface="Calibri"/>
              </a:rPr>
              <a:t>Through this activity, students can gain valuable insights into their own habits and identify opportunities for healthier, more balanced choices.</a:t>
            </a:r>
            <a:endParaRPr>
              <a:latin typeface="Calibri"/>
              <a:ea typeface="Calibri"/>
              <a:cs typeface="Calibri"/>
              <a:sym typeface="Calibri"/>
            </a:endParaRPr>
          </a:p>
        </p:txBody>
      </p:sp>
      <p:pic>
        <p:nvPicPr>
          <p:cNvPr id="122" name="Google Shape;122;p6"/>
          <p:cNvPicPr preferRelativeResize="0"/>
          <p:nvPr/>
        </p:nvPicPr>
        <p:blipFill rotWithShape="1">
          <a:blip r:embed="rId3">
            <a:alphaModFix/>
          </a:blip>
          <a:srcRect b="0" l="0" r="0" t="0"/>
          <a:stretch/>
        </p:blipFill>
        <p:spPr>
          <a:xfrm>
            <a:off x="10210800" y="4619625"/>
            <a:ext cx="1981200" cy="222948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7"/>
          <p:cNvSpPr txBox="1"/>
          <p:nvPr>
            <p:ph type="title"/>
          </p:nvPr>
        </p:nvSpPr>
        <p:spPr>
          <a:xfrm>
            <a:off x="770890" y="39433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latin typeface="Calibri"/>
                <a:ea typeface="Calibri"/>
                <a:cs typeface="Calibri"/>
                <a:sym typeface="Calibri"/>
              </a:rPr>
              <a:t>THANK YOU FOR YOUR ATTENTION!</a:t>
            </a:r>
            <a:endParaRPr b="1">
              <a:latin typeface="Calibri"/>
              <a:ea typeface="Calibri"/>
              <a:cs typeface="Calibri"/>
              <a:sym typeface="Calibri"/>
            </a:endParaRPr>
          </a:p>
        </p:txBody>
      </p:sp>
      <p:pic>
        <p:nvPicPr>
          <p:cNvPr id="128" name="Google Shape;128;p7"/>
          <p:cNvPicPr preferRelativeResize="0"/>
          <p:nvPr/>
        </p:nvPicPr>
        <p:blipFill rotWithShape="1">
          <a:blip r:embed="rId3">
            <a:alphaModFix/>
          </a:blip>
          <a:srcRect b="7861" l="0" r="0" t="5420"/>
          <a:stretch/>
        </p:blipFill>
        <p:spPr>
          <a:xfrm>
            <a:off x="3815080" y="1445895"/>
            <a:ext cx="4118610" cy="4502785"/>
          </a:xfrm>
          <a:prstGeom prst="rect">
            <a:avLst/>
          </a:prstGeom>
          <a:noFill/>
          <a:ln>
            <a:noFill/>
          </a:ln>
        </p:spPr>
      </p:pic>
      <p:sp>
        <p:nvSpPr>
          <p:cNvPr id="129" name="Google Shape;129;p7"/>
          <p:cNvSpPr txBox="1"/>
          <p:nvPr/>
        </p:nvSpPr>
        <p:spPr>
          <a:xfrm>
            <a:off x="113665" y="6247130"/>
            <a:ext cx="11869420" cy="583565"/>
          </a:xfrm>
          <a:prstGeom prst="rect">
            <a:avLst/>
          </a:prstGeom>
          <a:noFill/>
          <a:ln>
            <a:noFill/>
          </a:ln>
        </p:spPr>
        <p:txBody>
          <a:bodyPr anchorCtr="0" anchor="t" bIns="45700" lIns="91425" spcFirstLastPara="1" rIns="91425" wrap="square" tIns="45700">
            <a:spAutoFit/>
          </a:bodyPr>
          <a:lstStyle/>
          <a:p>
            <a:pPr indent="57150" lvl="0" marL="0" marR="0" rtl="0" algn="ctr">
              <a:spcBef>
                <a:spcPts val="0"/>
              </a:spcBef>
              <a:spcAft>
                <a:spcPts val="0"/>
              </a:spcAft>
              <a:buNone/>
            </a:pPr>
            <a:r>
              <a:rPr lang="en-US" sz="1600">
                <a:solidFill>
                  <a:schemeClr val="dk1"/>
                </a:solidFill>
                <a:latin typeface="Calibri"/>
                <a:ea typeface="Calibri"/>
                <a:cs typeface="Calibri"/>
                <a:sym typeface="Calibri"/>
              </a:rPr>
              <a:t>Material produced within the Erasmus+ Project 2025-1-ES01-KA210-VET-000358116 - titled  “Food for thought: Nourishing mental well-being in vocational training”</a:t>
            </a:r>
            <a:endParaRPr sz="16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2025-07-23T00:59:00Z</dcterms:created>
  <dc:creator>Lenovo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53D98EA922644B478A13410A32A3BB50_13</vt:lpwstr>
  </property>
  <property fmtid="{D5CDD505-2E9C-101B-9397-08002B2CF9AE}" pid="3" name="KSOProductBuildVer">
    <vt:lpwstr>1033-12.2.0.23196</vt:lpwstr>
  </property>
</Properties>
</file>