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39">
          <p15:clr>
            <a:srgbClr val="A4A3A4"/>
          </p15:clr>
        </p15:guide>
      </p15:sldGuideLst>
    </p:ext>
    <p:ext uri="GoogleSlidesCustomDataVersion2">
      <go:slidesCustomData xmlns:go="http://customooxmlschemas.google.com/" r:id="rId12" roundtripDataSignature="AMtx7mgCYYH4uns72atK+v0Z6byB16ka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39"/>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6"/>
          <p:cNvSpPr/>
          <p:nvPr>
            <p:ph idx="2" type="pic"/>
          </p:nvPr>
        </p:nvSpPr>
        <p:spPr>
          <a:xfrm>
            <a:off x="5183188" y="987425"/>
            <a:ext cx="6172200" cy="4873625"/>
          </a:xfrm>
          <a:prstGeom prst="rect">
            <a:avLst/>
          </a:prstGeom>
          <a:noFill/>
          <a:ln>
            <a:noFill/>
          </a:ln>
        </p:spPr>
      </p:sp>
      <p:sp>
        <p:nvSpPr>
          <p:cNvPr id="64" name="Google Shape;64;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257175" y="2240280"/>
            <a:ext cx="11692890" cy="1964055"/>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4000">
                <a:latin typeface="Calibri"/>
                <a:ea typeface="Calibri"/>
                <a:cs typeface="Calibri"/>
                <a:sym typeface="Calibri"/>
              </a:rPr>
              <a:t>  Food for thought: Nourishing mental well-being in vocational training</a:t>
            </a:r>
            <a:br>
              <a:rPr b="1" lang="en-US" sz="4000">
                <a:latin typeface="Calibri"/>
                <a:ea typeface="Calibri"/>
                <a:cs typeface="Calibri"/>
                <a:sym typeface="Calibri"/>
              </a:rPr>
            </a:br>
            <a:r>
              <a:rPr b="1" lang="en-US" sz="3110">
                <a:latin typeface="Calibri"/>
                <a:ea typeface="Calibri"/>
                <a:cs typeface="Calibri"/>
                <a:sym typeface="Calibri"/>
              </a:rPr>
              <a:t>Erasmus+ 2025-1-ES01-KA210-VET-000358116 </a:t>
            </a:r>
            <a:br>
              <a:rPr b="1" lang="en-US" sz="4000">
                <a:latin typeface="Calibri"/>
                <a:ea typeface="Calibri"/>
                <a:cs typeface="Calibri"/>
                <a:sym typeface="Calibri"/>
              </a:rPr>
            </a:br>
            <a:r>
              <a:rPr b="1" lang="en-US" sz="4000">
                <a:latin typeface="Calibri"/>
                <a:ea typeface="Calibri"/>
                <a:cs typeface="Calibri"/>
                <a:sym typeface="Calibri"/>
              </a:rPr>
              <a:t> - Food4Thought -</a:t>
            </a:r>
            <a:endParaRPr b="1" sz="4000">
              <a:latin typeface="Calibri"/>
              <a:ea typeface="Calibri"/>
              <a:cs typeface="Calibri"/>
              <a:sym typeface="Calibri"/>
            </a:endParaRPr>
          </a:p>
        </p:txBody>
      </p:sp>
      <p:sp>
        <p:nvSpPr>
          <p:cNvPr id="85" name="Google Shape;85;p1"/>
          <p:cNvSpPr txBox="1"/>
          <p:nvPr>
            <p:ph idx="1" type="subTitle"/>
          </p:nvPr>
        </p:nvSpPr>
        <p:spPr>
          <a:xfrm>
            <a:off x="2449830" y="4714240"/>
            <a:ext cx="9396095" cy="2059305"/>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200"/>
              <a:buNone/>
            </a:pPr>
            <a:r>
              <a:rPr b="1" lang="en-US" sz="3200">
                <a:latin typeface="Calibri"/>
                <a:ea typeface="Calibri"/>
                <a:cs typeface="Calibri"/>
                <a:sym typeface="Calibri"/>
              </a:rPr>
              <a:t>WP 2. Cultivating Healthy Lifestyles: Analyzing Nutritional Habits of VET Students and Young Adults</a:t>
            </a:r>
            <a:endParaRPr b="1" sz="3200">
              <a:latin typeface="Calibri"/>
              <a:ea typeface="Calibri"/>
              <a:cs typeface="Calibri"/>
              <a:sym typeface="Calibri"/>
            </a:endParaRPr>
          </a:p>
          <a:p>
            <a:pPr indent="0" lvl="0" marL="0" rtl="0" algn="ctr">
              <a:lnSpc>
                <a:spcPct val="90000"/>
              </a:lnSpc>
              <a:spcBef>
                <a:spcPts val="1000"/>
              </a:spcBef>
              <a:spcAft>
                <a:spcPts val="0"/>
              </a:spcAft>
              <a:buClr>
                <a:schemeClr val="dk1"/>
              </a:buClr>
              <a:buSzPts val="2800"/>
              <a:buNone/>
            </a:pPr>
            <a:r>
              <a:rPr b="1" lang="en-US" sz="2800">
                <a:latin typeface="Calibri"/>
                <a:ea typeface="Calibri"/>
                <a:cs typeface="Calibri"/>
                <a:sym typeface="Calibri"/>
              </a:rPr>
              <a:t>Task 2.2. Fill up eating Habits Questionnaires</a:t>
            </a:r>
            <a:endParaRPr b="1" sz="2800">
              <a:latin typeface="Calibri"/>
              <a:ea typeface="Calibri"/>
              <a:cs typeface="Calibri"/>
              <a:sym typeface="Calibri"/>
            </a:endParaRPr>
          </a:p>
          <a:p>
            <a:pPr indent="0" lvl="0" marL="0" rtl="0" algn="ctr">
              <a:lnSpc>
                <a:spcPct val="90000"/>
              </a:lnSpc>
              <a:spcBef>
                <a:spcPts val="1000"/>
              </a:spcBef>
              <a:spcAft>
                <a:spcPts val="0"/>
              </a:spcAft>
              <a:buClr>
                <a:schemeClr val="dk1"/>
              </a:buClr>
              <a:buSzPts val="2800"/>
              <a:buNone/>
            </a:pPr>
            <a:r>
              <a:rPr b="1" lang="en-US" sz="2800">
                <a:latin typeface="Calibri"/>
                <a:ea typeface="Calibri"/>
                <a:cs typeface="Calibri"/>
                <a:sym typeface="Calibri"/>
              </a:rPr>
              <a:t>INSTRUCTIONS</a:t>
            </a:r>
            <a:endParaRPr b="1" sz="2800">
              <a:latin typeface="Calibri"/>
              <a:ea typeface="Calibri"/>
              <a:cs typeface="Calibri"/>
              <a:sym typeface="Calibri"/>
            </a:endParaRPr>
          </a:p>
        </p:txBody>
      </p:sp>
      <p:pic>
        <p:nvPicPr>
          <p:cNvPr descr="banner" id="86" name="Google Shape;86;p1"/>
          <p:cNvPicPr preferRelativeResize="0"/>
          <p:nvPr/>
        </p:nvPicPr>
        <p:blipFill rotWithShape="1">
          <a:blip r:embed="rId3">
            <a:alphaModFix/>
          </a:blip>
          <a:srcRect b="0" l="0" r="0" t="0"/>
          <a:stretch/>
        </p:blipFill>
        <p:spPr>
          <a:xfrm>
            <a:off x="1017270" y="-7620"/>
            <a:ext cx="9906000" cy="1533525"/>
          </a:xfrm>
          <a:prstGeom prst="rect">
            <a:avLst/>
          </a:prstGeom>
          <a:noFill/>
          <a:ln>
            <a:noFill/>
          </a:ln>
        </p:spPr>
      </p:pic>
      <p:sp>
        <p:nvSpPr>
          <p:cNvPr id="87" name="Google Shape;87;p1"/>
          <p:cNvSpPr/>
          <p:nvPr/>
        </p:nvSpPr>
        <p:spPr>
          <a:xfrm>
            <a:off x="496570" y="1415415"/>
            <a:ext cx="11349990" cy="5219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Noto Sans Symbols"/>
              <a:buNone/>
            </a:pPr>
            <a:r>
              <a:rPr b="0" i="1" lang="en-US" sz="1400" u="none" cap="none" strike="noStrike">
                <a:solidFill>
                  <a:schemeClr val="dk1"/>
                </a:solidFill>
                <a:latin typeface="Calibri"/>
                <a:ea typeface="Calibri"/>
                <a:cs typeface="Calibri"/>
                <a:sym typeface="Calibri"/>
              </a:rPr>
              <a:t>“This project has been funded with support from the European Commission. This communication reflects the views only of the author, and the European Commission and Spanish National Agency cannot be held responsi­ble for any use which may be made of the information contained therein”</a:t>
            </a:r>
            <a:endParaRPr b="0" i="1" sz="1400" u="none" cap="none" strike="noStrike">
              <a:solidFill>
                <a:schemeClr val="dk1"/>
              </a:solidFill>
              <a:latin typeface="Calibri"/>
              <a:ea typeface="Calibri"/>
              <a:cs typeface="Calibri"/>
              <a:sym typeface="Calibri"/>
            </a:endParaRPr>
          </a:p>
        </p:txBody>
      </p:sp>
      <p:pic>
        <p:nvPicPr>
          <p:cNvPr id="88" name="Google Shape;88;p1"/>
          <p:cNvPicPr preferRelativeResize="0"/>
          <p:nvPr/>
        </p:nvPicPr>
        <p:blipFill rotWithShape="1">
          <a:blip r:embed="rId4">
            <a:alphaModFix/>
          </a:blip>
          <a:srcRect b="0" l="0" r="0" t="0"/>
          <a:stretch/>
        </p:blipFill>
        <p:spPr>
          <a:xfrm>
            <a:off x="24765" y="4034155"/>
            <a:ext cx="2425065" cy="27285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838200" y="365125"/>
            <a:ext cx="10515600" cy="108521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INTRODUCTION</a:t>
            </a:r>
            <a:endParaRPr b="1" sz="3200">
              <a:latin typeface="Calibri"/>
              <a:ea typeface="Calibri"/>
              <a:cs typeface="Calibri"/>
              <a:sym typeface="Calibri"/>
            </a:endParaRPr>
          </a:p>
        </p:txBody>
      </p:sp>
      <p:sp>
        <p:nvSpPr>
          <p:cNvPr id="94" name="Google Shape;94;p2"/>
          <p:cNvSpPr txBox="1"/>
          <p:nvPr>
            <p:ph idx="1" type="body"/>
          </p:nvPr>
        </p:nvSpPr>
        <p:spPr>
          <a:xfrm>
            <a:off x="403860" y="1825625"/>
            <a:ext cx="11480800" cy="435165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800"/>
              <a:buChar char="•"/>
            </a:pPr>
            <a:r>
              <a:rPr lang="en-US"/>
              <a:t>An </a:t>
            </a:r>
            <a:r>
              <a:rPr b="1" lang="en-US"/>
              <a:t>eating habits questionnaire</a:t>
            </a:r>
            <a:r>
              <a:rPr lang="en-US"/>
              <a:t> is a structured set of questions designed to collect information about a person’s dietary behaviors, food choices, and meal patterns. </a:t>
            </a:r>
            <a:endParaRPr/>
          </a:p>
          <a:p>
            <a:pPr indent="-228600" lvl="0" marL="228600" rtl="0" algn="just">
              <a:lnSpc>
                <a:spcPct val="90000"/>
              </a:lnSpc>
              <a:spcBef>
                <a:spcPts val="1000"/>
              </a:spcBef>
              <a:spcAft>
                <a:spcPts val="0"/>
              </a:spcAft>
              <a:buClr>
                <a:schemeClr val="dk1"/>
              </a:buClr>
              <a:buSzPts val="2800"/>
              <a:buChar char="•"/>
            </a:pPr>
            <a:r>
              <a:rPr lang="en-US"/>
              <a:t>It is commonly used in nutrition, health, psychology, and public health to understand how and why people eat the way they do.</a:t>
            </a:r>
            <a:endParaRPr/>
          </a:p>
        </p:txBody>
      </p:sp>
      <p:pic>
        <p:nvPicPr>
          <p:cNvPr id="95" name="Google Shape;95;p2"/>
          <p:cNvPicPr preferRelativeResize="0"/>
          <p:nvPr/>
        </p:nvPicPr>
        <p:blipFill rotWithShape="1">
          <a:blip r:embed="rId3">
            <a:alphaModFix/>
          </a:blip>
          <a:srcRect b="0" l="0" r="0" t="0"/>
          <a:stretch/>
        </p:blipFill>
        <p:spPr>
          <a:xfrm>
            <a:off x="10210800" y="4627880"/>
            <a:ext cx="1981200" cy="222948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idx="1" type="body"/>
          </p:nvPr>
        </p:nvSpPr>
        <p:spPr>
          <a:xfrm>
            <a:off x="588010" y="756920"/>
            <a:ext cx="10688320" cy="5140960"/>
          </a:xfrm>
          <a:prstGeom prst="rect">
            <a:avLst/>
          </a:prstGeom>
          <a:noFill/>
          <a:ln>
            <a:noFill/>
          </a:ln>
        </p:spPr>
        <p:txBody>
          <a:bodyPr anchorCtr="0" anchor="t" bIns="45700" lIns="91425" spcFirstLastPara="1" rIns="91425" wrap="square" tIns="45700">
            <a:noAutofit/>
          </a:bodyPr>
          <a:lstStyle/>
          <a:p>
            <a:pPr indent="0" lvl="0" marL="0" rtl="0" algn="l">
              <a:lnSpc>
                <a:spcPct val="40000"/>
              </a:lnSpc>
              <a:spcBef>
                <a:spcPts val="0"/>
              </a:spcBef>
              <a:spcAft>
                <a:spcPts val="0"/>
              </a:spcAft>
              <a:buClr>
                <a:schemeClr val="dk1"/>
              </a:buClr>
              <a:buSzPts val="2400"/>
              <a:buNone/>
            </a:pPr>
            <a:r>
              <a:t/>
            </a:r>
            <a:endParaRPr b="1" sz="2400">
              <a:latin typeface="Calibri"/>
              <a:ea typeface="Calibri"/>
              <a:cs typeface="Calibri"/>
              <a:sym typeface="Calibri"/>
            </a:endParaRPr>
          </a:p>
          <a:p>
            <a:pPr indent="0" lvl="0" marL="0" rtl="0" algn="l">
              <a:lnSpc>
                <a:spcPct val="40000"/>
              </a:lnSpc>
              <a:spcBef>
                <a:spcPts val="1000"/>
              </a:spcBef>
              <a:spcAft>
                <a:spcPts val="0"/>
              </a:spcAft>
              <a:buClr>
                <a:schemeClr val="dk1"/>
              </a:buClr>
              <a:buSzPts val="2400"/>
              <a:buNone/>
            </a:pPr>
            <a:r>
              <a:rPr b="1" lang="en-US" sz="2400">
                <a:latin typeface="Calibri"/>
                <a:ea typeface="Calibri"/>
                <a:cs typeface="Calibri"/>
                <a:sym typeface="Calibri"/>
              </a:rPr>
              <a:t>An eating habits questionnaire may assess:</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Meal frequency (e.g., how often you eat breakfast, lunch, dinner)</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Food choices (fruits, vegetables, fast food, sugary drinks, etc.)</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Portion sizes</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Snacking habits</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Eating context (eating alone or with others, at home or outside)</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Emotional or stress-related eating</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Cultural or lifestyle influences</a:t>
            </a:r>
            <a:endParaRPr sz="2400">
              <a:latin typeface="Calibri"/>
              <a:ea typeface="Calibri"/>
              <a:cs typeface="Calibri"/>
              <a:sym typeface="Calibri"/>
            </a:endParaRPr>
          </a:p>
          <a:p>
            <a:pPr indent="-76200" lvl="0" marL="228600" rtl="0" algn="l">
              <a:lnSpc>
                <a:spcPct val="4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l">
              <a:lnSpc>
                <a:spcPct val="40000"/>
              </a:lnSpc>
              <a:spcBef>
                <a:spcPts val="1000"/>
              </a:spcBef>
              <a:spcAft>
                <a:spcPts val="0"/>
              </a:spcAft>
              <a:buClr>
                <a:schemeClr val="dk1"/>
              </a:buClr>
              <a:buSzPts val="2400"/>
              <a:buChar char="•"/>
            </a:pPr>
            <a:r>
              <a:rPr lang="en-US" sz="2400">
                <a:latin typeface="Calibri"/>
                <a:ea typeface="Calibri"/>
                <a:cs typeface="Calibri"/>
                <a:sym typeface="Calibri"/>
              </a:rPr>
              <a:t>Special diets (vegetarian, vegan, medical diets)</a:t>
            </a:r>
            <a:endParaRPr sz="2400">
              <a:latin typeface="Calibri"/>
              <a:ea typeface="Calibri"/>
              <a:cs typeface="Calibri"/>
              <a:sym typeface="Calibri"/>
            </a:endParaRPr>
          </a:p>
        </p:txBody>
      </p:sp>
      <p:pic>
        <p:nvPicPr>
          <p:cNvPr id="101" name="Google Shape;101;p3"/>
          <p:cNvPicPr preferRelativeResize="0"/>
          <p:nvPr/>
        </p:nvPicPr>
        <p:blipFill rotWithShape="1">
          <a:blip r:embed="rId3">
            <a:alphaModFix/>
          </a:blip>
          <a:srcRect b="0" l="0" r="0" t="0"/>
          <a:stretch/>
        </p:blipFill>
        <p:spPr>
          <a:xfrm>
            <a:off x="10210800" y="4627880"/>
            <a:ext cx="1981200" cy="222948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144145" y="114300"/>
            <a:ext cx="10515600" cy="8051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b="1" lang="en-US" sz="3200">
                <a:latin typeface="Calibri"/>
                <a:ea typeface="Calibri"/>
                <a:cs typeface="Calibri"/>
                <a:sym typeface="Calibri"/>
              </a:rPr>
              <a:t>INSTRUCTIONS </a:t>
            </a:r>
            <a:endParaRPr b="1" sz="3200">
              <a:latin typeface="Calibri"/>
              <a:ea typeface="Calibri"/>
              <a:cs typeface="Calibri"/>
              <a:sym typeface="Calibri"/>
            </a:endParaRPr>
          </a:p>
        </p:txBody>
      </p:sp>
      <p:sp>
        <p:nvSpPr>
          <p:cNvPr id="107" name="Google Shape;107;p4"/>
          <p:cNvSpPr txBox="1"/>
          <p:nvPr>
            <p:ph idx="1" type="body"/>
          </p:nvPr>
        </p:nvSpPr>
        <p:spPr>
          <a:xfrm>
            <a:off x="269240" y="919480"/>
            <a:ext cx="10852785" cy="486219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400"/>
              <a:buChar char="•"/>
            </a:pPr>
            <a:r>
              <a:rPr lang="en-US" sz="2400">
                <a:latin typeface="Calibri"/>
                <a:ea typeface="Calibri"/>
                <a:cs typeface="Calibri"/>
                <a:sym typeface="Calibri"/>
              </a:rPr>
              <a:t>The following questions ask about your background and eating habits. The questions focus particularly on your eating habits. </a:t>
            </a:r>
            <a:endParaRPr sz="2400">
              <a:latin typeface="Calibri"/>
              <a:ea typeface="Calibri"/>
              <a:cs typeface="Calibri"/>
              <a:sym typeface="Calibri"/>
            </a:endParaRPr>
          </a:p>
          <a:p>
            <a:pPr indent="-76200" lvl="0" marL="228600" rtl="0" algn="just">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400"/>
              <a:buChar char="•"/>
            </a:pPr>
            <a:r>
              <a:rPr lang="en-US" sz="2400">
                <a:latin typeface="Calibri"/>
                <a:ea typeface="Calibri"/>
                <a:cs typeface="Calibri"/>
                <a:sym typeface="Calibri"/>
              </a:rPr>
              <a:t>The information you provide will help scientist understand more about the way young individuals eat, thus developing some guidelines in order to help them eat better and prevent some disease. </a:t>
            </a:r>
            <a:endParaRPr sz="2400">
              <a:latin typeface="Calibri"/>
              <a:ea typeface="Calibri"/>
              <a:cs typeface="Calibri"/>
              <a:sym typeface="Calibri"/>
            </a:endParaRPr>
          </a:p>
          <a:p>
            <a:pPr indent="-76200" lvl="0" marL="228600" rtl="0" algn="just">
              <a:lnSpc>
                <a:spcPct val="90000"/>
              </a:lnSpc>
              <a:spcBef>
                <a:spcPts val="1000"/>
              </a:spcBef>
              <a:spcAft>
                <a:spcPts val="0"/>
              </a:spcAft>
              <a:buClr>
                <a:schemeClr val="dk1"/>
              </a:buClr>
              <a:buSzPts val="2400"/>
              <a:buNone/>
            </a:pPr>
            <a:r>
              <a:t/>
            </a:r>
            <a:endParaRPr sz="2400">
              <a:latin typeface="Calibri"/>
              <a:ea typeface="Calibri"/>
              <a:cs typeface="Calibri"/>
              <a:sym typeface="Calibri"/>
            </a:endParaRPr>
          </a:p>
          <a:p>
            <a:pPr indent="-228600" lvl="0" marL="228600" rtl="0" algn="just">
              <a:lnSpc>
                <a:spcPct val="90000"/>
              </a:lnSpc>
              <a:spcBef>
                <a:spcPts val="1000"/>
              </a:spcBef>
              <a:spcAft>
                <a:spcPts val="0"/>
              </a:spcAft>
              <a:buClr>
                <a:schemeClr val="dk1"/>
              </a:buClr>
              <a:buSzPts val="2400"/>
              <a:buChar char="•"/>
            </a:pPr>
            <a:r>
              <a:rPr lang="en-US" sz="2400">
                <a:latin typeface="Calibri"/>
                <a:ea typeface="Calibri"/>
                <a:cs typeface="Calibri"/>
                <a:sym typeface="Calibri"/>
              </a:rPr>
              <a:t>While your responses are very important to us, you may skip any items you prefer not to answer. </a:t>
            </a:r>
            <a:endParaRPr sz="2400">
              <a:latin typeface="Calibri"/>
              <a:ea typeface="Calibri"/>
              <a:cs typeface="Calibri"/>
              <a:sym typeface="Calibri"/>
            </a:endParaRPr>
          </a:p>
        </p:txBody>
      </p:sp>
      <p:pic>
        <p:nvPicPr>
          <p:cNvPr id="108" name="Google Shape;108;p4"/>
          <p:cNvPicPr preferRelativeResize="0"/>
          <p:nvPr/>
        </p:nvPicPr>
        <p:blipFill rotWithShape="1">
          <a:blip r:embed="rId3">
            <a:alphaModFix/>
          </a:blip>
          <a:srcRect b="0" l="0" r="0" t="0"/>
          <a:stretch/>
        </p:blipFill>
        <p:spPr>
          <a:xfrm>
            <a:off x="10210800" y="4628515"/>
            <a:ext cx="1981200" cy="22294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5"/>
          <p:cNvSpPr txBox="1"/>
          <p:nvPr>
            <p:ph idx="1" type="body"/>
          </p:nvPr>
        </p:nvSpPr>
        <p:spPr>
          <a:xfrm>
            <a:off x="346710" y="63944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This questionnaire is anonymous. </a:t>
            </a:r>
            <a:endParaRPr/>
          </a:p>
          <a:p>
            <a:pPr indent="-228600" lvl="0" marL="228600" rtl="0" algn="l">
              <a:lnSpc>
                <a:spcPct val="90000"/>
              </a:lnSpc>
              <a:spcBef>
                <a:spcPts val="1000"/>
              </a:spcBef>
              <a:spcAft>
                <a:spcPts val="0"/>
              </a:spcAft>
              <a:buClr>
                <a:schemeClr val="dk1"/>
              </a:buClr>
              <a:buSzPts val="2800"/>
              <a:buChar char="•"/>
            </a:pPr>
            <a:r>
              <a:rPr lang="en-US"/>
              <a:t>Your completed survey will be completely confidential. </a:t>
            </a:r>
            <a:endParaRPr/>
          </a:p>
          <a:p>
            <a:pPr indent="-228600" lvl="0" marL="228600" rtl="0" algn="l">
              <a:lnSpc>
                <a:spcPct val="90000"/>
              </a:lnSpc>
              <a:spcBef>
                <a:spcPts val="1000"/>
              </a:spcBef>
              <a:spcAft>
                <a:spcPts val="0"/>
              </a:spcAft>
              <a:buClr>
                <a:schemeClr val="dk1"/>
              </a:buClr>
              <a:buSzPts val="2800"/>
              <a:buChar char="•"/>
            </a:pPr>
            <a:r>
              <a:rPr lang="en-US"/>
              <a:t>Please answer honestly — there are no right or wrong answers. </a:t>
            </a:r>
            <a:endParaRPr/>
          </a:p>
          <a:p>
            <a:pPr indent="-228600" lvl="0" marL="228600" rtl="0" algn="l">
              <a:lnSpc>
                <a:spcPct val="90000"/>
              </a:lnSpc>
              <a:spcBef>
                <a:spcPts val="1000"/>
              </a:spcBef>
              <a:spcAft>
                <a:spcPts val="0"/>
              </a:spcAft>
              <a:buClr>
                <a:schemeClr val="dk1"/>
              </a:buClr>
              <a:buSzPts val="2800"/>
              <a:buChar char="•"/>
            </a:pPr>
            <a:r>
              <a:rPr lang="en-US"/>
              <a:t>Tick (✓) the option that best describes you or write your answer where needed. </a:t>
            </a:r>
            <a:endParaRPr/>
          </a:p>
          <a:p>
            <a:pPr indent="-228600" lvl="0" marL="228600" rtl="0" algn="l">
              <a:lnSpc>
                <a:spcPct val="90000"/>
              </a:lnSpc>
              <a:spcBef>
                <a:spcPts val="1000"/>
              </a:spcBef>
              <a:spcAft>
                <a:spcPts val="0"/>
              </a:spcAft>
              <a:buClr>
                <a:schemeClr val="dk1"/>
              </a:buClr>
              <a:buSzPts val="2800"/>
              <a:buChar char="•"/>
            </a:pPr>
            <a:r>
              <a:rPr lang="en-US"/>
              <a:t>There is space reserved on the last page for any comments you would like to share with us after completing the questionnaire.</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14" name="Google Shape;114;p5"/>
          <p:cNvPicPr preferRelativeResize="0"/>
          <p:nvPr/>
        </p:nvPicPr>
        <p:blipFill rotWithShape="1">
          <a:blip r:embed="rId3">
            <a:alphaModFix/>
          </a:blip>
          <a:srcRect b="0" l="0" r="0" t="0"/>
          <a:stretch/>
        </p:blipFill>
        <p:spPr>
          <a:xfrm>
            <a:off x="10210800" y="4619625"/>
            <a:ext cx="1981200" cy="222948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txBox="1"/>
          <p:nvPr>
            <p:ph type="title"/>
          </p:nvPr>
        </p:nvSpPr>
        <p:spPr>
          <a:xfrm>
            <a:off x="770890" y="39433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en-US">
                <a:latin typeface="Calibri"/>
                <a:ea typeface="Calibri"/>
                <a:cs typeface="Calibri"/>
                <a:sym typeface="Calibri"/>
              </a:rPr>
              <a:t>THANK YOU FOR YOUR ATTENTION!</a:t>
            </a:r>
            <a:endParaRPr b="1">
              <a:latin typeface="Calibri"/>
              <a:ea typeface="Calibri"/>
              <a:cs typeface="Calibri"/>
              <a:sym typeface="Calibri"/>
            </a:endParaRPr>
          </a:p>
        </p:txBody>
      </p:sp>
      <p:pic>
        <p:nvPicPr>
          <p:cNvPr id="120" name="Google Shape;120;p6"/>
          <p:cNvPicPr preferRelativeResize="0"/>
          <p:nvPr/>
        </p:nvPicPr>
        <p:blipFill rotWithShape="1">
          <a:blip r:embed="rId3">
            <a:alphaModFix/>
          </a:blip>
          <a:srcRect b="7861" l="0" r="0" t="5420"/>
          <a:stretch/>
        </p:blipFill>
        <p:spPr>
          <a:xfrm>
            <a:off x="3815080" y="1445895"/>
            <a:ext cx="4118610" cy="4502785"/>
          </a:xfrm>
          <a:prstGeom prst="rect">
            <a:avLst/>
          </a:prstGeom>
          <a:noFill/>
          <a:ln>
            <a:noFill/>
          </a:ln>
        </p:spPr>
      </p:pic>
      <p:sp>
        <p:nvSpPr>
          <p:cNvPr id="121" name="Google Shape;121;p6"/>
          <p:cNvSpPr txBox="1"/>
          <p:nvPr/>
        </p:nvSpPr>
        <p:spPr>
          <a:xfrm>
            <a:off x="113672" y="6247125"/>
            <a:ext cx="8545200" cy="585000"/>
          </a:xfrm>
          <a:prstGeom prst="rect">
            <a:avLst/>
          </a:prstGeom>
          <a:noFill/>
          <a:ln>
            <a:noFill/>
          </a:ln>
        </p:spPr>
        <p:txBody>
          <a:bodyPr anchorCtr="0" anchor="t" bIns="45700" lIns="91425" spcFirstLastPara="1" rIns="91425" wrap="square" tIns="45700">
            <a:spAutoFit/>
          </a:bodyPr>
          <a:lstStyle/>
          <a:p>
            <a:pPr indent="57150" lvl="0" marL="0" marR="0" rtl="0" algn="ctr">
              <a:spcBef>
                <a:spcPts val="0"/>
              </a:spcBef>
              <a:spcAft>
                <a:spcPts val="0"/>
              </a:spcAft>
              <a:buNone/>
            </a:pPr>
            <a:r>
              <a:rPr b="0" i="0" lang="en-US" sz="1600" u="none" cap="none" strike="noStrike">
                <a:solidFill>
                  <a:schemeClr val="dk1"/>
                </a:solidFill>
                <a:latin typeface="Calibri"/>
                <a:ea typeface="Calibri"/>
                <a:cs typeface="Calibri"/>
                <a:sym typeface="Calibri"/>
              </a:rPr>
              <a:t>Material produced within the Erasmus+ Project 2025-1-ES01-KA210-VET-000358116 - titled  “Food for thought: Nourishing mental well-being in vocational training”</a:t>
            </a:r>
            <a:endParaRPr b="0" i="0" sz="1600" u="none" cap="none" strike="noStrike">
              <a:solidFill>
                <a:schemeClr val="dk1"/>
              </a:solidFill>
              <a:latin typeface="Calibri"/>
              <a:ea typeface="Calibri"/>
              <a:cs typeface="Calibri"/>
              <a:sym typeface="Calibri"/>
            </a:endParaRPr>
          </a:p>
        </p:txBody>
      </p:sp>
      <p:pic>
        <p:nvPicPr>
          <p:cNvPr id="122" name="Google Shape;122;p6"/>
          <p:cNvPicPr preferRelativeResize="0"/>
          <p:nvPr/>
        </p:nvPicPr>
        <p:blipFill>
          <a:blip r:embed="rId4">
            <a:alphaModFix/>
          </a:blip>
          <a:stretch>
            <a:fillRect/>
          </a:stretch>
        </p:blipFill>
        <p:spPr>
          <a:xfrm>
            <a:off x="8721275" y="6069023"/>
            <a:ext cx="2924175" cy="504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2025-07-23T00:59:00Z</dcterms:created>
  <dc:creator>Lenovo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53D98EA922644B478A13410A32A3BB50_13</vt:lpwstr>
  </property>
  <property fmtid="{D5CDD505-2E9C-101B-9397-08002B2CF9AE}" pid="3" name="KSOProductBuildVer">
    <vt:lpwstr>1033-12.2.0.23196</vt:lpwstr>
  </property>
</Properties>
</file>