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Lst>
  <p:sldSz cy="6858000" cx="12192000"/>
  <p:notesSz cx="6858000" cy="9144000"/>
  <p:embeddedFontLst>
    <p:embeddedFont>
      <p:font typeface="Arial Narrow"/>
      <p:regular r:id="rId85"/>
      <p:bold r:id="rId86"/>
      <p:italic r:id="rId87"/>
      <p:boldItalic r:id="rId8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217">
          <p15:clr>
            <a:srgbClr val="A4A3A4"/>
          </p15:clr>
        </p15:guide>
        <p15:guide id="2" pos="3840">
          <p15:clr>
            <a:srgbClr val="A4A3A4"/>
          </p15:clr>
        </p15:guide>
      </p15:sldGuideLst>
    </p:ext>
    <p:ext uri="GoogleSlidesCustomDataVersion2">
      <go:slidesCustomData xmlns:go="http://customooxmlschemas.google.com/" r:id="rId89" roundtripDataSignature="AMtx7mi4gx5jmj+N223K9In8q52sMOaOh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F25954C-7537-461D-9790-6830C13F9748}">
  <a:tblStyle styleId="{3F25954C-7537-461D-9790-6830C13F9748}"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217"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84" Type="http://schemas.openxmlformats.org/officeDocument/2006/relationships/slide" Target="slides/slide78.xml"/><Relationship Id="rId83" Type="http://schemas.openxmlformats.org/officeDocument/2006/relationships/slide" Target="slides/slide77.xml"/><Relationship Id="rId42" Type="http://schemas.openxmlformats.org/officeDocument/2006/relationships/slide" Target="slides/slide36.xml"/><Relationship Id="rId86" Type="http://schemas.openxmlformats.org/officeDocument/2006/relationships/font" Target="fonts/ArialNarrow-bold.fntdata"/><Relationship Id="rId41" Type="http://schemas.openxmlformats.org/officeDocument/2006/relationships/slide" Target="slides/slide35.xml"/><Relationship Id="rId85" Type="http://schemas.openxmlformats.org/officeDocument/2006/relationships/font" Target="fonts/ArialNarrow-regular.fntdata"/><Relationship Id="rId44" Type="http://schemas.openxmlformats.org/officeDocument/2006/relationships/slide" Target="slides/slide38.xml"/><Relationship Id="rId88" Type="http://schemas.openxmlformats.org/officeDocument/2006/relationships/font" Target="fonts/ArialNarrow-boldItalic.fntdata"/><Relationship Id="rId43" Type="http://schemas.openxmlformats.org/officeDocument/2006/relationships/slide" Target="slides/slide37.xml"/><Relationship Id="rId87" Type="http://schemas.openxmlformats.org/officeDocument/2006/relationships/font" Target="fonts/ArialNarrow-italic.fntdata"/><Relationship Id="rId46" Type="http://schemas.openxmlformats.org/officeDocument/2006/relationships/slide" Target="slides/slide40.xml"/><Relationship Id="rId45" Type="http://schemas.openxmlformats.org/officeDocument/2006/relationships/slide" Target="slides/slide39.xml"/><Relationship Id="rId89" Type="http://customschemas.google.com/relationships/presentationmetadata" Target="metadata"/><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31" Type="http://schemas.openxmlformats.org/officeDocument/2006/relationships/slide" Target="slides/slide25.xml"/><Relationship Id="rId75" Type="http://schemas.openxmlformats.org/officeDocument/2006/relationships/slide" Target="slides/slide69.xml"/><Relationship Id="rId30" Type="http://schemas.openxmlformats.org/officeDocument/2006/relationships/slide" Target="slides/slide24.xml"/><Relationship Id="rId74" Type="http://schemas.openxmlformats.org/officeDocument/2006/relationships/slide" Target="slides/slide68.xml"/><Relationship Id="rId33" Type="http://schemas.openxmlformats.org/officeDocument/2006/relationships/slide" Target="slides/slide27.xml"/><Relationship Id="rId77" Type="http://schemas.openxmlformats.org/officeDocument/2006/relationships/slide" Target="slides/slide71.xml"/><Relationship Id="rId32" Type="http://schemas.openxmlformats.org/officeDocument/2006/relationships/slide" Target="slides/slide26.xml"/><Relationship Id="rId76" Type="http://schemas.openxmlformats.org/officeDocument/2006/relationships/slide" Target="slides/slide70.xml"/><Relationship Id="rId35" Type="http://schemas.openxmlformats.org/officeDocument/2006/relationships/slide" Target="slides/slide29.xml"/><Relationship Id="rId79" Type="http://schemas.openxmlformats.org/officeDocument/2006/relationships/slide" Target="slides/slide73.xml"/><Relationship Id="rId34" Type="http://schemas.openxmlformats.org/officeDocument/2006/relationships/slide" Target="slides/slide28.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slide" Target="slides/slide60.xml"/><Relationship Id="rId21" Type="http://schemas.openxmlformats.org/officeDocument/2006/relationships/slide" Target="slides/slide15.xml"/><Relationship Id="rId65" Type="http://schemas.openxmlformats.org/officeDocument/2006/relationships/slide" Target="slides/slide59.xml"/><Relationship Id="rId24" Type="http://schemas.openxmlformats.org/officeDocument/2006/relationships/slide" Target="slides/slide18.xml"/><Relationship Id="rId68" Type="http://schemas.openxmlformats.org/officeDocument/2006/relationships/slide" Target="slides/slide62.xml"/><Relationship Id="rId23" Type="http://schemas.openxmlformats.org/officeDocument/2006/relationships/slide" Target="slides/slide17.xml"/><Relationship Id="rId67" Type="http://schemas.openxmlformats.org/officeDocument/2006/relationships/slide" Target="slides/slide61.xml"/><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slide" Target="slides/slide63.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96" name="Google Shape;96;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 name="Google Shape;103;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1" name="Google Shape;111;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0" name="Google Shape;12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8" name="Google Shape;128;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8" name="Google Shape;138;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6" name="Google Shape;146;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4" name="Google Shape;154;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1" name="Google Shape;161;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0" name="Google Shape;170;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 name="Google Shape;185;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3" name="Google Shape;193;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1" name="Google Shape;201;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0" name="Google Shape;210;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9" name="Google Shape;219;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2" name="Google Shape;232;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0" name="Google Shape;240;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8" name="Google Shape;248;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7" name="Google Shape;257;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5" name="Google Shape;265;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3" name="Google Shape;273;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2" name="Google Shape;292;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2" name="Google Shape;302;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2" name="Google Shape;312;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1" name="Google Shape;321;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9" name="Google Shape;329;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2" name="Google Shape;342;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1" name="Google Shape;351;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2" name="Google Shape;362;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9" name="Google Shape;369;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7" name="Google Shape;377;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6" name="Google Shape;386;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5" name="Google Shape;395;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4" name="Google Shape;404;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4" name="Google Shape;414;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3" name="Google Shape;433;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2" name="Google Shape;442;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8" name="Shape 448"/>
        <p:cNvGrpSpPr/>
        <p:nvPr/>
      </p:nvGrpSpPr>
      <p:grpSpPr>
        <a:xfrm>
          <a:off x="0" y="0"/>
          <a:ext cx="0" cy="0"/>
          <a:chOff x="0" y="0"/>
          <a:chExt cx="0" cy="0"/>
        </a:xfrm>
      </p:grpSpPr>
      <p:sp>
        <p:nvSpPr>
          <p:cNvPr id="449" name="Google Shape;449;p4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0" name="Google Shape;450;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p4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8" name="Google Shape;458;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6" name="Google Shape;466;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5" name="Google Shape;475;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3" name="Google Shape;483;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0" name="Shape 490"/>
        <p:cNvGrpSpPr/>
        <p:nvPr/>
      </p:nvGrpSpPr>
      <p:grpSpPr>
        <a:xfrm>
          <a:off x="0" y="0"/>
          <a:ext cx="0" cy="0"/>
          <a:chOff x="0" y="0"/>
          <a:chExt cx="0" cy="0"/>
        </a:xfrm>
      </p:grpSpPr>
      <p:sp>
        <p:nvSpPr>
          <p:cNvPr id="491" name="Google Shape;491;p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2" name="Google Shape;492;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p4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9" name="Google Shape;519;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p4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2" name="Google Shape;532;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p4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5" name="Google Shape;545;p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p4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8" name="Google Shape;558;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p5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0" name="Google Shape;570;p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p5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9" name="Google Shape;579;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p5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5" name="Google Shape;595;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3" name="Shape 603"/>
        <p:cNvGrpSpPr/>
        <p:nvPr/>
      </p:nvGrpSpPr>
      <p:grpSpPr>
        <a:xfrm>
          <a:off x="0" y="0"/>
          <a:ext cx="0" cy="0"/>
          <a:chOff x="0" y="0"/>
          <a:chExt cx="0" cy="0"/>
        </a:xfrm>
      </p:grpSpPr>
      <p:sp>
        <p:nvSpPr>
          <p:cNvPr id="604" name="Google Shape;604;p5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5" name="Google Shape;605;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1" name="Shape 611"/>
        <p:cNvGrpSpPr/>
        <p:nvPr/>
      </p:nvGrpSpPr>
      <p:grpSpPr>
        <a:xfrm>
          <a:off x="0" y="0"/>
          <a:ext cx="0" cy="0"/>
          <a:chOff x="0" y="0"/>
          <a:chExt cx="0" cy="0"/>
        </a:xfrm>
      </p:grpSpPr>
      <p:sp>
        <p:nvSpPr>
          <p:cNvPr id="612" name="Google Shape;612;p5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3" name="Google Shape;613;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9" name="Shape 619"/>
        <p:cNvGrpSpPr/>
        <p:nvPr/>
      </p:nvGrpSpPr>
      <p:grpSpPr>
        <a:xfrm>
          <a:off x="0" y="0"/>
          <a:ext cx="0" cy="0"/>
          <a:chOff x="0" y="0"/>
          <a:chExt cx="0" cy="0"/>
        </a:xfrm>
      </p:grpSpPr>
      <p:sp>
        <p:nvSpPr>
          <p:cNvPr id="620" name="Google Shape;620;p5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1" name="Google Shape;621;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8" name="Shape 628"/>
        <p:cNvGrpSpPr/>
        <p:nvPr/>
      </p:nvGrpSpPr>
      <p:grpSpPr>
        <a:xfrm>
          <a:off x="0" y="0"/>
          <a:ext cx="0" cy="0"/>
          <a:chOff x="0" y="0"/>
          <a:chExt cx="0" cy="0"/>
        </a:xfrm>
      </p:grpSpPr>
      <p:sp>
        <p:nvSpPr>
          <p:cNvPr id="629" name="Google Shape;629;p5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0" name="Google Shape;630;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6" name="Shape 636"/>
        <p:cNvGrpSpPr/>
        <p:nvPr/>
      </p:nvGrpSpPr>
      <p:grpSpPr>
        <a:xfrm>
          <a:off x="0" y="0"/>
          <a:ext cx="0" cy="0"/>
          <a:chOff x="0" y="0"/>
          <a:chExt cx="0" cy="0"/>
        </a:xfrm>
      </p:grpSpPr>
      <p:sp>
        <p:nvSpPr>
          <p:cNvPr id="637" name="Google Shape;637;p5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8" name="Google Shape;638;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p5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5" name="Google Shape;645;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p5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6" name="Google Shape;656;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p6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5" name="Google Shape;665;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2" name="Shape 672"/>
        <p:cNvGrpSpPr/>
        <p:nvPr/>
      </p:nvGrpSpPr>
      <p:grpSpPr>
        <a:xfrm>
          <a:off x="0" y="0"/>
          <a:ext cx="0" cy="0"/>
          <a:chOff x="0" y="0"/>
          <a:chExt cx="0" cy="0"/>
        </a:xfrm>
      </p:grpSpPr>
      <p:sp>
        <p:nvSpPr>
          <p:cNvPr id="673" name="Google Shape;673;p6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74" name="Google Shape;674;p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p6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82" name="Google Shape;682;p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p6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0" name="Google Shape;690;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5" name="Shape 695"/>
        <p:cNvGrpSpPr/>
        <p:nvPr/>
      </p:nvGrpSpPr>
      <p:grpSpPr>
        <a:xfrm>
          <a:off x="0" y="0"/>
          <a:ext cx="0" cy="0"/>
          <a:chOff x="0" y="0"/>
          <a:chExt cx="0" cy="0"/>
        </a:xfrm>
      </p:grpSpPr>
      <p:sp>
        <p:nvSpPr>
          <p:cNvPr id="696" name="Google Shape;696;p6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7" name="Google Shape;697;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7" name="Shape 707"/>
        <p:cNvGrpSpPr/>
        <p:nvPr/>
      </p:nvGrpSpPr>
      <p:grpSpPr>
        <a:xfrm>
          <a:off x="0" y="0"/>
          <a:ext cx="0" cy="0"/>
          <a:chOff x="0" y="0"/>
          <a:chExt cx="0" cy="0"/>
        </a:xfrm>
      </p:grpSpPr>
      <p:sp>
        <p:nvSpPr>
          <p:cNvPr id="708" name="Google Shape;708;p6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9" name="Google Shape;709;p6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0" name="Shape 720"/>
        <p:cNvGrpSpPr/>
        <p:nvPr/>
      </p:nvGrpSpPr>
      <p:grpSpPr>
        <a:xfrm>
          <a:off x="0" y="0"/>
          <a:ext cx="0" cy="0"/>
          <a:chOff x="0" y="0"/>
          <a:chExt cx="0" cy="0"/>
        </a:xfrm>
      </p:grpSpPr>
      <p:sp>
        <p:nvSpPr>
          <p:cNvPr id="721" name="Google Shape;721;p6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22" name="Google Shape;722;p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2" name="Shape 732"/>
        <p:cNvGrpSpPr/>
        <p:nvPr/>
      </p:nvGrpSpPr>
      <p:grpSpPr>
        <a:xfrm>
          <a:off x="0" y="0"/>
          <a:ext cx="0" cy="0"/>
          <a:chOff x="0" y="0"/>
          <a:chExt cx="0" cy="0"/>
        </a:xfrm>
      </p:grpSpPr>
      <p:sp>
        <p:nvSpPr>
          <p:cNvPr id="733" name="Google Shape;733;p6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34" name="Google Shape;734;p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p6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43" name="Google Shape;743;p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3" name="Shape 753"/>
        <p:cNvGrpSpPr/>
        <p:nvPr/>
      </p:nvGrpSpPr>
      <p:grpSpPr>
        <a:xfrm>
          <a:off x="0" y="0"/>
          <a:ext cx="0" cy="0"/>
          <a:chOff x="0" y="0"/>
          <a:chExt cx="0" cy="0"/>
        </a:xfrm>
      </p:grpSpPr>
      <p:sp>
        <p:nvSpPr>
          <p:cNvPr id="754" name="Google Shape;754;p6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55" name="Google Shape;755;p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3" name="Shape 763"/>
        <p:cNvGrpSpPr/>
        <p:nvPr/>
      </p:nvGrpSpPr>
      <p:grpSpPr>
        <a:xfrm>
          <a:off x="0" y="0"/>
          <a:ext cx="0" cy="0"/>
          <a:chOff x="0" y="0"/>
          <a:chExt cx="0" cy="0"/>
        </a:xfrm>
      </p:grpSpPr>
      <p:sp>
        <p:nvSpPr>
          <p:cNvPr id="764" name="Google Shape;764;p7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65" name="Google Shape;765;p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4" name="Shape 774"/>
        <p:cNvGrpSpPr/>
        <p:nvPr/>
      </p:nvGrpSpPr>
      <p:grpSpPr>
        <a:xfrm>
          <a:off x="0" y="0"/>
          <a:ext cx="0" cy="0"/>
          <a:chOff x="0" y="0"/>
          <a:chExt cx="0" cy="0"/>
        </a:xfrm>
      </p:grpSpPr>
      <p:sp>
        <p:nvSpPr>
          <p:cNvPr id="775" name="Google Shape;775;p7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76" name="Google Shape;776;p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2" name="Shape 782"/>
        <p:cNvGrpSpPr/>
        <p:nvPr/>
      </p:nvGrpSpPr>
      <p:grpSpPr>
        <a:xfrm>
          <a:off x="0" y="0"/>
          <a:ext cx="0" cy="0"/>
          <a:chOff x="0" y="0"/>
          <a:chExt cx="0" cy="0"/>
        </a:xfrm>
      </p:grpSpPr>
      <p:sp>
        <p:nvSpPr>
          <p:cNvPr id="783" name="Google Shape;783;p7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84" name="Google Shape;784;p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2" name="Shape 792"/>
        <p:cNvGrpSpPr/>
        <p:nvPr/>
      </p:nvGrpSpPr>
      <p:grpSpPr>
        <a:xfrm>
          <a:off x="0" y="0"/>
          <a:ext cx="0" cy="0"/>
          <a:chOff x="0" y="0"/>
          <a:chExt cx="0" cy="0"/>
        </a:xfrm>
      </p:grpSpPr>
      <p:sp>
        <p:nvSpPr>
          <p:cNvPr id="793" name="Google Shape;793;p7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94" name="Google Shape;794;p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0" name="Shape 800"/>
        <p:cNvGrpSpPr/>
        <p:nvPr/>
      </p:nvGrpSpPr>
      <p:grpSpPr>
        <a:xfrm>
          <a:off x="0" y="0"/>
          <a:ext cx="0" cy="0"/>
          <a:chOff x="0" y="0"/>
          <a:chExt cx="0" cy="0"/>
        </a:xfrm>
      </p:grpSpPr>
      <p:sp>
        <p:nvSpPr>
          <p:cNvPr id="801" name="Google Shape;801;p7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02" name="Google Shape;802;p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0" name="Shape 810"/>
        <p:cNvGrpSpPr/>
        <p:nvPr/>
      </p:nvGrpSpPr>
      <p:grpSpPr>
        <a:xfrm>
          <a:off x="0" y="0"/>
          <a:ext cx="0" cy="0"/>
          <a:chOff x="0" y="0"/>
          <a:chExt cx="0" cy="0"/>
        </a:xfrm>
      </p:grpSpPr>
      <p:sp>
        <p:nvSpPr>
          <p:cNvPr id="811" name="Google Shape;811;p7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12" name="Google Shape;812;p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9" name="Shape 819"/>
        <p:cNvGrpSpPr/>
        <p:nvPr/>
      </p:nvGrpSpPr>
      <p:grpSpPr>
        <a:xfrm>
          <a:off x="0" y="0"/>
          <a:ext cx="0" cy="0"/>
          <a:chOff x="0" y="0"/>
          <a:chExt cx="0" cy="0"/>
        </a:xfrm>
      </p:grpSpPr>
      <p:sp>
        <p:nvSpPr>
          <p:cNvPr id="820" name="Google Shape;820;p7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1" name="Google Shape;821;p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7" name="Shape 827"/>
        <p:cNvGrpSpPr/>
        <p:nvPr/>
      </p:nvGrpSpPr>
      <p:grpSpPr>
        <a:xfrm>
          <a:off x="0" y="0"/>
          <a:ext cx="0" cy="0"/>
          <a:chOff x="0" y="0"/>
          <a:chExt cx="0" cy="0"/>
        </a:xfrm>
      </p:grpSpPr>
      <p:sp>
        <p:nvSpPr>
          <p:cNvPr id="828" name="Google Shape;828;p7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29" name="Google Shape;829;p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9" name="Shape 839"/>
        <p:cNvGrpSpPr/>
        <p:nvPr/>
      </p:nvGrpSpPr>
      <p:grpSpPr>
        <a:xfrm>
          <a:off x="0" y="0"/>
          <a:ext cx="0" cy="0"/>
          <a:chOff x="0" y="0"/>
          <a:chExt cx="0" cy="0"/>
        </a:xfrm>
      </p:grpSpPr>
      <p:sp>
        <p:nvSpPr>
          <p:cNvPr id="840" name="Google Shape;840;p7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41" name="Google Shape;841;p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80"/>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80"/>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8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8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8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8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8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8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8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8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7" name="Shape 27"/>
        <p:cNvGrpSpPr/>
        <p:nvPr/>
      </p:nvGrpSpPr>
      <p:grpSpPr>
        <a:xfrm>
          <a:off x="0" y="0"/>
          <a:ext cx="0" cy="0"/>
          <a:chOff x="0" y="0"/>
          <a:chExt cx="0" cy="0"/>
        </a:xfrm>
      </p:grpSpPr>
      <p:sp>
        <p:nvSpPr>
          <p:cNvPr id="28" name="Google Shape;28;p8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82"/>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82"/>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8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8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8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4" name="Shape 34"/>
        <p:cNvGrpSpPr/>
        <p:nvPr/>
      </p:nvGrpSpPr>
      <p:grpSpPr>
        <a:xfrm>
          <a:off x="0" y="0"/>
          <a:ext cx="0" cy="0"/>
          <a:chOff x="0" y="0"/>
          <a:chExt cx="0" cy="0"/>
        </a:xfrm>
      </p:grpSpPr>
      <p:sp>
        <p:nvSpPr>
          <p:cNvPr id="35" name="Google Shape;35;p83"/>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83"/>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7" name="Google Shape;37;p83"/>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83"/>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83"/>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8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 name="Google Shape;41;p8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8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3" name="Shape 43"/>
        <p:cNvGrpSpPr/>
        <p:nvPr/>
      </p:nvGrpSpPr>
      <p:grpSpPr>
        <a:xfrm>
          <a:off x="0" y="0"/>
          <a:ext cx="0" cy="0"/>
          <a:chOff x="0" y="0"/>
          <a:chExt cx="0" cy="0"/>
        </a:xfrm>
      </p:grpSpPr>
      <p:sp>
        <p:nvSpPr>
          <p:cNvPr id="44" name="Google Shape;44;p8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8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8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7" name="Shape 47"/>
        <p:cNvGrpSpPr/>
        <p:nvPr/>
      </p:nvGrpSpPr>
      <p:grpSpPr>
        <a:xfrm>
          <a:off x="0" y="0"/>
          <a:ext cx="0" cy="0"/>
          <a:chOff x="0" y="0"/>
          <a:chExt cx="0" cy="0"/>
        </a:xfrm>
      </p:grpSpPr>
      <p:sp>
        <p:nvSpPr>
          <p:cNvPr id="48" name="Google Shape;48;p8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8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50" name="Google Shape;50;p8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8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8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8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8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8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8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8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8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8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8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8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8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8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88"/>
          <p:cNvSpPr/>
          <p:nvPr>
            <p:ph idx="2" type="pic"/>
          </p:nvPr>
        </p:nvSpPr>
        <p:spPr>
          <a:xfrm>
            <a:off x="5183188" y="987425"/>
            <a:ext cx="6172200" cy="4873625"/>
          </a:xfrm>
          <a:prstGeom prst="rect">
            <a:avLst/>
          </a:prstGeom>
          <a:noFill/>
          <a:ln>
            <a:noFill/>
          </a:ln>
        </p:spPr>
      </p:sp>
      <p:sp>
        <p:nvSpPr>
          <p:cNvPr id="68" name="Google Shape;68;p8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8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8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8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8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8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8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8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8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9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9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9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9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9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7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7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7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7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7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8.jpg"/><Relationship Id="rId4" Type="http://schemas.openxmlformats.org/officeDocument/2006/relationships/image" Target="../media/image7.png"/><Relationship Id="rId5"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7.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12.png"/><Relationship Id="rId4" Type="http://schemas.openxmlformats.org/officeDocument/2006/relationships/image" Target="../media/image1.png"/><Relationship Id="rId5"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4.jp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3.jp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2.jp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5.png"/><Relationship Id="rId4" Type="http://schemas.openxmlformats.org/officeDocument/2006/relationships/image" Target="../media/image7.png"/><Relationship Id="rId5"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8.jp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7.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23.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7.png"/><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7.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9.jpg"/><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9.pn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7.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4.png"/><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7.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10.jpg"/><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27.png"/><Relationship Id="rId4" Type="http://schemas.openxmlformats.org/officeDocument/2006/relationships/image" Target="../media/image15.png"/><Relationship Id="rId5" Type="http://schemas.openxmlformats.org/officeDocument/2006/relationships/image" Target="../media/image7.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 Id="rId3" Type="http://schemas.openxmlformats.org/officeDocument/2006/relationships/image" Target="../media/image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 Id="rId3" Type="http://schemas.openxmlformats.org/officeDocument/2006/relationships/image" Target="../media/image16.png"/><Relationship Id="rId4" Type="http://schemas.openxmlformats.org/officeDocument/2006/relationships/image" Target="../media/image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image" Target="../media/image26.png"/><Relationship Id="rId4" Type="http://schemas.openxmlformats.org/officeDocument/2006/relationships/image" Target="../media/image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 Id="rId3" Type="http://schemas.openxmlformats.org/officeDocument/2006/relationships/image" Target="../media/image31.jpg"/><Relationship Id="rId4" Type="http://schemas.openxmlformats.org/officeDocument/2006/relationships/image" Target="../media/image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 Id="rId3" Type="http://schemas.openxmlformats.org/officeDocument/2006/relationships/image" Target="../media/image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 Id="rId3" Type="http://schemas.openxmlformats.org/officeDocument/2006/relationships/image" Target="../media/image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 Id="rId3" Type="http://schemas.openxmlformats.org/officeDocument/2006/relationships/image" Target="../media/image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 Id="rId3" Type="http://schemas.openxmlformats.org/officeDocument/2006/relationships/image" Target="../media/image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36.png"/><Relationship Id="rId4" Type="http://schemas.openxmlformats.org/officeDocument/2006/relationships/image" Target="../media/image24.jpg"/><Relationship Id="rId11" Type="http://schemas.openxmlformats.org/officeDocument/2006/relationships/image" Target="../media/image42.jpg"/><Relationship Id="rId10" Type="http://schemas.openxmlformats.org/officeDocument/2006/relationships/image" Target="../media/image41.jpg"/><Relationship Id="rId12" Type="http://schemas.openxmlformats.org/officeDocument/2006/relationships/image" Target="../media/image7.png"/><Relationship Id="rId9" Type="http://schemas.openxmlformats.org/officeDocument/2006/relationships/image" Target="../media/image49.jpg"/><Relationship Id="rId5" Type="http://schemas.openxmlformats.org/officeDocument/2006/relationships/image" Target="../media/image22.jpg"/><Relationship Id="rId6" Type="http://schemas.openxmlformats.org/officeDocument/2006/relationships/image" Target="../media/image30.jpg"/><Relationship Id="rId7" Type="http://schemas.openxmlformats.org/officeDocument/2006/relationships/image" Target="../media/image47.jpg"/><Relationship Id="rId8" Type="http://schemas.openxmlformats.org/officeDocument/2006/relationships/image" Target="../media/image28.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33.jpg"/><Relationship Id="rId4" Type="http://schemas.openxmlformats.org/officeDocument/2006/relationships/image" Target="../media/image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7.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2.xml"/><Relationship Id="rId3" Type="http://schemas.openxmlformats.org/officeDocument/2006/relationships/image" Target="../media/image7.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 Id="rId3" Type="http://schemas.openxmlformats.org/officeDocument/2006/relationships/image" Target="../media/image25.png"/><Relationship Id="rId4" Type="http://schemas.openxmlformats.org/officeDocument/2006/relationships/image" Target="../media/image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4.xml"/><Relationship Id="rId3" Type="http://schemas.openxmlformats.org/officeDocument/2006/relationships/image" Target="../media/image32.jpg"/><Relationship Id="rId4" Type="http://schemas.openxmlformats.org/officeDocument/2006/relationships/image" Target="../media/image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 Id="rId3" Type="http://schemas.openxmlformats.org/officeDocument/2006/relationships/image" Target="../media/image58.jpg"/><Relationship Id="rId4" Type="http://schemas.openxmlformats.org/officeDocument/2006/relationships/image" Target="../media/image38.jpg"/><Relationship Id="rId11" Type="http://schemas.openxmlformats.org/officeDocument/2006/relationships/image" Target="../media/image7.png"/><Relationship Id="rId10" Type="http://schemas.openxmlformats.org/officeDocument/2006/relationships/image" Target="../media/image45.jpg"/><Relationship Id="rId9" Type="http://schemas.openxmlformats.org/officeDocument/2006/relationships/image" Target="../media/image74.png"/><Relationship Id="rId5" Type="http://schemas.openxmlformats.org/officeDocument/2006/relationships/image" Target="../media/image40.jpg"/><Relationship Id="rId6" Type="http://schemas.openxmlformats.org/officeDocument/2006/relationships/image" Target="../media/image44.jpg"/><Relationship Id="rId7" Type="http://schemas.openxmlformats.org/officeDocument/2006/relationships/image" Target="../media/image39.png"/><Relationship Id="rId8" Type="http://schemas.openxmlformats.org/officeDocument/2006/relationships/image" Target="../media/image37.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 Id="rId3" Type="http://schemas.openxmlformats.org/officeDocument/2006/relationships/image" Target="../media/image35.png"/><Relationship Id="rId4" Type="http://schemas.openxmlformats.org/officeDocument/2006/relationships/image" Target="../media/image46.png"/><Relationship Id="rId5" Type="http://schemas.openxmlformats.org/officeDocument/2006/relationships/image" Target="../media/image51.png"/><Relationship Id="rId6" Type="http://schemas.openxmlformats.org/officeDocument/2006/relationships/image" Target="../media/image53.png"/><Relationship Id="rId7" Type="http://schemas.openxmlformats.org/officeDocument/2006/relationships/image" Target="../media/image7.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 Id="rId3" Type="http://schemas.openxmlformats.org/officeDocument/2006/relationships/image" Target="../media/image66.png"/><Relationship Id="rId4" Type="http://schemas.openxmlformats.org/officeDocument/2006/relationships/image" Target="../media/image48.png"/><Relationship Id="rId5" Type="http://schemas.openxmlformats.org/officeDocument/2006/relationships/image" Target="../media/image43.png"/><Relationship Id="rId6" Type="http://schemas.openxmlformats.org/officeDocument/2006/relationships/image" Target="../media/image50.png"/><Relationship Id="rId7" Type="http://schemas.openxmlformats.org/officeDocument/2006/relationships/image" Target="../media/image60.png"/><Relationship Id="rId8" Type="http://schemas.openxmlformats.org/officeDocument/2006/relationships/image" Target="../media/image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8.xml"/><Relationship Id="rId3" Type="http://schemas.openxmlformats.org/officeDocument/2006/relationships/image" Target="../media/image63.png"/><Relationship Id="rId4" Type="http://schemas.openxmlformats.org/officeDocument/2006/relationships/image" Target="../media/image65.png"/><Relationship Id="rId5" Type="http://schemas.openxmlformats.org/officeDocument/2006/relationships/image" Target="../media/image69.png"/><Relationship Id="rId6" Type="http://schemas.openxmlformats.org/officeDocument/2006/relationships/image" Target="../media/image55.png"/><Relationship Id="rId7" Type="http://schemas.openxmlformats.org/officeDocument/2006/relationships/image" Target="../media/image7.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 Id="rId3" Type="http://schemas.openxmlformats.org/officeDocument/2006/relationships/image" Target="../media/image73.png"/><Relationship Id="rId4" Type="http://schemas.openxmlformats.org/officeDocument/2006/relationships/image" Target="../media/image61.png"/><Relationship Id="rId5" Type="http://schemas.openxmlformats.org/officeDocument/2006/relationships/image" Target="../media/image7.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0.xml"/><Relationship Id="rId3" Type="http://schemas.openxmlformats.org/officeDocument/2006/relationships/image" Target="../media/image56.png"/><Relationship Id="rId4" Type="http://schemas.openxmlformats.org/officeDocument/2006/relationships/image" Target="../media/image7.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1.xml"/><Relationship Id="rId3" Type="http://schemas.openxmlformats.org/officeDocument/2006/relationships/image" Target="../media/image52.png"/><Relationship Id="rId4" Type="http://schemas.openxmlformats.org/officeDocument/2006/relationships/image" Target="../media/image54.jpg"/><Relationship Id="rId5" Type="http://schemas.openxmlformats.org/officeDocument/2006/relationships/image" Target="../media/image7.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2.xml"/><Relationship Id="rId3" Type="http://schemas.openxmlformats.org/officeDocument/2006/relationships/image" Target="../media/image62.png"/><Relationship Id="rId4" Type="http://schemas.openxmlformats.org/officeDocument/2006/relationships/image" Target="../media/image7.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3.xml"/><Relationship Id="rId3" Type="http://schemas.openxmlformats.org/officeDocument/2006/relationships/image" Target="../media/image72.png"/><Relationship Id="rId4" Type="http://schemas.openxmlformats.org/officeDocument/2006/relationships/image" Target="../media/image7.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4.xml"/><Relationship Id="rId3" Type="http://schemas.openxmlformats.org/officeDocument/2006/relationships/image" Target="../media/image70.png"/><Relationship Id="rId4" Type="http://schemas.openxmlformats.org/officeDocument/2006/relationships/image" Target="../media/image7.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5.xml"/><Relationship Id="rId3" Type="http://schemas.openxmlformats.org/officeDocument/2006/relationships/image" Target="../media/image7.png"/><Relationship Id="rId4" Type="http://schemas.openxmlformats.org/officeDocument/2006/relationships/image" Target="../media/image59.jp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6.xml"/><Relationship Id="rId3" Type="http://schemas.openxmlformats.org/officeDocument/2006/relationships/image" Target="../media/image7.png"/><Relationship Id="rId4" Type="http://schemas.openxmlformats.org/officeDocument/2006/relationships/image" Target="../media/image57.jp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7.xml"/><Relationship Id="rId3" Type="http://schemas.openxmlformats.org/officeDocument/2006/relationships/image" Target="../media/image7.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8.xml"/><Relationship Id="rId3" Type="http://schemas.openxmlformats.org/officeDocument/2006/relationships/image" Target="../media/image7.png"/><Relationship Id="rId4" Type="http://schemas.openxmlformats.org/officeDocument/2006/relationships/image" Target="../media/image79.jpg"/><Relationship Id="rId5" Type="http://schemas.openxmlformats.org/officeDocument/2006/relationships/image" Target="../media/image67.jpg"/><Relationship Id="rId6" Type="http://schemas.openxmlformats.org/officeDocument/2006/relationships/image" Target="../media/image77.jpg"/><Relationship Id="rId7" Type="http://schemas.openxmlformats.org/officeDocument/2006/relationships/image" Target="../media/image71.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9.xml"/><Relationship Id="rId3" Type="http://schemas.openxmlformats.org/officeDocument/2006/relationships/image" Target="../media/image7.png"/><Relationship Id="rId4" Type="http://schemas.openxmlformats.org/officeDocument/2006/relationships/image" Target="../media/image75.jpg"/><Relationship Id="rId5" Type="http://schemas.openxmlformats.org/officeDocument/2006/relationships/image" Target="../media/image76.jp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0.xml"/><Relationship Id="rId3" Type="http://schemas.openxmlformats.org/officeDocument/2006/relationships/image" Target="../media/image7.png"/><Relationship Id="rId4" Type="http://schemas.openxmlformats.org/officeDocument/2006/relationships/image" Target="../media/image68.jpg"/><Relationship Id="rId5" Type="http://schemas.openxmlformats.org/officeDocument/2006/relationships/image" Target="../media/image64.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1.xml"/><Relationship Id="rId3" Type="http://schemas.openxmlformats.org/officeDocument/2006/relationships/image" Target="../media/image7.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2.xml"/><Relationship Id="rId3" Type="http://schemas.openxmlformats.org/officeDocument/2006/relationships/image" Target="../media/image7.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7.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4.xml"/><Relationship Id="rId3" Type="http://schemas.openxmlformats.org/officeDocument/2006/relationships/image" Target="../media/image7.png"/><Relationship Id="rId4" Type="http://schemas.openxmlformats.org/officeDocument/2006/relationships/image" Target="../media/image87.png"/><Relationship Id="rId5" Type="http://schemas.openxmlformats.org/officeDocument/2006/relationships/image" Target="../media/image80.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81.png"/><Relationship Id="rId4" Type="http://schemas.openxmlformats.org/officeDocument/2006/relationships/image" Target="../media/image86.png"/><Relationship Id="rId5" Type="http://schemas.openxmlformats.org/officeDocument/2006/relationships/image" Target="../media/image7.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image" Target="../media/image82.png"/><Relationship Id="rId4" Type="http://schemas.openxmlformats.org/officeDocument/2006/relationships/image" Target="../media/image83.png"/><Relationship Id="rId5" Type="http://schemas.openxmlformats.org/officeDocument/2006/relationships/image" Target="../media/image85.png"/><Relationship Id="rId6" Type="http://schemas.openxmlformats.org/officeDocument/2006/relationships/image" Target="../media/image78.jpg"/><Relationship Id="rId7" Type="http://schemas.openxmlformats.org/officeDocument/2006/relationships/image" Target="../media/image7.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image" Target="../media/image90.png"/><Relationship Id="rId4" Type="http://schemas.openxmlformats.org/officeDocument/2006/relationships/image" Target="../media/image94.png"/><Relationship Id="rId5" Type="http://schemas.openxmlformats.org/officeDocument/2006/relationships/image" Target="../media/image7.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92.png"/><Relationship Id="rId4" Type="http://schemas.openxmlformats.org/officeDocument/2006/relationships/image" Target="../media/image84.png"/><Relationship Id="rId5" Type="http://schemas.openxmlformats.org/officeDocument/2006/relationships/image" Target="../media/image88.png"/><Relationship Id="rId6" Type="http://schemas.openxmlformats.org/officeDocument/2006/relationships/image" Target="../media/image89.png"/><Relationship Id="rId7" Type="http://schemas.openxmlformats.org/officeDocument/2006/relationships/image" Target="../media/image7.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image" Target="../media/image96.png"/><Relationship Id="rId4" Type="http://schemas.openxmlformats.org/officeDocument/2006/relationships/image" Target="../media/image91.png"/><Relationship Id="rId5" Type="http://schemas.openxmlformats.org/officeDocument/2006/relationships/image" Target="../media/image95.png"/><Relationship Id="rId6" Type="http://schemas.openxmlformats.org/officeDocument/2006/relationships/image" Target="../media/image93.png"/><Relationship Id="rId7" Type="http://schemas.openxmlformats.org/officeDocument/2006/relationships/image" Target="../media/image7.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99.png"/><Relationship Id="rId4" Type="http://schemas.openxmlformats.org/officeDocument/2006/relationships/image" Target="../media/image111.png"/><Relationship Id="rId5" Type="http://schemas.openxmlformats.org/officeDocument/2006/relationships/image" Target="../media/image7.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image" Target="../media/image117.png"/><Relationship Id="rId4" Type="http://schemas.openxmlformats.org/officeDocument/2006/relationships/image" Target="../media/image97.png"/><Relationship Id="rId5" Type="http://schemas.openxmlformats.org/officeDocument/2006/relationships/image" Target="../media/image7.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image" Target="../media/image102.png"/><Relationship Id="rId4" Type="http://schemas.openxmlformats.org/officeDocument/2006/relationships/image" Target="../media/image104.png"/><Relationship Id="rId5" Type="http://schemas.openxmlformats.org/officeDocument/2006/relationships/image" Target="../media/image109.png"/><Relationship Id="rId6" Type="http://schemas.openxmlformats.org/officeDocument/2006/relationships/image" Target="../media/image100.png"/><Relationship Id="rId7" Type="http://schemas.openxmlformats.org/officeDocument/2006/relationships/image" Target="../media/image7.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image" Target="../media/image108.png"/><Relationship Id="rId4" Type="http://schemas.openxmlformats.org/officeDocument/2006/relationships/image" Target="../media/image98.png"/><Relationship Id="rId5" Type="http://schemas.openxmlformats.org/officeDocument/2006/relationships/image" Target="../media/image7.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 Id="rId3" Type="http://schemas.openxmlformats.org/officeDocument/2006/relationships/image" Target="../media/image115.png"/><Relationship Id="rId4" Type="http://schemas.openxmlformats.org/officeDocument/2006/relationships/image" Target="../media/image116.png"/><Relationship Id="rId5" Type="http://schemas.openxmlformats.org/officeDocument/2006/relationships/image" Target="../media/image110.png"/><Relationship Id="rId6" Type="http://schemas.openxmlformats.org/officeDocument/2006/relationships/image" Target="../media/image101.png"/><Relationship Id="rId7" Type="http://schemas.openxmlformats.org/officeDocument/2006/relationships/image" Target="../media/image7.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 Id="rId3" Type="http://schemas.openxmlformats.org/officeDocument/2006/relationships/image" Target="../media/image112.png"/><Relationship Id="rId4" Type="http://schemas.openxmlformats.org/officeDocument/2006/relationships/image" Target="../media/image114.png"/><Relationship Id="rId5" Type="http://schemas.openxmlformats.org/officeDocument/2006/relationships/image" Target="../media/image106.png"/><Relationship Id="rId6" Type="http://schemas.openxmlformats.org/officeDocument/2006/relationships/image" Target="../media/image7.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6.xml"/><Relationship Id="rId3" Type="http://schemas.openxmlformats.org/officeDocument/2006/relationships/image" Target="../media/image7.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 Id="rId3" Type="http://schemas.openxmlformats.org/officeDocument/2006/relationships/image" Target="../media/image103.jpg"/><Relationship Id="rId4" Type="http://schemas.openxmlformats.org/officeDocument/2006/relationships/image" Target="../media/image105.jpg"/><Relationship Id="rId5" Type="http://schemas.openxmlformats.org/officeDocument/2006/relationships/image" Target="../media/image107.png"/><Relationship Id="rId6" Type="http://schemas.openxmlformats.org/officeDocument/2006/relationships/image" Target="../media/image7.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8.xml"/><Relationship Id="rId3" Type="http://schemas.openxmlformats.org/officeDocument/2006/relationships/image" Target="../media/image113.jp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
          <p:cNvSpPr txBox="1"/>
          <p:nvPr>
            <p:ph idx="1" type="subTitle"/>
          </p:nvPr>
        </p:nvSpPr>
        <p:spPr>
          <a:xfrm>
            <a:off x="839971" y="2625407"/>
            <a:ext cx="10495280" cy="2165985"/>
          </a:xfrm>
          <a:prstGeom prst="rect">
            <a:avLst/>
          </a:prstGeom>
          <a:noFill/>
          <a:ln>
            <a:noFill/>
          </a:ln>
        </p:spPr>
        <p:txBody>
          <a:bodyPr anchorCtr="0" anchor="t"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None/>
            </a:pPr>
            <a:r>
              <a:t/>
            </a:r>
            <a:endParaRPr b="1" sz="3600">
              <a:solidFill>
                <a:schemeClr val="dk1"/>
              </a:solidFill>
              <a:latin typeface="Calibri"/>
              <a:ea typeface="Calibri"/>
              <a:cs typeface="Calibri"/>
              <a:sym typeface="Calibri"/>
            </a:endParaRPr>
          </a:p>
          <a:p>
            <a:pPr indent="0" lvl="0" marL="0" rtl="0" algn="ctr">
              <a:lnSpc>
                <a:spcPct val="90000"/>
              </a:lnSpc>
              <a:spcBef>
                <a:spcPts val="1000"/>
              </a:spcBef>
              <a:spcAft>
                <a:spcPts val="0"/>
              </a:spcAft>
              <a:buClr>
                <a:schemeClr val="dk1"/>
              </a:buClr>
              <a:buSzPts val="3600"/>
              <a:buNone/>
            </a:pPr>
            <a:r>
              <a:rPr b="1" lang="en-US" sz="3600">
                <a:solidFill>
                  <a:schemeClr val="dk1"/>
                </a:solidFill>
                <a:latin typeface="Calibri"/>
                <a:ea typeface="Calibri"/>
                <a:cs typeface="Calibri"/>
                <a:sym typeface="Calibri"/>
              </a:rPr>
              <a:t>Nutritional Label Analysis: A Practical Workshop for VET Students and Young Adults</a:t>
            </a:r>
            <a:endParaRPr b="1" sz="3600">
              <a:solidFill>
                <a:schemeClr val="dk1"/>
              </a:solidFill>
              <a:latin typeface="Calibri"/>
              <a:ea typeface="Calibri"/>
              <a:cs typeface="Calibri"/>
              <a:sym typeface="Calibri"/>
            </a:endParaRPr>
          </a:p>
        </p:txBody>
      </p:sp>
      <p:pic>
        <p:nvPicPr>
          <p:cNvPr descr="banner" id="89" name="Google Shape;89;p1"/>
          <p:cNvPicPr preferRelativeResize="0"/>
          <p:nvPr/>
        </p:nvPicPr>
        <p:blipFill rotWithShape="1">
          <a:blip r:embed="rId3">
            <a:alphaModFix/>
          </a:blip>
          <a:srcRect b="0" l="0" r="0" t="0"/>
          <a:stretch/>
        </p:blipFill>
        <p:spPr>
          <a:xfrm>
            <a:off x="1017270" y="-7620"/>
            <a:ext cx="9906000" cy="1533525"/>
          </a:xfrm>
          <a:prstGeom prst="rect">
            <a:avLst/>
          </a:prstGeom>
          <a:noFill/>
          <a:ln>
            <a:noFill/>
          </a:ln>
        </p:spPr>
      </p:pic>
      <p:sp>
        <p:nvSpPr>
          <p:cNvPr id="90" name="Google Shape;90;p1"/>
          <p:cNvSpPr/>
          <p:nvPr/>
        </p:nvSpPr>
        <p:spPr>
          <a:xfrm>
            <a:off x="496570" y="1415415"/>
            <a:ext cx="11349990" cy="52197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chemeClr val="dk1"/>
              </a:buClr>
              <a:buSzPts val="1400"/>
              <a:buFont typeface="Noto Sans Symbols"/>
              <a:buNone/>
            </a:pPr>
            <a:r>
              <a:rPr b="0" i="1" lang="en-US" sz="1400" u="none" cap="none" strike="noStrike">
                <a:solidFill>
                  <a:schemeClr val="dk1"/>
                </a:solidFill>
                <a:latin typeface="Calibri"/>
                <a:ea typeface="Calibri"/>
                <a:cs typeface="Calibri"/>
                <a:sym typeface="Calibri"/>
              </a:rPr>
              <a:t>“This project has been funded with support from the European Commission. This communication reflects the views only of the author, and the European Commission and Spanish National Agency cannot be held responsi­ble for any use which may be made of the information contained therein”</a:t>
            </a:r>
            <a:endParaRPr b="0" i="1" sz="1400" u="none" cap="none" strike="noStrike">
              <a:solidFill>
                <a:schemeClr val="dk1"/>
              </a:solidFill>
              <a:latin typeface="Calibri"/>
              <a:ea typeface="Calibri"/>
              <a:cs typeface="Calibri"/>
              <a:sym typeface="Calibri"/>
            </a:endParaRPr>
          </a:p>
        </p:txBody>
      </p:sp>
      <p:pic>
        <p:nvPicPr>
          <p:cNvPr id="91" name="Google Shape;91;p1"/>
          <p:cNvPicPr preferRelativeResize="0"/>
          <p:nvPr/>
        </p:nvPicPr>
        <p:blipFill rotWithShape="1">
          <a:blip r:embed="rId4">
            <a:alphaModFix/>
          </a:blip>
          <a:srcRect b="0" l="0" r="0" t="0"/>
          <a:stretch/>
        </p:blipFill>
        <p:spPr>
          <a:xfrm>
            <a:off x="0" y="4129405"/>
            <a:ext cx="2425065" cy="2728595"/>
          </a:xfrm>
          <a:prstGeom prst="rect">
            <a:avLst/>
          </a:prstGeom>
          <a:noFill/>
          <a:ln>
            <a:noFill/>
          </a:ln>
        </p:spPr>
      </p:pic>
      <p:sp>
        <p:nvSpPr>
          <p:cNvPr id="92" name="Google Shape;92;p1"/>
          <p:cNvSpPr txBox="1"/>
          <p:nvPr/>
        </p:nvSpPr>
        <p:spPr>
          <a:xfrm>
            <a:off x="2747240" y="6201930"/>
            <a:ext cx="6096000" cy="5850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1600" u="none" cap="none" strike="noStrike">
                <a:solidFill>
                  <a:schemeClr val="dk1"/>
                </a:solidFill>
                <a:latin typeface="Calibri"/>
                <a:ea typeface="Calibri"/>
                <a:cs typeface="Calibri"/>
                <a:sym typeface="Calibri"/>
              </a:rPr>
              <a:t>Food for thought: Nourishing mental well-being in vocational training</a:t>
            </a:r>
            <a:br>
              <a:rPr b="1" i="0" lang="en-US" sz="1600" u="none" cap="none" strike="noStrike">
                <a:solidFill>
                  <a:schemeClr val="dk1"/>
                </a:solidFill>
                <a:latin typeface="Calibri"/>
                <a:ea typeface="Calibri"/>
                <a:cs typeface="Calibri"/>
                <a:sym typeface="Calibri"/>
              </a:rPr>
            </a:br>
            <a:r>
              <a:rPr b="1" i="0" lang="en-US" sz="1600" u="none" cap="none" strike="noStrike">
                <a:solidFill>
                  <a:schemeClr val="dk1"/>
                </a:solidFill>
                <a:latin typeface="Calibri"/>
                <a:ea typeface="Calibri"/>
                <a:cs typeface="Calibri"/>
                <a:sym typeface="Calibri"/>
              </a:rPr>
              <a:t>Erasmus+ 2025-1-ES01-KA210-VET-000358116</a:t>
            </a:r>
            <a:endParaRPr b="1" i="0" sz="1600" u="none" cap="none" strike="noStrike">
              <a:solidFill>
                <a:schemeClr val="dk1"/>
              </a:solidFill>
              <a:latin typeface="Calibri"/>
              <a:ea typeface="Calibri"/>
              <a:cs typeface="Calibri"/>
              <a:sym typeface="Calibri"/>
            </a:endParaRPr>
          </a:p>
        </p:txBody>
      </p:sp>
      <p:pic>
        <p:nvPicPr>
          <p:cNvPr id="93" name="Google Shape;93;p1"/>
          <p:cNvPicPr preferRelativeResize="0"/>
          <p:nvPr/>
        </p:nvPicPr>
        <p:blipFill>
          <a:blip r:embed="rId5">
            <a:alphaModFix/>
          </a:blip>
          <a:stretch>
            <a:fillRect/>
          </a:stretch>
        </p:blipFill>
        <p:spPr>
          <a:xfrm>
            <a:off x="9011250" y="6098023"/>
            <a:ext cx="2924175" cy="5048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2"/>
          <p:cNvSpPr/>
          <p:nvPr/>
        </p:nvSpPr>
        <p:spPr>
          <a:xfrm>
            <a:off x="249555" y="13335"/>
            <a:ext cx="11692890" cy="1964055"/>
          </a:xfrm>
          <a:prstGeom prst="rect">
            <a:avLst/>
          </a:prstGeom>
          <a:noFill/>
          <a:ln>
            <a:noFill/>
          </a:ln>
        </p:spPr>
        <p:txBody>
          <a:bodyPr anchorCtr="0" anchor="b" bIns="45700" lIns="91425" spcFirstLastPara="1" rIns="91425" wrap="square" tIns="45700">
            <a:normAutofit/>
          </a:bodyPr>
          <a:lstStyle/>
          <a:p>
            <a:pPr indent="0" lvl="0" marL="0" marR="0" rtl="0" algn="ctr">
              <a:lnSpc>
                <a:spcPct val="80000"/>
              </a:lnSpc>
              <a:spcBef>
                <a:spcPts val="0"/>
              </a:spcBef>
              <a:spcAft>
                <a:spcPts val="0"/>
              </a:spcAft>
              <a:buClr>
                <a:schemeClr val="dk1"/>
              </a:buClr>
              <a:buSzPts val="3900"/>
              <a:buFont typeface="Calibri"/>
              <a:buNone/>
            </a:pPr>
            <a:r>
              <a:rPr b="1" i="0" lang="en-US" sz="3900" u="none" cap="none" strike="noStrike">
                <a:solidFill>
                  <a:schemeClr val="dk1"/>
                </a:solidFill>
                <a:latin typeface="Calibri"/>
                <a:ea typeface="Calibri"/>
                <a:cs typeface="Calibri"/>
                <a:sym typeface="Calibri"/>
              </a:rPr>
              <a:t>  Food for thought: Nourishing mental well-being in vocational training</a:t>
            </a:r>
            <a:br>
              <a:rPr b="1" i="0" lang="en-US" sz="3900" u="none" cap="none" strike="noStrike">
                <a:solidFill>
                  <a:schemeClr val="dk1"/>
                </a:solidFill>
                <a:latin typeface="Calibri"/>
                <a:ea typeface="Calibri"/>
                <a:cs typeface="Calibri"/>
                <a:sym typeface="Calibri"/>
              </a:rPr>
            </a:br>
            <a:r>
              <a:rPr b="1" i="0" lang="en-US" sz="3032" u="none" cap="none" strike="noStrike">
                <a:solidFill>
                  <a:schemeClr val="dk1"/>
                </a:solidFill>
                <a:latin typeface="Calibri"/>
                <a:ea typeface="Calibri"/>
                <a:cs typeface="Calibri"/>
                <a:sym typeface="Calibri"/>
              </a:rPr>
              <a:t>Erasmus+ 2025-1-ES01-KA210-VET-000358116 </a:t>
            </a:r>
            <a:br>
              <a:rPr b="1" i="0" lang="en-US" sz="3900" u="none" cap="none" strike="noStrike">
                <a:solidFill>
                  <a:schemeClr val="dk1"/>
                </a:solidFill>
                <a:latin typeface="Calibri"/>
                <a:ea typeface="Calibri"/>
                <a:cs typeface="Calibri"/>
                <a:sym typeface="Calibri"/>
              </a:rPr>
            </a:br>
            <a:r>
              <a:rPr b="1" i="0" lang="en-US" sz="3900" u="none" cap="none" strike="noStrike">
                <a:solidFill>
                  <a:schemeClr val="dk1"/>
                </a:solidFill>
                <a:latin typeface="Calibri"/>
                <a:ea typeface="Calibri"/>
                <a:cs typeface="Calibri"/>
                <a:sym typeface="Calibri"/>
              </a:rPr>
              <a:t> - Food4Thought -</a:t>
            </a:r>
            <a:endParaRPr b="1" i="0" sz="3900" u="none" cap="none" strike="noStrike">
              <a:solidFill>
                <a:schemeClr val="dk1"/>
              </a:solidFill>
              <a:latin typeface="Calibri"/>
              <a:ea typeface="Calibri"/>
              <a:cs typeface="Calibri"/>
              <a:sym typeface="Calibri"/>
            </a:endParaRPr>
          </a:p>
        </p:txBody>
      </p:sp>
      <p:sp>
        <p:nvSpPr>
          <p:cNvPr id="99" name="Google Shape;99;p2"/>
          <p:cNvSpPr txBox="1"/>
          <p:nvPr/>
        </p:nvSpPr>
        <p:spPr>
          <a:xfrm>
            <a:off x="249555" y="5245735"/>
            <a:ext cx="10629900" cy="119888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US" sz="2400" u="none" cap="none" strike="noStrike">
                <a:solidFill>
                  <a:schemeClr val="dk1"/>
                </a:solidFill>
                <a:latin typeface="Calibri"/>
                <a:ea typeface="Calibri"/>
                <a:cs typeface="Calibri"/>
                <a:sym typeface="Calibri"/>
              </a:rPr>
              <a:t>WP 2. Cultivating Healthy Lifestyles: Analyzing Nutritional Habits of VET Students and Young Adults</a:t>
            </a:r>
            <a:endParaRPr b="1" sz="2400">
              <a:solidFill>
                <a:schemeClr val="dk1"/>
              </a:solidFill>
              <a:latin typeface="Calibri"/>
              <a:ea typeface="Calibri"/>
              <a:cs typeface="Calibri"/>
              <a:sym typeface="Calibri"/>
            </a:endParaRPr>
          </a:p>
          <a:p>
            <a:pPr indent="0" lvl="0" marL="0" marR="0" rtl="0" algn="l">
              <a:spcBef>
                <a:spcPts val="0"/>
              </a:spcBef>
              <a:spcAft>
                <a:spcPts val="0"/>
              </a:spcAft>
              <a:buNone/>
            </a:pPr>
            <a:r>
              <a:rPr b="1" lang="en-US" sz="2400">
                <a:solidFill>
                  <a:schemeClr val="dk1"/>
                </a:solidFill>
                <a:latin typeface="Calibri"/>
                <a:ea typeface="Calibri"/>
                <a:cs typeface="Calibri"/>
                <a:sym typeface="Calibri"/>
              </a:rPr>
              <a:t>Task 2.2. Nutritional Label Analysis</a:t>
            </a:r>
            <a:endParaRPr b="1" sz="2400">
              <a:solidFill>
                <a:schemeClr val="dk1"/>
              </a:solidFill>
              <a:latin typeface="Calibri"/>
              <a:ea typeface="Calibri"/>
              <a:cs typeface="Calibri"/>
              <a:sym typeface="Calibri"/>
            </a:endParaRPr>
          </a:p>
        </p:txBody>
      </p:sp>
      <p:pic>
        <p:nvPicPr>
          <p:cNvPr id="100" name="Google Shape;100;p2"/>
          <p:cNvPicPr preferRelativeResize="0"/>
          <p:nvPr/>
        </p:nvPicPr>
        <p:blipFill rotWithShape="1">
          <a:blip r:embed="rId3">
            <a:alphaModFix/>
          </a:blip>
          <a:srcRect b="0" l="0" r="0" t="0"/>
          <a:stretch/>
        </p:blipFill>
        <p:spPr>
          <a:xfrm>
            <a:off x="5125720" y="2016125"/>
            <a:ext cx="2673985" cy="300926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pic>
        <p:nvPicPr>
          <p:cNvPr id="105" name="Google Shape;105;p3"/>
          <p:cNvPicPr preferRelativeResize="0"/>
          <p:nvPr/>
        </p:nvPicPr>
        <p:blipFill rotWithShape="1">
          <a:blip r:embed="rId3">
            <a:alphaModFix/>
          </a:blip>
          <a:srcRect b="0" l="0" r="0" t="0"/>
          <a:stretch/>
        </p:blipFill>
        <p:spPr>
          <a:xfrm>
            <a:off x="10668000" y="5031268"/>
            <a:ext cx="1524000" cy="1715135"/>
          </a:xfrm>
          <a:prstGeom prst="rect">
            <a:avLst/>
          </a:prstGeom>
          <a:noFill/>
          <a:ln>
            <a:noFill/>
          </a:ln>
        </p:spPr>
      </p:pic>
      <p:sp>
        <p:nvSpPr>
          <p:cNvPr id="106" name="Google Shape;106;p3"/>
          <p:cNvSpPr txBox="1"/>
          <p:nvPr/>
        </p:nvSpPr>
        <p:spPr>
          <a:xfrm>
            <a:off x="3205911" y="6238557"/>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
        <p:nvSpPr>
          <p:cNvPr id="107" name="Google Shape;107;p3"/>
          <p:cNvSpPr txBox="1"/>
          <p:nvPr>
            <p:ph type="title"/>
          </p:nvPr>
        </p:nvSpPr>
        <p:spPr>
          <a:xfrm>
            <a:off x="142240" y="48260"/>
            <a:ext cx="5432425" cy="75819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1C1C1C"/>
              </a:buClr>
              <a:buSzPts val="3600"/>
              <a:buFont typeface="Calibri"/>
              <a:buNone/>
            </a:pPr>
            <a:r>
              <a:rPr b="1" lang="en-US" sz="3600">
                <a:solidFill>
                  <a:srgbClr val="1C1C1C"/>
                </a:solidFill>
                <a:latin typeface="Calibri"/>
                <a:ea typeface="Calibri"/>
                <a:cs typeface="Calibri"/>
                <a:sym typeface="Calibri"/>
              </a:rPr>
              <a:t>Why Nutritional Labeling?</a:t>
            </a:r>
            <a:endParaRPr b="1" sz="3600">
              <a:solidFill>
                <a:srgbClr val="1C1C1C"/>
              </a:solidFill>
              <a:latin typeface="Calibri"/>
              <a:ea typeface="Calibri"/>
              <a:cs typeface="Calibri"/>
              <a:sym typeface="Calibri"/>
            </a:endParaRPr>
          </a:p>
        </p:txBody>
      </p:sp>
      <p:sp>
        <p:nvSpPr>
          <p:cNvPr id="108" name="Google Shape;108;p3"/>
          <p:cNvSpPr txBox="1"/>
          <p:nvPr/>
        </p:nvSpPr>
        <p:spPr>
          <a:xfrm>
            <a:off x="215300" y="806450"/>
            <a:ext cx="11623675" cy="4965700"/>
          </a:xfrm>
          <a:prstGeom prst="rect">
            <a:avLst/>
          </a:prstGeom>
          <a:noFill/>
          <a:ln>
            <a:noFill/>
          </a:ln>
        </p:spPr>
        <p:txBody>
          <a:bodyPr anchorCtr="0" anchor="t" bIns="45700" lIns="91425" spcFirstLastPara="1" rIns="91425" wrap="square" tIns="45700">
            <a:noAutofit/>
          </a:bodyPr>
          <a:lstStyle/>
          <a:p>
            <a:pPr indent="-342900" lvl="0" marL="342900" marR="0" rtl="0" algn="just">
              <a:spcBef>
                <a:spcPts val="0"/>
              </a:spcBef>
              <a:spcAft>
                <a:spcPts val="0"/>
              </a:spcAft>
              <a:buClr>
                <a:srgbClr val="1C1C1C"/>
              </a:buClr>
              <a:buSzPts val="2400"/>
              <a:buFont typeface="Arial"/>
              <a:buChar char="•"/>
            </a:pPr>
            <a:r>
              <a:rPr lang="en-US" sz="2400">
                <a:solidFill>
                  <a:srgbClr val="1C1C1C"/>
                </a:solidFill>
                <a:latin typeface="Calibri"/>
                <a:ea typeface="Calibri"/>
                <a:cs typeface="Calibri"/>
                <a:sym typeface="Calibri"/>
              </a:rPr>
              <a:t>Food labeling is a primary mean of communication between the producer, seller and the final consumer of a food product.</a:t>
            </a:r>
            <a:endParaRPr sz="2400">
              <a:solidFill>
                <a:srgbClr val="1C1C1C"/>
              </a:solidFill>
              <a:latin typeface="Calibri"/>
              <a:ea typeface="Calibri"/>
              <a:cs typeface="Calibri"/>
              <a:sym typeface="Calibri"/>
            </a:endParaRPr>
          </a:p>
          <a:p>
            <a:pPr indent="-19050" lvl="0" marL="171450" marR="0" rtl="0" algn="just">
              <a:spcBef>
                <a:spcPts val="0"/>
              </a:spcBef>
              <a:spcAft>
                <a:spcPts val="0"/>
              </a:spcAft>
              <a:buClr>
                <a:schemeClr val="dk1"/>
              </a:buClr>
              <a:buSzPts val="2400"/>
              <a:buFont typeface="Arial"/>
              <a:buNone/>
            </a:pPr>
            <a:r>
              <a:t/>
            </a:r>
            <a:endParaRPr sz="2400">
              <a:solidFill>
                <a:srgbClr val="1C1C1C"/>
              </a:solidFill>
              <a:latin typeface="Calibri"/>
              <a:ea typeface="Calibri"/>
              <a:cs typeface="Calibri"/>
              <a:sym typeface="Calibri"/>
            </a:endParaRPr>
          </a:p>
          <a:p>
            <a:pPr indent="-342900" lvl="0" marL="342900" marR="0" rtl="0" algn="just">
              <a:spcBef>
                <a:spcPts val="0"/>
              </a:spcBef>
              <a:spcAft>
                <a:spcPts val="0"/>
              </a:spcAft>
              <a:buClr>
                <a:srgbClr val="1C1C1C"/>
              </a:buClr>
              <a:buSzPts val="2400"/>
              <a:buFont typeface="Arial"/>
              <a:buChar char="•"/>
            </a:pPr>
            <a:r>
              <a:rPr lang="en-US" sz="2400">
                <a:solidFill>
                  <a:srgbClr val="1C1C1C"/>
                </a:solidFill>
                <a:latin typeface="Calibri"/>
                <a:ea typeface="Calibri"/>
                <a:cs typeface="Calibri"/>
                <a:sym typeface="Calibri"/>
              </a:rPr>
              <a:t>Nutrition label is considered as an ideal vehicle for conveying dietary guidance/information about the nutrition attributes of food products (Nusrath Nasir, 2013).</a:t>
            </a:r>
            <a:endParaRPr sz="2400">
              <a:solidFill>
                <a:srgbClr val="1C1C1C"/>
              </a:solidFill>
              <a:latin typeface="Calibri"/>
              <a:ea typeface="Calibri"/>
              <a:cs typeface="Calibri"/>
              <a:sym typeface="Calibri"/>
            </a:endParaRPr>
          </a:p>
          <a:p>
            <a:pPr indent="-190500" lvl="0" marL="342900" marR="0" rtl="0" algn="just">
              <a:spcBef>
                <a:spcPts val="0"/>
              </a:spcBef>
              <a:spcAft>
                <a:spcPts val="0"/>
              </a:spcAft>
              <a:buClr>
                <a:schemeClr val="dk1"/>
              </a:buClr>
              <a:buSzPts val="2400"/>
              <a:buFont typeface="Arial"/>
              <a:buNone/>
            </a:pPr>
            <a:r>
              <a:t/>
            </a:r>
            <a:endParaRPr sz="2400">
              <a:solidFill>
                <a:srgbClr val="1C1C1C"/>
              </a:solidFill>
              <a:latin typeface="Calibri"/>
              <a:ea typeface="Calibri"/>
              <a:cs typeface="Calibri"/>
              <a:sym typeface="Calibri"/>
            </a:endParaRPr>
          </a:p>
          <a:p>
            <a:pPr indent="0" lvl="0" marL="0" marR="0" rtl="0" algn="just">
              <a:spcBef>
                <a:spcPts val="0"/>
              </a:spcBef>
              <a:spcAft>
                <a:spcPts val="0"/>
              </a:spcAft>
              <a:buClr>
                <a:srgbClr val="1C1C1C"/>
              </a:buClr>
              <a:buSzPts val="2400"/>
              <a:buFont typeface="Calibri"/>
              <a:buNone/>
            </a:pPr>
            <a:r>
              <a:rPr lang="en-US" sz="2400">
                <a:solidFill>
                  <a:srgbClr val="1C1C1C"/>
                </a:solidFill>
                <a:latin typeface="Calibri"/>
                <a:ea typeface="Calibri"/>
                <a:cs typeface="Calibri"/>
                <a:sym typeface="Calibri"/>
              </a:rPr>
              <a:t>The regulations stipulate the requirements for 3 different types of nutrition information on food labels.</a:t>
            </a:r>
            <a:endParaRPr sz="2400">
              <a:solidFill>
                <a:srgbClr val="1C1C1C"/>
              </a:solidFill>
              <a:latin typeface="Calibri"/>
              <a:ea typeface="Calibri"/>
              <a:cs typeface="Calibri"/>
              <a:sym typeface="Calibri"/>
            </a:endParaRPr>
          </a:p>
          <a:p>
            <a:pPr indent="0" lvl="0" marL="0" marR="0" rtl="0" algn="just">
              <a:spcBef>
                <a:spcPts val="0"/>
              </a:spcBef>
              <a:spcAft>
                <a:spcPts val="0"/>
              </a:spcAft>
              <a:buClr>
                <a:schemeClr val="dk1"/>
              </a:buClr>
              <a:buSzPts val="2400"/>
              <a:buFont typeface="Calibri"/>
              <a:buNone/>
            </a:pPr>
            <a:r>
              <a:t/>
            </a:r>
            <a:endParaRPr sz="2400">
              <a:solidFill>
                <a:srgbClr val="1C1C1C"/>
              </a:solidFill>
              <a:latin typeface="Calibri"/>
              <a:ea typeface="Calibri"/>
              <a:cs typeface="Calibri"/>
              <a:sym typeface="Calibri"/>
            </a:endParaRPr>
          </a:p>
          <a:p>
            <a:pPr indent="-457200" lvl="0" marL="457200" marR="0" rtl="0" algn="just">
              <a:spcBef>
                <a:spcPts val="0"/>
              </a:spcBef>
              <a:spcAft>
                <a:spcPts val="0"/>
              </a:spcAft>
              <a:buClr>
                <a:srgbClr val="1C1C1C"/>
              </a:buClr>
              <a:buSzPts val="2400"/>
              <a:buFont typeface="Calibri"/>
              <a:buAutoNum type="arabicPeriod"/>
            </a:pPr>
            <a:r>
              <a:rPr b="1" i="1" lang="en-US" sz="2400" u="sng">
                <a:solidFill>
                  <a:srgbClr val="1C1C1C"/>
                </a:solidFill>
                <a:latin typeface="Calibri"/>
                <a:ea typeface="Calibri"/>
                <a:cs typeface="Calibri"/>
                <a:sym typeface="Calibri"/>
              </a:rPr>
              <a:t>Nutrition Facts table</a:t>
            </a:r>
            <a:endParaRPr b="1" sz="2400">
              <a:solidFill>
                <a:srgbClr val="1C1C1C"/>
              </a:solidFill>
              <a:latin typeface="Calibri"/>
              <a:ea typeface="Calibri"/>
              <a:cs typeface="Calibri"/>
              <a:sym typeface="Calibri"/>
            </a:endParaRPr>
          </a:p>
          <a:p>
            <a:pPr indent="-457200" lvl="0" marL="457200" marR="0" rtl="0" algn="just">
              <a:spcBef>
                <a:spcPts val="0"/>
              </a:spcBef>
              <a:spcAft>
                <a:spcPts val="0"/>
              </a:spcAft>
              <a:buClr>
                <a:srgbClr val="1C1C1C"/>
              </a:buClr>
              <a:buSzPts val="2400"/>
              <a:buFont typeface="Calibri"/>
              <a:buAutoNum type="arabicPeriod"/>
            </a:pPr>
            <a:r>
              <a:rPr b="1" i="1" lang="en-US" sz="2400" u="sng">
                <a:solidFill>
                  <a:srgbClr val="1C1C1C"/>
                </a:solidFill>
                <a:latin typeface="Calibri"/>
                <a:ea typeface="Calibri"/>
                <a:cs typeface="Calibri"/>
                <a:sym typeface="Calibri"/>
              </a:rPr>
              <a:t>Nutrient content claims</a:t>
            </a:r>
            <a:r>
              <a:rPr lang="en-US" sz="2400" u="sng">
                <a:solidFill>
                  <a:srgbClr val="1C1C1C"/>
                </a:solidFill>
                <a:latin typeface="Calibri"/>
                <a:ea typeface="Calibri"/>
                <a:cs typeface="Calibri"/>
                <a:sym typeface="Calibri"/>
              </a:rPr>
              <a:t>:</a:t>
            </a:r>
            <a:r>
              <a:rPr lang="en-US" sz="2400">
                <a:solidFill>
                  <a:srgbClr val="1C1C1C"/>
                </a:solidFill>
                <a:latin typeface="Calibri"/>
                <a:ea typeface="Calibri"/>
                <a:cs typeface="Calibri"/>
                <a:sym typeface="Calibri"/>
              </a:rPr>
              <a:t> e.g. low in saturated fat, low in sodium.</a:t>
            </a:r>
            <a:endParaRPr sz="2400">
              <a:solidFill>
                <a:srgbClr val="1C1C1C"/>
              </a:solidFill>
              <a:latin typeface="Calibri"/>
              <a:ea typeface="Calibri"/>
              <a:cs typeface="Calibri"/>
              <a:sym typeface="Calibri"/>
            </a:endParaRPr>
          </a:p>
          <a:p>
            <a:pPr indent="-457200" lvl="0" marL="457200" marR="0" rtl="0" algn="just">
              <a:spcBef>
                <a:spcPts val="0"/>
              </a:spcBef>
              <a:spcAft>
                <a:spcPts val="0"/>
              </a:spcAft>
              <a:buClr>
                <a:srgbClr val="1C1C1C"/>
              </a:buClr>
              <a:buSzPts val="2400"/>
              <a:buFont typeface="Calibri"/>
              <a:buAutoNum type="arabicPeriod"/>
            </a:pPr>
            <a:r>
              <a:rPr b="1" i="1" lang="en-US" sz="2400" u="sng">
                <a:solidFill>
                  <a:srgbClr val="1C1C1C"/>
                </a:solidFill>
                <a:latin typeface="Calibri"/>
                <a:ea typeface="Calibri"/>
                <a:cs typeface="Calibri"/>
                <a:sym typeface="Calibri"/>
              </a:rPr>
              <a:t>Diet-related health claims</a:t>
            </a:r>
            <a:r>
              <a:rPr i="1" lang="en-US" sz="2400" u="sng">
                <a:solidFill>
                  <a:srgbClr val="1C1C1C"/>
                </a:solidFill>
                <a:latin typeface="Calibri"/>
                <a:ea typeface="Calibri"/>
                <a:cs typeface="Calibri"/>
                <a:sym typeface="Calibri"/>
              </a:rPr>
              <a:t>:</a:t>
            </a:r>
            <a:r>
              <a:rPr lang="en-US" sz="2400">
                <a:solidFill>
                  <a:srgbClr val="1C1C1C"/>
                </a:solidFill>
                <a:latin typeface="Calibri"/>
                <a:ea typeface="Calibri"/>
                <a:cs typeface="Calibri"/>
                <a:sym typeface="Calibri"/>
              </a:rPr>
              <a:t> e.g. reduce risk of high blood pressure, heart disease.</a:t>
            </a:r>
            <a:endParaRPr sz="2400">
              <a:solidFill>
                <a:srgbClr val="1C1C1C"/>
              </a:solidFill>
              <a:latin typeface="Calibri"/>
              <a:ea typeface="Calibri"/>
              <a:cs typeface="Calibri"/>
              <a:sym typeface="Calibri"/>
            </a:endParaRPr>
          </a:p>
          <a:p>
            <a:pPr indent="-190500" lvl="0" marL="342900" marR="0" rtl="0" algn="just">
              <a:spcBef>
                <a:spcPts val="0"/>
              </a:spcBef>
              <a:spcAft>
                <a:spcPts val="0"/>
              </a:spcAft>
              <a:buClr>
                <a:schemeClr val="dk1"/>
              </a:buClr>
              <a:buSzPts val="2400"/>
              <a:buFont typeface="Arial"/>
              <a:buNone/>
            </a:pPr>
            <a:r>
              <a:t/>
            </a:r>
            <a:endParaRPr sz="2400">
              <a:solidFill>
                <a:srgbClr val="1C1C1C"/>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4"/>
          <p:cNvSpPr txBox="1"/>
          <p:nvPr>
            <p:ph type="title"/>
          </p:nvPr>
        </p:nvSpPr>
        <p:spPr>
          <a:xfrm>
            <a:off x="147955" y="120015"/>
            <a:ext cx="11172190" cy="672465"/>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3600"/>
              <a:buFont typeface="Calibri"/>
              <a:buNone/>
            </a:pPr>
            <a:r>
              <a:rPr b="1" lang="en-US" sz="3600">
                <a:latin typeface="Calibri"/>
                <a:ea typeface="Calibri"/>
                <a:cs typeface="Calibri"/>
                <a:sym typeface="Calibri"/>
              </a:rPr>
              <a:t>Purpose of Nutritional Labeling of Food</a:t>
            </a:r>
            <a:endParaRPr b="1" sz="3600">
              <a:latin typeface="Calibri"/>
              <a:ea typeface="Calibri"/>
              <a:cs typeface="Calibri"/>
              <a:sym typeface="Calibri"/>
            </a:endParaRPr>
          </a:p>
        </p:txBody>
      </p:sp>
      <p:sp>
        <p:nvSpPr>
          <p:cNvPr id="114" name="Google Shape;114;p4"/>
          <p:cNvSpPr txBox="1"/>
          <p:nvPr>
            <p:ph idx="1" type="body"/>
          </p:nvPr>
        </p:nvSpPr>
        <p:spPr>
          <a:xfrm>
            <a:off x="1592378" y="1559956"/>
            <a:ext cx="4040188" cy="639762"/>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002060"/>
              </a:buClr>
              <a:buSzPts val="3200"/>
              <a:buNone/>
            </a:pPr>
            <a:r>
              <a:rPr lang="en-US" sz="3200">
                <a:solidFill>
                  <a:srgbClr val="002060"/>
                </a:solidFill>
              </a:rPr>
              <a:t> </a:t>
            </a:r>
            <a:endParaRPr sz="3200">
              <a:solidFill>
                <a:srgbClr val="002060"/>
              </a:solidFill>
            </a:endParaRPr>
          </a:p>
        </p:txBody>
      </p:sp>
      <p:pic>
        <p:nvPicPr>
          <p:cNvPr id="115" name="Google Shape;115;p4"/>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
        <p:nvSpPr>
          <p:cNvPr id="116" name="Google Shape;116;p4"/>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
        <p:nvSpPr>
          <p:cNvPr id="117" name="Google Shape;117;p4"/>
          <p:cNvSpPr/>
          <p:nvPr/>
        </p:nvSpPr>
        <p:spPr>
          <a:xfrm>
            <a:off x="268447" y="1114425"/>
            <a:ext cx="11752737" cy="4225290"/>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rgbClr val="1C1C1C"/>
              </a:buClr>
              <a:buSzPts val="2400"/>
              <a:buFont typeface="Calibri"/>
              <a:buNone/>
            </a:pPr>
            <a:r>
              <a:rPr b="1" lang="en-US" sz="2400" u="sng">
                <a:solidFill>
                  <a:srgbClr val="1C1C1C"/>
                </a:solidFill>
                <a:latin typeface="Calibri"/>
                <a:ea typeface="Calibri"/>
                <a:cs typeface="Calibri"/>
                <a:sym typeface="Calibri"/>
              </a:rPr>
              <a:t>How do I use the nutrition information of food labels for a healthy eating context?</a:t>
            </a:r>
            <a:br>
              <a:rPr b="1" lang="en-US" sz="2400" u="sng">
                <a:solidFill>
                  <a:srgbClr val="1C1C1C"/>
                </a:solidFill>
                <a:latin typeface="Calibri"/>
                <a:ea typeface="Calibri"/>
                <a:cs typeface="Calibri"/>
                <a:sym typeface="Calibri"/>
              </a:rPr>
            </a:br>
            <a:endParaRPr sz="2400">
              <a:solidFill>
                <a:srgbClr val="1C1C1C"/>
              </a:solidFill>
              <a:latin typeface="Calibri"/>
              <a:ea typeface="Calibri"/>
              <a:cs typeface="Calibri"/>
              <a:sym typeface="Calibri"/>
            </a:endParaRPr>
          </a:p>
          <a:p>
            <a:pPr indent="-342900" lvl="0" marL="342900" marR="0" rtl="0" algn="just">
              <a:spcBef>
                <a:spcPts val="0"/>
              </a:spcBef>
              <a:spcAft>
                <a:spcPts val="0"/>
              </a:spcAft>
              <a:buClr>
                <a:srgbClr val="1C1C1C"/>
              </a:buClr>
              <a:buSzPts val="2400"/>
              <a:buFont typeface="Calibri"/>
              <a:buNone/>
            </a:pPr>
            <a:r>
              <a:rPr lang="en-US" sz="2400">
                <a:solidFill>
                  <a:srgbClr val="1C1C1C"/>
                </a:solidFill>
                <a:latin typeface="Calibri"/>
                <a:ea typeface="Calibri"/>
                <a:cs typeface="Calibri"/>
                <a:sym typeface="Calibri"/>
              </a:rPr>
              <a:t>Nutritional food labels offer you information about which nutrients are in the food product. </a:t>
            </a:r>
            <a:endParaRPr sz="2400">
              <a:solidFill>
                <a:srgbClr val="1C1C1C"/>
              </a:solidFill>
              <a:latin typeface="Calibri"/>
              <a:ea typeface="Calibri"/>
              <a:cs typeface="Calibri"/>
              <a:sym typeface="Calibri"/>
            </a:endParaRPr>
          </a:p>
          <a:p>
            <a:pPr indent="-342900" lvl="0" marL="342900" marR="0" rtl="0" algn="just">
              <a:spcBef>
                <a:spcPts val="0"/>
              </a:spcBef>
              <a:spcAft>
                <a:spcPts val="0"/>
              </a:spcAft>
              <a:buClr>
                <a:schemeClr val="dk1"/>
              </a:buClr>
              <a:buSzPts val="2400"/>
              <a:buFont typeface="Calibri"/>
              <a:buNone/>
            </a:pPr>
            <a:r>
              <a:t/>
            </a:r>
            <a:endParaRPr sz="2400">
              <a:solidFill>
                <a:srgbClr val="1C1C1C"/>
              </a:solidFill>
              <a:latin typeface="Calibri"/>
              <a:ea typeface="Calibri"/>
              <a:cs typeface="Calibri"/>
              <a:sym typeface="Calibri"/>
            </a:endParaRPr>
          </a:p>
          <a:p>
            <a:pPr indent="0" lvl="0" marL="0" marR="0" rtl="0" algn="just">
              <a:spcBef>
                <a:spcPts val="0"/>
              </a:spcBef>
              <a:spcAft>
                <a:spcPts val="0"/>
              </a:spcAft>
              <a:buClr>
                <a:srgbClr val="1C1C1C"/>
              </a:buClr>
              <a:buSzPts val="2400"/>
              <a:buFont typeface="Calibri"/>
              <a:buNone/>
            </a:pPr>
            <a:r>
              <a:rPr b="1" lang="en-US" sz="2400">
                <a:solidFill>
                  <a:srgbClr val="1C1C1C"/>
                </a:solidFill>
                <a:latin typeface="Calibri"/>
                <a:ea typeface="Calibri"/>
                <a:cs typeface="Calibri"/>
                <a:sym typeface="Calibri"/>
              </a:rPr>
              <a:t>Food labels don’t suggest what foods to eat</a:t>
            </a:r>
            <a:r>
              <a:rPr lang="en-US" sz="2400">
                <a:solidFill>
                  <a:srgbClr val="1C1C1C"/>
                </a:solidFill>
                <a:latin typeface="Calibri"/>
                <a:ea typeface="Calibri"/>
                <a:cs typeface="Calibri"/>
                <a:sym typeface="Calibri"/>
              </a:rPr>
              <a:t> - </a:t>
            </a:r>
            <a:r>
              <a:rPr b="1" lang="en-US" sz="2400">
                <a:solidFill>
                  <a:srgbClr val="C00000"/>
                </a:solidFill>
                <a:latin typeface="Calibri"/>
                <a:ea typeface="Calibri"/>
                <a:cs typeface="Calibri"/>
                <a:sym typeface="Calibri"/>
              </a:rPr>
              <a:t>that’s your decision </a:t>
            </a:r>
            <a:r>
              <a:rPr lang="en-US" sz="2400">
                <a:solidFill>
                  <a:srgbClr val="1C1C1C"/>
                </a:solidFill>
                <a:latin typeface="Calibri"/>
                <a:ea typeface="Calibri"/>
                <a:cs typeface="Calibri"/>
                <a:sym typeface="Calibri"/>
              </a:rPr>
              <a:t>... </a:t>
            </a:r>
            <a:r>
              <a:rPr i="1" lang="en-US" sz="2400">
                <a:solidFill>
                  <a:srgbClr val="1C1C1C"/>
                </a:solidFill>
                <a:latin typeface="Calibri"/>
                <a:ea typeface="Calibri"/>
                <a:cs typeface="Calibri"/>
                <a:sym typeface="Calibri"/>
              </a:rPr>
              <a:t>but labels can help you make your “personal best” food choices. </a:t>
            </a:r>
            <a:endParaRPr i="1" sz="2400">
              <a:solidFill>
                <a:srgbClr val="1C1C1C"/>
              </a:solidFill>
              <a:latin typeface="Calibri"/>
              <a:ea typeface="Calibri"/>
              <a:cs typeface="Calibri"/>
              <a:sym typeface="Calibri"/>
            </a:endParaRPr>
          </a:p>
          <a:p>
            <a:pPr indent="-342900" lvl="0" marL="342900" marR="0" rtl="0" algn="just">
              <a:spcBef>
                <a:spcPts val="0"/>
              </a:spcBef>
              <a:spcAft>
                <a:spcPts val="0"/>
              </a:spcAft>
              <a:buClr>
                <a:schemeClr val="dk1"/>
              </a:buClr>
              <a:buSzPts val="2400"/>
              <a:buFont typeface="Calibri"/>
              <a:buNone/>
            </a:pPr>
            <a:r>
              <a:t/>
            </a:r>
            <a:endParaRPr sz="2400">
              <a:solidFill>
                <a:srgbClr val="1C1C1C"/>
              </a:solidFill>
              <a:latin typeface="Calibri"/>
              <a:ea typeface="Calibri"/>
              <a:cs typeface="Calibri"/>
              <a:sym typeface="Calibri"/>
            </a:endParaRPr>
          </a:p>
          <a:p>
            <a:pPr indent="0" lvl="0" marL="0" marR="0" rtl="0" algn="just">
              <a:spcBef>
                <a:spcPts val="0"/>
              </a:spcBef>
              <a:spcAft>
                <a:spcPts val="0"/>
              </a:spcAft>
              <a:buClr>
                <a:srgbClr val="1C1C1C"/>
              </a:buClr>
              <a:buSzPts val="2400"/>
              <a:buFont typeface="Calibri"/>
              <a:buNone/>
            </a:pPr>
            <a:r>
              <a:rPr lang="en-US" sz="2400">
                <a:solidFill>
                  <a:srgbClr val="1C1C1C"/>
                </a:solidFill>
                <a:latin typeface="Calibri"/>
                <a:ea typeface="Calibri"/>
                <a:cs typeface="Calibri"/>
                <a:sym typeface="Calibri"/>
              </a:rPr>
              <a:t>Nutritional labeling can make significant impact on consumer health through declarations of certain nutrients such as: </a:t>
            </a:r>
            <a:r>
              <a:rPr b="1" lang="en-US" sz="2400">
                <a:solidFill>
                  <a:srgbClr val="1C1C1C"/>
                </a:solidFill>
                <a:latin typeface="Calibri"/>
                <a:ea typeface="Calibri"/>
                <a:cs typeface="Calibri"/>
                <a:sym typeface="Calibri"/>
              </a:rPr>
              <a:t>Polyunsaturated fatty acids</a:t>
            </a:r>
            <a:r>
              <a:rPr lang="en-US" sz="2400">
                <a:solidFill>
                  <a:srgbClr val="1C1C1C"/>
                </a:solidFill>
                <a:latin typeface="Calibri"/>
                <a:ea typeface="Calibri"/>
                <a:cs typeface="Calibri"/>
                <a:sym typeface="Calibri"/>
              </a:rPr>
              <a:t>, </a:t>
            </a:r>
            <a:r>
              <a:rPr b="1" lang="en-US" sz="2400">
                <a:solidFill>
                  <a:srgbClr val="1C1C1C"/>
                </a:solidFill>
                <a:latin typeface="Calibri"/>
                <a:ea typeface="Calibri"/>
                <a:cs typeface="Calibri"/>
                <a:sym typeface="Calibri"/>
              </a:rPr>
              <a:t>omega-3</a:t>
            </a:r>
            <a:r>
              <a:rPr lang="en-US" sz="2400">
                <a:solidFill>
                  <a:srgbClr val="1C1C1C"/>
                </a:solidFill>
                <a:latin typeface="Calibri"/>
                <a:ea typeface="Calibri"/>
                <a:cs typeface="Calibri"/>
                <a:sym typeface="Calibri"/>
              </a:rPr>
              <a:t>, </a:t>
            </a:r>
            <a:r>
              <a:rPr b="1" lang="en-US" sz="2400">
                <a:solidFill>
                  <a:srgbClr val="1C1C1C"/>
                </a:solidFill>
                <a:latin typeface="Calibri"/>
                <a:ea typeface="Calibri"/>
                <a:cs typeface="Calibri"/>
                <a:sym typeface="Calibri"/>
              </a:rPr>
              <a:t>fiber</a:t>
            </a:r>
            <a:r>
              <a:rPr lang="en-US" sz="2400">
                <a:solidFill>
                  <a:srgbClr val="1C1C1C"/>
                </a:solidFill>
                <a:latin typeface="Calibri"/>
                <a:ea typeface="Calibri"/>
                <a:cs typeface="Calibri"/>
                <a:sym typeface="Calibri"/>
              </a:rPr>
              <a:t>, </a:t>
            </a:r>
            <a:r>
              <a:rPr b="1" lang="en-US" sz="2400">
                <a:solidFill>
                  <a:srgbClr val="1C1C1C"/>
                </a:solidFill>
                <a:latin typeface="Calibri"/>
                <a:ea typeface="Calibri"/>
                <a:cs typeface="Calibri"/>
                <a:sym typeface="Calibri"/>
              </a:rPr>
              <a:t>trans fats</a:t>
            </a:r>
            <a:r>
              <a:rPr lang="en-US" sz="2400">
                <a:solidFill>
                  <a:srgbClr val="1C1C1C"/>
                </a:solidFill>
                <a:latin typeface="Calibri"/>
                <a:ea typeface="Calibri"/>
                <a:cs typeface="Calibri"/>
                <a:sym typeface="Calibri"/>
              </a:rPr>
              <a:t>, </a:t>
            </a:r>
            <a:r>
              <a:rPr b="1" lang="en-US" sz="2400">
                <a:solidFill>
                  <a:srgbClr val="1C1C1C"/>
                </a:solidFill>
                <a:latin typeface="Calibri"/>
                <a:ea typeface="Calibri"/>
                <a:cs typeface="Calibri"/>
                <a:sym typeface="Calibri"/>
              </a:rPr>
              <a:t>cholesterol</a:t>
            </a:r>
            <a:r>
              <a:rPr lang="en-US" sz="2400">
                <a:solidFill>
                  <a:srgbClr val="1C1C1C"/>
                </a:solidFill>
                <a:latin typeface="Calibri"/>
                <a:ea typeface="Calibri"/>
                <a:cs typeface="Calibri"/>
                <a:sym typeface="Calibri"/>
              </a:rPr>
              <a:t>, </a:t>
            </a:r>
            <a:r>
              <a:rPr b="1" lang="en-US" sz="2400">
                <a:solidFill>
                  <a:srgbClr val="1C1C1C"/>
                </a:solidFill>
                <a:latin typeface="Calibri"/>
                <a:ea typeface="Calibri"/>
                <a:cs typeface="Calibri"/>
                <a:sym typeface="Calibri"/>
              </a:rPr>
              <a:t>sodium</a:t>
            </a:r>
            <a:r>
              <a:rPr lang="en-US" sz="2400">
                <a:solidFill>
                  <a:srgbClr val="1C1C1C"/>
                </a:solidFill>
                <a:latin typeface="Calibri"/>
                <a:ea typeface="Calibri"/>
                <a:cs typeface="Calibri"/>
                <a:sym typeface="Calibri"/>
              </a:rPr>
              <a:t> etc. </a:t>
            </a:r>
            <a:endParaRPr sz="2400">
              <a:solidFill>
                <a:srgbClr val="1C1C1C"/>
              </a:solidFill>
              <a:latin typeface="Calibri"/>
              <a:ea typeface="Calibri"/>
              <a:cs typeface="Calibri"/>
              <a:sym typeface="Calibri"/>
            </a:endParaRPr>
          </a:p>
          <a:p>
            <a:pPr indent="-342900" lvl="0" marL="342900" marR="0" rtl="0" algn="l">
              <a:spcBef>
                <a:spcPts val="480"/>
              </a:spcBef>
              <a:spcAft>
                <a:spcPts val="0"/>
              </a:spcAft>
              <a:buClr>
                <a:schemeClr val="dk1"/>
              </a:buClr>
              <a:buSzPts val="2400"/>
              <a:buFont typeface="Calibri"/>
              <a:buNone/>
            </a:pPr>
            <a:r>
              <a:t/>
            </a:r>
            <a:endParaRPr sz="2400">
              <a:solidFill>
                <a:srgbClr val="1C1C1C"/>
              </a:solidFill>
              <a:latin typeface="Calibri"/>
              <a:ea typeface="Calibri"/>
              <a:cs typeface="Calibri"/>
              <a:sym typeface="Calibri"/>
            </a:endParaRPr>
          </a:p>
          <a:p>
            <a:pPr indent="-203200" lvl="0" marL="342900" marR="0" rtl="0" algn="l">
              <a:spcBef>
                <a:spcPts val="440"/>
              </a:spcBef>
              <a:spcAft>
                <a:spcPts val="0"/>
              </a:spcAft>
              <a:buClr>
                <a:schemeClr val="dk1"/>
              </a:buClr>
              <a:buSzPts val="2200"/>
              <a:buFont typeface="Calibri"/>
              <a:buNone/>
            </a:pPr>
            <a:r>
              <a:t/>
            </a:r>
            <a:endParaRPr sz="2200">
              <a:solidFill>
                <a:srgbClr val="1C1C1C"/>
              </a:solidFill>
              <a:latin typeface="Calibri"/>
              <a:ea typeface="Calibri"/>
              <a:cs typeface="Calibri"/>
              <a:sym typeface="Calibri"/>
            </a:endParaRPr>
          </a:p>
          <a:p>
            <a:pPr indent="-203200" lvl="0" marL="342900" marR="0" rtl="0" algn="l">
              <a:spcBef>
                <a:spcPts val="440"/>
              </a:spcBef>
              <a:spcAft>
                <a:spcPts val="0"/>
              </a:spcAft>
              <a:buClr>
                <a:schemeClr val="dk1"/>
              </a:buClr>
              <a:buSzPts val="2200"/>
              <a:buFont typeface="Calibri"/>
              <a:buNone/>
            </a:pPr>
            <a:r>
              <a:t/>
            </a:r>
            <a:endParaRPr sz="22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pic>
        <p:nvPicPr>
          <p:cNvPr id="122" name="Google Shape;122;p5"/>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
        <p:nvSpPr>
          <p:cNvPr id="123" name="Google Shape;123;p5"/>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
        <p:nvSpPr>
          <p:cNvPr id="124" name="Google Shape;124;p5"/>
          <p:cNvSpPr/>
          <p:nvPr/>
        </p:nvSpPr>
        <p:spPr>
          <a:xfrm>
            <a:off x="171275" y="92279"/>
            <a:ext cx="6780530" cy="6451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3600"/>
              <a:buFont typeface="Calibri"/>
              <a:buNone/>
            </a:pPr>
            <a:r>
              <a:rPr b="1" lang="en-US" sz="3600">
                <a:solidFill>
                  <a:schemeClr val="dk1"/>
                </a:solidFill>
                <a:latin typeface="Calibri"/>
                <a:ea typeface="Calibri"/>
                <a:cs typeface="Calibri"/>
                <a:sym typeface="Calibri"/>
              </a:rPr>
              <a:t>Nutritional Information</a:t>
            </a:r>
            <a:endParaRPr b="1" sz="3600">
              <a:solidFill>
                <a:schemeClr val="dk1"/>
              </a:solidFill>
              <a:latin typeface="Calibri"/>
              <a:ea typeface="Calibri"/>
              <a:cs typeface="Calibri"/>
              <a:sym typeface="Calibri"/>
            </a:endParaRPr>
          </a:p>
        </p:txBody>
      </p:sp>
      <p:pic>
        <p:nvPicPr>
          <p:cNvPr descr="Untitled-1 copy" id="125" name="Google Shape;125;p5"/>
          <p:cNvPicPr preferRelativeResize="0"/>
          <p:nvPr/>
        </p:nvPicPr>
        <p:blipFill rotWithShape="1">
          <a:blip r:embed="rId4">
            <a:alphaModFix/>
          </a:blip>
          <a:srcRect b="0" l="1376" r="1868" t="6096"/>
          <a:stretch/>
        </p:blipFill>
        <p:spPr>
          <a:xfrm>
            <a:off x="3298190" y="645160"/>
            <a:ext cx="6051550" cy="551434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6"/>
          <p:cNvSpPr txBox="1"/>
          <p:nvPr>
            <p:ph type="title"/>
          </p:nvPr>
        </p:nvSpPr>
        <p:spPr>
          <a:xfrm>
            <a:off x="142240" y="10160"/>
            <a:ext cx="10515600" cy="78613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Calibri"/>
              <a:buNone/>
            </a:pPr>
            <a:r>
              <a:rPr b="1" lang="en-US" sz="3600">
                <a:latin typeface="Calibri"/>
                <a:ea typeface="Calibri"/>
                <a:cs typeface="Calibri"/>
                <a:sym typeface="Calibri"/>
              </a:rPr>
              <a:t>What nutritional information is listed on the label?</a:t>
            </a:r>
            <a:endParaRPr b="1" sz="3600">
              <a:latin typeface="Calibri"/>
              <a:ea typeface="Calibri"/>
              <a:cs typeface="Calibri"/>
              <a:sym typeface="Calibri"/>
            </a:endParaRPr>
          </a:p>
        </p:txBody>
      </p:sp>
      <p:pic>
        <p:nvPicPr>
          <p:cNvPr id="131" name="Google Shape;131;p6"/>
          <p:cNvPicPr preferRelativeResize="0"/>
          <p:nvPr>
            <p:ph idx="2" type="body"/>
          </p:nvPr>
        </p:nvPicPr>
        <p:blipFill rotWithShape="1">
          <a:blip r:embed="rId3">
            <a:alphaModFix/>
          </a:blip>
          <a:srcRect b="0" l="0" r="0" t="0"/>
          <a:stretch/>
        </p:blipFill>
        <p:spPr>
          <a:xfrm>
            <a:off x="229870" y="833755"/>
            <a:ext cx="4283067" cy="5541878"/>
          </a:xfrm>
          <a:prstGeom prst="rect">
            <a:avLst/>
          </a:prstGeom>
          <a:noFill/>
          <a:ln>
            <a:noFill/>
          </a:ln>
        </p:spPr>
      </p:pic>
      <p:pic>
        <p:nvPicPr>
          <p:cNvPr id="132" name="Google Shape;132;p6"/>
          <p:cNvPicPr preferRelativeResize="0"/>
          <p:nvPr>
            <p:ph idx="4" type="body"/>
          </p:nvPr>
        </p:nvPicPr>
        <p:blipFill rotWithShape="1">
          <a:blip r:embed="rId4">
            <a:alphaModFix/>
          </a:blip>
          <a:srcRect b="0" l="0" r="0" t="0"/>
          <a:stretch/>
        </p:blipFill>
        <p:spPr>
          <a:xfrm>
            <a:off x="5502839" y="1181688"/>
            <a:ext cx="4858352" cy="2224242"/>
          </a:xfrm>
          <a:prstGeom prst="rect">
            <a:avLst/>
          </a:prstGeom>
          <a:noFill/>
          <a:ln>
            <a:noFill/>
          </a:ln>
        </p:spPr>
      </p:pic>
      <p:sp>
        <p:nvSpPr>
          <p:cNvPr id="133" name="Google Shape;133;p6"/>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134" name="Google Shape;134;p6"/>
          <p:cNvPicPr preferRelativeResize="0"/>
          <p:nvPr/>
        </p:nvPicPr>
        <p:blipFill rotWithShape="1">
          <a:blip r:embed="rId5">
            <a:alphaModFix/>
          </a:blip>
          <a:srcRect b="0" l="0" r="0" t="0"/>
          <a:stretch/>
        </p:blipFill>
        <p:spPr>
          <a:xfrm>
            <a:off x="10657840" y="5140325"/>
            <a:ext cx="1524000" cy="1715135"/>
          </a:xfrm>
          <a:prstGeom prst="rect">
            <a:avLst/>
          </a:prstGeom>
          <a:noFill/>
          <a:ln>
            <a:noFill/>
          </a:ln>
        </p:spPr>
      </p:pic>
      <p:sp>
        <p:nvSpPr>
          <p:cNvPr id="135" name="Google Shape;135;p6"/>
          <p:cNvSpPr txBox="1"/>
          <p:nvPr/>
        </p:nvSpPr>
        <p:spPr>
          <a:xfrm>
            <a:off x="5502839" y="3555577"/>
            <a:ext cx="6670675" cy="1298575"/>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US" sz="1600">
                <a:solidFill>
                  <a:srgbClr val="333333"/>
                </a:solidFill>
                <a:latin typeface="Calibri"/>
                <a:ea typeface="Calibri"/>
                <a:cs typeface="Calibri"/>
                <a:sym typeface="Calibri"/>
              </a:rPr>
              <a:t>* According to Regulation (EU) No 1169/2011 of the European Parliament and of the Council of 25 October 2011 on the provision of food information to consumers available on </a:t>
            </a:r>
            <a:r>
              <a:rPr b="1" i="1" lang="en-US" sz="1600">
                <a:solidFill>
                  <a:srgbClr val="333333"/>
                </a:solidFill>
                <a:latin typeface="Calibri"/>
                <a:ea typeface="Calibri"/>
                <a:cs typeface="Calibri"/>
                <a:sym typeface="Calibri"/>
              </a:rPr>
              <a:t>https://eur-lex.europa.eu/legal-content/EN/TXT/?uri=CELEX:32011R1169#d1e32-61-1</a:t>
            </a:r>
            <a:endParaRPr b="1" i="1" sz="1600">
              <a:solidFill>
                <a:srgbClr val="333333"/>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pic>
        <p:nvPicPr>
          <p:cNvPr descr="Trends and Concepts in Food Packaging" id="140" name="Google Shape;140;p7"/>
          <p:cNvPicPr preferRelativeResize="0"/>
          <p:nvPr/>
        </p:nvPicPr>
        <p:blipFill rotWithShape="1">
          <a:blip r:embed="rId3">
            <a:alphaModFix/>
          </a:blip>
          <a:srcRect b="0" l="0" r="0" t="0"/>
          <a:stretch/>
        </p:blipFill>
        <p:spPr>
          <a:xfrm>
            <a:off x="1775385" y="108217"/>
            <a:ext cx="9324504" cy="4662252"/>
          </a:xfrm>
          <a:prstGeom prst="rect">
            <a:avLst/>
          </a:prstGeom>
          <a:noFill/>
          <a:ln>
            <a:noFill/>
          </a:ln>
        </p:spPr>
      </p:pic>
      <p:sp>
        <p:nvSpPr>
          <p:cNvPr id="141" name="Google Shape;141;p7"/>
          <p:cNvSpPr txBox="1"/>
          <p:nvPr>
            <p:ph idx="1" type="body"/>
          </p:nvPr>
        </p:nvSpPr>
        <p:spPr>
          <a:xfrm>
            <a:off x="176170" y="4862195"/>
            <a:ext cx="10377180" cy="1440180"/>
          </a:xfrm>
          <a:prstGeom prst="rect">
            <a:avLst/>
          </a:prstGeom>
          <a:solidFill>
            <a:schemeClr val="lt1"/>
          </a:solidFill>
          <a:ln>
            <a:noFill/>
          </a:ln>
        </p:spPr>
        <p:txBody>
          <a:bodyPr anchorCtr="0" anchor="b" bIns="45700" lIns="91425" spcFirstLastPara="1" rIns="91425" wrap="square" tIns="45700">
            <a:noAutofit/>
          </a:bodyPr>
          <a:lstStyle/>
          <a:p>
            <a:pPr indent="-152400" lvl="0" marL="0" rtl="0" algn="just">
              <a:lnSpc>
                <a:spcPct val="100000"/>
              </a:lnSpc>
              <a:spcBef>
                <a:spcPts val="0"/>
              </a:spcBef>
              <a:spcAft>
                <a:spcPts val="0"/>
              </a:spcAft>
              <a:buClr>
                <a:schemeClr val="dk1"/>
              </a:buClr>
              <a:buSzPts val="2400"/>
              <a:buFont typeface="Arial"/>
              <a:buChar char="•"/>
            </a:pPr>
            <a:r>
              <a:rPr lang="en-US">
                <a:latin typeface="Calibri"/>
                <a:ea typeface="Calibri"/>
                <a:cs typeface="Calibri"/>
                <a:sym typeface="Calibri"/>
              </a:rPr>
              <a:t> Food packaging aids and enhances convenience for consumers</a:t>
            </a:r>
            <a:r>
              <a:rPr b="0" lang="en-US">
                <a:latin typeface="Calibri"/>
                <a:ea typeface="Calibri"/>
                <a:cs typeface="Calibri"/>
                <a:sym typeface="Calibri"/>
              </a:rPr>
              <a:t>. </a:t>
            </a:r>
            <a:endParaRPr b="0">
              <a:latin typeface="Calibri"/>
              <a:ea typeface="Calibri"/>
              <a:cs typeface="Calibri"/>
              <a:sym typeface="Calibri"/>
            </a:endParaRPr>
          </a:p>
          <a:p>
            <a:pPr indent="0" lvl="0" marL="0" rtl="0" algn="just">
              <a:lnSpc>
                <a:spcPct val="100000"/>
              </a:lnSpc>
              <a:spcBef>
                <a:spcPts val="0"/>
              </a:spcBef>
              <a:spcAft>
                <a:spcPts val="0"/>
              </a:spcAft>
              <a:buClr>
                <a:schemeClr val="dk1"/>
              </a:buClr>
              <a:buSzPts val="2400"/>
              <a:buFont typeface="Arial"/>
              <a:buNone/>
            </a:pPr>
            <a:r>
              <a:t/>
            </a:r>
            <a:endParaRPr b="0">
              <a:latin typeface="Calibri"/>
              <a:ea typeface="Calibri"/>
              <a:cs typeface="Calibri"/>
              <a:sym typeface="Calibri"/>
            </a:endParaRPr>
          </a:p>
          <a:p>
            <a:pPr indent="-152400" lvl="0" marL="0" rtl="0" algn="just">
              <a:lnSpc>
                <a:spcPct val="100000"/>
              </a:lnSpc>
              <a:spcBef>
                <a:spcPts val="0"/>
              </a:spcBef>
              <a:spcAft>
                <a:spcPts val="0"/>
              </a:spcAft>
              <a:buClr>
                <a:schemeClr val="dk1"/>
              </a:buClr>
              <a:buSzPts val="2400"/>
              <a:buFont typeface="Arial"/>
              <a:buChar char="•"/>
            </a:pPr>
            <a:r>
              <a:rPr b="0" lang="en-US">
                <a:latin typeface="Calibri"/>
                <a:ea typeface="Calibri"/>
                <a:cs typeface="Calibri"/>
                <a:sym typeface="Calibri"/>
              </a:rPr>
              <a:t> Not only that, the right type of packaging will gain additional shelf life to your product if processed and packaged at optimal conditions. </a:t>
            </a:r>
            <a:endParaRPr b="0">
              <a:latin typeface="Calibri"/>
              <a:ea typeface="Calibri"/>
              <a:cs typeface="Calibri"/>
              <a:sym typeface="Calibri"/>
            </a:endParaRPr>
          </a:p>
        </p:txBody>
      </p:sp>
      <p:pic>
        <p:nvPicPr>
          <p:cNvPr id="142" name="Google Shape;142;p7"/>
          <p:cNvPicPr preferRelativeResize="0"/>
          <p:nvPr/>
        </p:nvPicPr>
        <p:blipFill rotWithShape="1">
          <a:blip r:embed="rId4">
            <a:alphaModFix/>
          </a:blip>
          <a:srcRect b="0" l="0" r="0" t="0"/>
          <a:stretch/>
        </p:blipFill>
        <p:spPr>
          <a:xfrm>
            <a:off x="10657840" y="5140325"/>
            <a:ext cx="1524000" cy="1715135"/>
          </a:xfrm>
          <a:prstGeom prst="rect">
            <a:avLst/>
          </a:prstGeom>
          <a:noFill/>
          <a:ln>
            <a:noFill/>
          </a:ln>
        </p:spPr>
      </p:pic>
      <p:sp>
        <p:nvSpPr>
          <p:cNvPr id="143" name="Google Shape;143;p7"/>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pic>
        <p:nvPicPr>
          <p:cNvPr descr="Current-packaging-trends-FRL" id="148" name="Google Shape;148;p8"/>
          <p:cNvPicPr preferRelativeResize="0"/>
          <p:nvPr/>
        </p:nvPicPr>
        <p:blipFill rotWithShape="1">
          <a:blip r:embed="rId3">
            <a:alphaModFix/>
          </a:blip>
          <a:srcRect b="0" l="0" r="0" t="0"/>
          <a:stretch/>
        </p:blipFill>
        <p:spPr>
          <a:xfrm>
            <a:off x="2574762" y="109219"/>
            <a:ext cx="7085330" cy="5668645"/>
          </a:xfrm>
          <a:prstGeom prst="rect">
            <a:avLst/>
          </a:prstGeom>
          <a:noFill/>
          <a:ln>
            <a:noFill/>
          </a:ln>
        </p:spPr>
      </p:pic>
      <p:sp>
        <p:nvSpPr>
          <p:cNvPr id="149" name="Google Shape;149;p8"/>
          <p:cNvSpPr/>
          <p:nvPr/>
        </p:nvSpPr>
        <p:spPr>
          <a:xfrm>
            <a:off x="2531300" y="5809932"/>
            <a:ext cx="7128792" cy="46037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200">
                <a:solidFill>
                  <a:schemeClr val="dk1"/>
                </a:solidFill>
                <a:latin typeface="Calibri"/>
                <a:ea typeface="Calibri"/>
                <a:cs typeface="Calibri"/>
                <a:sym typeface="Calibri"/>
              </a:rPr>
              <a:t>Source: https://www.foodresearchlab.com/blog/new-food-product-development/food-packaging-concepts-and-trends/</a:t>
            </a:r>
            <a:endParaRPr sz="1200">
              <a:solidFill>
                <a:schemeClr val="dk1"/>
              </a:solidFill>
              <a:latin typeface="Calibri"/>
              <a:ea typeface="Calibri"/>
              <a:cs typeface="Calibri"/>
              <a:sym typeface="Calibri"/>
            </a:endParaRPr>
          </a:p>
        </p:txBody>
      </p:sp>
      <p:pic>
        <p:nvPicPr>
          <p:cNvPr id="150" name="Google Shape;150;p8"/>
          <p:cNvPicPr preferRelativeResize="0"/>
          <p:nvPr/>
        </p:nvPicPr>
        <p:blipFill rotWithShape="1">
          <a:blip r:embed="rId4">
            <a:alphaModFix/>
          </a:blip>
          <a:srcRect b="0" l="0" r="0" t="0"/>
          <a:stretch/>
        </p:blipFill>
        <p:spPr>
          <a:xfrm>
            <a:off x="10657840" y="5140325"/>
            <a:ext cx="1524000" cy="1715135"/>
          </a:xfrm>
          <a:prstGeom prst="rect">
            <a:avLst/>
          </a:prstGeom>
          <a:noFill/>
          <a:ln>
            <a:noFill/>
          </a:ln>
        </p:spPr>
      </p:pic>
      <p:sp>
        <p:nvSpPr>
          <p:cNvPr id="151" name="Google Shape;151;p8"/>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pic>
        <p:nvPicPr>
          <p:cNvPr descr="Frontiers | Recent Developments in Smart Food Packaging Focused on Biobased  and Biodegradable Polymers" id="156" name="Google Shape;156;p9"/>
          <p:cNvPicPr preferRelativeResize="0"/>
          <p:nvPr/>
        </p:nvPicPr>
        <p:blipFill rotWithShape="1">
          <a:blip r:embed="rId3">
            <a:alphaModFix/>
          </a:blip>
          <a:srcRect b="0" l="0" r="0" t="0"/>
          <a:stretch/>
        </p:blipFill>
        <p:spPr>
          <a:xfrm>
            <a:off x="2123587" y="255751"/>
            <a:ext cx="7902428" cy="6046624"/>
          </a:xfrm>
          <a:prstGeom prst="rect">
            <a:avLst/>
          </a:prstGeom>
          <a:noFill/>
          <a:ln>
            <a:noFill/>
          </a:ln>
        </p:spPr>
      </p:pic>
      <p:pic>
        <p:nvPicPr>
          <p:cNvPr id="157" name="Google Shape;157;p9"/>
          <p:cNvPicPr preferRelativeResize="0"/>
          <p:nvPr/>
        </p:nvPicPr>
        <p:blipFill rotWithShape="1">
          <a:blip r:embed="rId4">
            <a:alphaModFix/>
          </a:blip>
          <a:srcRect b="0" l="0" r="0" t="0"/>
          <a:stretch/>
        </p:blipFill>
        <p:spPr>
          <a:xfrm>
            <a:off x="10657840" y="5140325"/>
            <a:ext cx="1524000" cy="1715135"/>
          </a:xfrm>
          <a:prstGeom prst="rect">
            <a:avLst/>
          </a:prstGeom>
          <a:noFill/>
          <a:ln>
            <a:noFill/>
          </a:ln>
        </p:spPr>
      </p:pic>
      <p:sp>
        <p:nvSpPr>
          <p:cNvPr id="158" name="Google Shape;158;p9"/>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10"/>
          <p:cNvSpPr/>
          <p:nvPr/>
        </p:nvSpPr>
        <p:spPr>
          <a:xfrm>
            <a:off x="291331" y="700115"/>
            <a:ext cx="5463517" cy="4154984"/>
          </a:xfrm>
          <a:prstGeom prst="rect">
            <a:avLst/>
          </a:prstGeom>
          <a:noFill/>
          <a:ln>
            <a:noFill/>
          </a:ln>
        </p:spPr>
        <p:txBody>
          <a:bodyPr anchorCtr="0" anchor="t" bIns="45700" lIns="91425" spcFirstLastPara="1" rIns="91425" wrap="square" tIns="45700">
            <a:spAutoFit/>
          </a:bodyPr>
          <a:lstStyle/>
          <a:p>
            <a:pPr indent="-342900" lvl="0" marL="342900" marR="0" rtl="0" algn="just">
              <a:spcBef>
                <a:spcPts val="0"/>
              </a:spcBef>
              <a:spcAft>
                <a:spcPts val="0"/>
              </a:spcAft>
              <a:buClr>
                <a:srgbClr val="292B2C"/>
              </a:buClr>
              <a:buSzPts val="2400"/>
              <a:buFont typeface="Noto Sans Symbols"/>
              <a:buChar char="❖"/>
            </a:pPr>
            <a:r>
              <a:rPr b="1" lang="en-US" sz="2400">
                <a:solidFill>
                  <a:srgbClr val="292B2C"/>
                </a:solidFill>
                <a:latin typeface="Calibri"/>
                <a:ea typeface="Calibri"/>
                <a:cs typeface="Calibri"/>
                <a:sym typeface="Calibri"/>
              </a:rPr>
              <a:t>Clarity of message</a:t>
            </a:r>
            <a:endParaRPr b="1" sz="2400">
              <a:solidFill>
                <a:srgbClr val="292B2C"/>
              </a:solidFill>
              <a:latin typeface="Calibri"/>
              <a:ea typeface="Calibri"/>
              <a:cs typeface="Calibri"/>
              <a:sym typeface="Calibri"/>
            </a:endParaRPr>
          </a:p>
          <a:p>
            <a:pPr indent="0" lvl="0" marL="0" marR="0" rtl="0" algn="just">
              <a:spcBef>
                <a:spcPts val="0"/>
              </a:spcBef>
              <a:spcAft>
                <a:spcPts val="0"/>
              </a:spcAft>
              <a:buNone/>
            </a:pPr>
            <a:r>
              <a:t/>
            </a:r>
            <a:endParaRPr sz="2400">
              <a:solidFill>
                <a:srgbClr val="292B2C"/>
              </a:solidFill>
              <a:latin typeface="Calibri"/>
              <a:ea typeface="Calibri"/>
              <a:cs typeface="Calibri"/>
              <a:sym typeface="Calibri"/>
            </a:endParaRPr>
          </a:p>
          <a:p>
            <a:pPr indent="0" lvl="0" marL="0" marR="0" rtl="0" algn="just">
              <a:spcBef>
                <a:spcPts val="0"/>
              </a:spcBef>
              <a:spcAft>
                <a:spcPts val="0"/>
              </a:spcAft>
              <a:buNone/>
            </a:pPr>
            <a:r>
              <a:rPr lang="en-US" sz="2400">
                <a:solidFill>
                  <a:srgbClr val="292B2C"/>
                </a:solidFill>
                <a:latin typeface="Calibri"/>
                <a:ea typeface="Calibri"/>
                <a:cs typeface="Calibri"/>
                <a:sym typeface="Calibri"/>
              </a:rPr>
              <a:t>Shoppers often make their decision in one-third of a second and they can become frustrated if the food packaging </a:t>
            </a:r>
            <a:r>
              <a:rPr i="1" lang="en-US" sz="2400">
                <a:solidFill>
                  <a:srgbClr val="292B2C"/>
                </a:solidFill>
                <a:latin typeface="Calibri"/>
                <a:ea typeface="Calibri"/>
                <a:cs typeface="Calibri"/>
                <a:sym typeface="Calibri"/>
              </a:rPr>
              <a:t>design</a:t>
            </a:r>
            <a:r>
              <a:rPr lang="en-US" sz="2400">
                <a:solidFill>
                  <a:srgbClr val="292B2C"/>
                </a:solidFill>
                <a:latin typeface="Calibri"/>
                <a:ea typeface="Calibri"/>
                <a:cs typeface="Calibri"/>
                <a:sym typeface="Calibri"/>
              </a:rPr>
              <a:t> </a:t>
            </a:r>
            <a:r>
              <a:rPr b="1" i="1" lang="en-US" sz="2400">
                <a:solidFill>
                  <a:srgbClr val="292B2C"/>
                </a:solidFill>
                <a:latin typeface="Calibri"/>
                <a:ea typeface="Calibri"/>
                <a:cs typeface="Calibri"/>
                <a:sym typeface="Calibri"/>
              </a:rPr>
              <a:t>makes</a:t>
            </a:r>
            <a:r>
              <a:rPr b="1" lang="en-US" sz="2400">
                <a:solidFill>
                  <a:srgbClr val="292B2C"/>
                </a:solidFill>
                <a:latin typeface="Calibri"/>
                <a:ea typeface="Calibri"/>
                <a:cs typeface="Calibri"/>
                <a:sym typeface="Calibri"/>
              </a:rPr>
              <a:t> </a:t>
            </a:r>
            <a:r>
              <a:rPr b="1" i="1" lang="en-US" sz="2400">
                <a:solidFill>
                  <a:srgbClr val="292B2C"/>
                </a:solidFill>
                <a:latin typeface="Calibri"/>
                <a:ea typeface="Calibri"/>
                <a:cs typeface="Calibri"/>
                <a:sym typeface="Calibri"/>
              </a:rPr>
              <a:t>it difficult to choose a product</a:t>
            </a:r>
            <a:r>
              <a:rPr lang="en-US" sz="2400">
                <a:solidFill>
                  <a:srgbClr val="292B2C"/>
                </a:solidFill>
                <a:latin typeface="Calibri"/>
                <a:ea typeface="Calibri"/>
                <a:cs typeface="Calibri"/>
                <a:sym typeface="Calibri"/>
              </a:rPr>
              <a:t>. </a:t>
            </a:r>
            <a:endParaRPr sz="2400">
              <a:solidFill>
                <a:srgbClr val="292B2C"/>
              </a:solidFill>
              <a:latin typeface="Calibri"/>
              <a:ea typeface="Calibri"/>
              <a:cs typeface="Calibri"/>
              <a:sym typeface="Calibri"/>
            </a:endParaRPr>
          </a:p>
          <a:p>
            <a:pPr indent="0" lvl="0" marL="0" marR="0" rtl="0" algn="just">
              <a:spcBef>
                <a:spcPts val="0"/>
              </a:spcBef>
              <a:spcAft>
                <a:spcPts val="0"/>
              </a:spcAft>
              <a:buNone/>
            </a:pPr>
            <a:r>
              <a:t/>
            </a:r>
            <a:endParaRPr sz="2400">
              <a:solidFill>
                <a:srgbClr val="292B2C"/>
              </a:solidFill>
              <a:latin typeface="Calibri"/>
              <a:ea typeface="Calibri"/>
              <a:cs typeface="Calibri"/>
              <a:sym typeface="Calibri"/>
            </a:endParaRPr>
          </a:p>
          <a:p>
            <a:pPr indent="0" lvl="0" marL="0" marR="0" rtl="0" algn="just">
              <a:spcBef>
                <a:spcPts val="0"/>
              </a:spcBef>
              <a:spcAft>
                <a:spcPts val="0"/>
              </a:spcAft>
              <a:buNone/>
            </a:pPr>
            <a:r>
              <a:rPr lang="en-US" sz="2400">
                <a:solidFill>
                  <a:srgbClr val="292B2C"/>
                </a:solidFill>
                <a:latin typeface="Calibri"/>
                <a:ea typeface="Calibri"/>
                <a:cs typeface="Calibri"/>
                <a:sym typeface="Calibri"/>
              </a:rPr>
              <a:t>The product becomes successful when the end consumer can understand the brand, the product and the packaging design.</a:t>
            </a:r>
            <a:endParaRPr b="0" i="0" sz="2400">
              <a:solidFill>
                <a:srgbClr val="292B2C"/>
              </a:solidFill>
              <a:latin typeface="Calibri"/>
              <a:ea typeface="Calibri"/>
              <a:cs typeface="Calibri"/>
              <a:sym typeface="Calibri"/>
            </a:endParaRPr>
          </a:p>
        </p:txBody>
      </p:sp>
      <p:pic>
        <p:nvPicPr>
          <p:cNvPr id="164" name="Google Shape;164;p10"/>
          <p:cNvPicPr preferRelativeResize="0"/>
          <p:nvPr/>
        </p:nvPicPr>
        <p:blipFill rotWithShape="1">
          <a:blip r:embed="rId3">
            <a:alphaModFix/>
          </a:blip>
          <a:srcRect b="0" l="0" r="0" t="0"/>
          <a:stretch/>
        </p:blipFill>
        <p:spPr>
          <a:xfrm>
            <a:off x="8979084" y="1545799"/>
            <a:ext cx="2984588" cy="3309300"/>
          </a:xfrm>
          <a:prstGeom prst="rect">
            <a:avLst/>
          </a:prstGeom>
          <a:noFill/>
          <a:ln>
            <a:noFill/>
          </a:ln>
        </p:spPr>
      </p:pic>
      <p:pic>
        <p:nvPicPr>
          <p:cNvPr id="165" name="Google Shape;165;p10"/>
          <p:cNvPicPr preferRelativeResize="0"/>
          <p:nvPr/>
        </p:nvPicPr>
        <p:blipFill rotWithShape="1">
          <a:blip r:embed="rId4">
            <a:alphaModFix/>
          </a:blip>
          <a:srcRect b="0" l="0" r="0" t="0"/>
          <a:stretch/>
        </p:blipFill>
        <p:spPr>
          <a:xfrm>
            <a:off x="10657840" y="5140325"/>
            <a:ext cx="1524000" cy="1715135"/>
          </a:xfrm>
          <a:prstGeom prst="rect">
            <a:avLst/>
          </a:prstGeom>
          <a:noFill/>
          <a:ln>
            <a:noFill/>
          </a:ln>
        </p:spPr>
      </p:pic>
      <p:sp>
        <p:nvSpPr>
          <p:cNvPr id="166" name="Google Shape;166;p10"/>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167" name="Google Shape;167;p10"/>
          <p:cNvPicPr preferRelativeResize="0"/>
          <p:nvPr/>
        </p:nvPicPr>
        <p:blipFill rotWithShape="1">
          <a:blip r:embed="rId5">
            <a:alphaModFix/>
          </a:blip>
          <a:srcRect b="0" l="0" r="0" t="0"/>
          <a:stretch/>
        </p:blipFill>
        <p:spPr>
          <a:xfrm>
            <a:off x="6174297" y="1544892"/>
            <a:ext cx="2706094" cy="331020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11"/>
          <p:cNvSpPr/>
          <p:nvPr/>
        </p:nvSpPr>
        <p:spPr>
          <a:xfrm>
            <a:off x="518231" y="978285"/>
            <a:ext cx="7396480" cy="4034790"/>
          </a:xfrm>
          <a:prstGeom prst="rect">
            <a:avLst/>
          </a:prstGeom>
          <a:noFill/>
          <a:ln>
            <a:noFill/>
          </a:ln>
        </p:spPr>
        <p:txBody>
          <a:bodyPr anchorCtr="0" anchor="t" bIns="45700" lIns="91425" spcFirstLastPara="1" rIns="91425" wrap="square" tIns="45700">
            <a:noAutofit/>
          </a:bodyPr>
          <a:lstStyle/>
          <a:p>
            <a:pPr indent="-342900" lvl="0" marL="342900" marR="0" rtl="0" algn="l">
              <a:spcBef>
                <a:spcPts val="0"/>
              </a:spcBef>
              <a:spcAft>
                <a:spcPts val="0"/>
              </a:spcAft>
              <a:buClr>
                <a:schemeClr val="dk1"/>
              </a:buClr>
              <a:buSzPts val="2400"/>
              <a:buFont typeface="Noto Sans Symbols"/>
              <a:buChar char="❖"/>
            </a:pPr>
            <a:r>
              <a:rPr b="1" lang="en-US" sz="2400">
                <a:solidFill>
                  <a:schemeClr val="dk1"/>
                </a:solidFill>
                <a:latin typeface="Calibri"/>
                <a:ea typeface="Calibri"/>
                <a:cs typeface="Calibri"/>
                <a:sym typeface="Calibri"/>
              </a:rPr>
              <a:t>Integrity</a:t>
            </a:r>
            <a:endParaRPr b="1" sz="24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just">
              <a:spcBef>
                <a:spcPts val="0"/>
              </a:spcBef>
              <a:spcAft>
                <a:spcPts val="0"/>
              </a:spcAft>
              <a:buNone/>
            </a:pPr>
            <a:r>
              <a:rPr lang="en-US" sz="2400">
                <a:solidFill>
                  <a:schemeClr val="dk1"/>
                </a:solidFill>
                <a:latin typeface="Calibri"/>
                <a:ea typeface="Calibri"/>
                <a:cs typeface="Calibri"/>
                <a:sym typeface="Calibri"/>
              </a:rPr>
              <a:t>If the consumers have bought the product once, it is essential for the producer to deliver the same quality of each product lot, in order for the consumer to buy it again and again. They have to trust your brand which is based on the integrity of your intact product. </a:t>
            </a:r>
            <a:endParaRPr sz="2400">
              <a:solidFill>
                <a:schemeClr val="dk1"/>
              </a:solidFill>
              <a:latin typeface="Calibri"/>
              <a:ea typeface="Calibri"/>
              <a:cs typeface="Calibri"/>
              <a:sym typeface="Calibri"/>
            </a:endParaRPr>
          </a:p>
          <a:p>
            <a:pPr indent="0" lvl="0" marL="0" marR="0" rtl="0" algn="just">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just">
              <a:spcBef>
                <a:spcPts val="0"/>
              </a:spcBef>
              <a:spcAft>
                <a:spcPts val="0"/>
              </a:spcAft>
              <a:buNone/>
            </a:pPr>
            <a:r>
              <a:rPr b="1" lang="en-US" sz="2400">
                <a:solidFill>
                  <a:schemeClr val="dk1"/>
                </a:solidFill>
                <a:latin typeface="Calibri"/>
                <a:ea typeface="Calibri"/>
                <a:cs typeface="Calibri"/>
                <a:sym typeface="Calibri"/>
              </a:rPr>
              <a:t>A false expectation should not be created by using dramatically edited images that will not meet the consumer expectations.</a:t>
            </a:r>
            <a:endParaRPr b="1" sz="2400">
              <a:solidFill>
                <a:schemeClr val="dk1"/>
              </a:solidFill>
              <a:latin typeface="Calibri"/>
              <a:ea typeface="Calibri"/>
              <a:cs typeface="Calibri"/>
              <a:sym typeface="Calibri"/>
            </a:endParaRPr>
          </a:p>
        </p:txBody>
      </p:sp>
      <p:pic>
        <p:nvPicPr>
          <p:cNvPr descr="A Rich Natural Source Of Vitamin C And Zinc Supplement, 105g at ₹ 10.5/box  in Jaipur" id="173" name="Google Shape;173;p11"/>
          <p:cNvPicPr preferRelativeResize="0"/>
          <p:nvPr/>
        </p:nvPicPr>
        <p:blipFill rotWithShape="1">
          <a:blip r:embed="rId3">
            <a:alphaModFix/>
          </a:blip>
          <a:srcRect b="0" l="17450" r="16986" t="0"/>
          <a:stretch/>
        </p:blipFill>
        <p:spPr>
          <a:xfrm>
            <a:off x="8535764" y="1035685"/>
            <a:ext cx="2691130" cy="4104640"/>
          </a:xfrm>
          <a:prstGeom prst="rect">
            <a:avLst/>
          </a:prstGeom>
          <a:noFill/>
          <a:ln>
            <a:noFill/>
          </a:ln>
        </p:spPr>
      </p:pic>
      <p:pic>
        <p:nvPicPr>
          <p:cNvPr id="174" name="Google Shape;174;p11"/>
          <p:cNvPicPr preferRelativeResize="0"/>
          <p:nvPr/>
        </p:nvPicPr>
        <p:blipFill rotWithShape="1">
          <a:blip r:embed="rId4">
            <a:alphaModFix/>
          </a:blip>
          <a:srcRect b="0" l="0" r="0" t="0"/>
          <a:stretch/>
        </p:blipFill>
        <p:spPr>
          <a:xfrm>
            <a:off x="10657840" y="5140325"/>
            <a:ext cx="1524000" cy="1715135"/>
          </a:xfrm>
          <a:prstGeom prst="rect">
            <a:avLst/>
          </a:prstGeom>
          <a:noFill/>
          <a:ln>
            <a:noFill/>
          </a:ln>
        </p:spPr>
      </p:pic>
      <p:sp>
        <p:nvSpPr>
          <p:cNvPr id="175" name="Google Shape;175;p11"/>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12"/>
          <p:cNvSpPr/>
          <p:nvPr/>
        </p:nvSpPr>
        <p:spPr>
          <a:xfrm>
            <a:off x="203200" y="116840"/>
            <a:ext cx="11490960" cy="4523105"/>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400"/>
              <a:buFont typeface="Noto Sans Symbols"/>
              <a:buChar char="❖"/>
            </a:pPr>
            <a:r>
              <a:rPr b="1" lang="en-US" sz="2400">
                <a:solidFill>
                  <a:schemeClr val="dk1"/>
                </a:solidFill>
                <a:latin typeface="Calibri"/>
                <a:ea typeface="Calibri"/>
                <a:cs typeface="Calibri"/>
                <a:sym typeface="Calibri"/>
              </a:rPr>
              <a:t>Authenticity</a:t>
            </a:r>
            <a:endParaRPr b="1" sz="2400">
              <a:solidFill>
                <a:schemeClr val="dk1"/>
              </a:solidFill>
              <a:latin typeface="Calibri"/>
              <a:ea typeface="Calibri"/>
              <a:cs typeface="Calibri"/>
              <a:sym typeface="Calibri"/>
            </a:endParaRPr>
          </a:p>
          <a:p>
            <a:pPr indent="0" lvl="0" marL="0" marR="0" rtl="0" algn="l">
              <a:spcBef>
                <a:spcPts val="0"/>
              </a:spcBef>
              <a:spcAft>
                <a:spcPts val="0"/>
              </a:spcAft>
              <a:buNone/>
            </a:pPr>
            <a:r>
              <a:t/>
            </a:r>
            <a:endParaRPr b="1" sz="24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just">
              <a:spcBef>
                <a:spcPts val="0"/>
              </a:spcBef>
              <a:spcAft>
                <a:spcPts val="0"/>
              </a:spcAft>
              <a:buClr>
                <a:schemeClr val="dk1"/>
              </a:buClr>
              <a:buSzPts val="2400"/>
              <a:buFont typeface="Noto Sans Symbols"/>
              <a:buChar char="▪"/>
            </a:pPr>
            <a:r>
              <a:rPr b="1" lang="en-US" sz="2400">
                <a:solidFill>
                  <a:schemeClr val="dk1"/>
                </a:solidFill>
                <a:latin typeface="Calibri"/>
                <a:ea typeface="Calibri"/>
                <a:cs typeface="Calibri"/>
                <a:sym typeface="Calibri"/>
              </a:rPr>
              <a:t>TO DOs </a:t>
            </a:r>
            <a:r>
              <a:rPr lang="en-US" sz="2400">
                <a:solidFill>
                  <a:schemeClr val="dk1"/>
                </a:solidFill>
                <a:latin typeface="Calibri"/>
                <a:ea typeface="Calibri"/>
                <a:cs typeface="Calibri"/>
                <a:sym typeface="Calibri"/>
              </a:rPr>
              <a:t>… use common colours and materials that suit your product. </a:t>
            </a:r>
            <a:r>
              <a:rPr b="1" i="1" lang="en-US" sz="2400">
                <a:solidFill>
                  <a:schemeClr val="dk1"/>
                </a:solidFill>
                <a:latin typeface="Calibri"/>
                <a:ea typeface="Calibri"/>
                <a:cs typeface="Calibri"/>
                <a:sym typeface="Calibri"/>
              </a:rPr>
              <a:t>For instance, if your product is about natural foods, then choose earthen primary colours which will appeal better. </a:t>
            </a:r>
            <a:endParaRPr b="1" i="1" sz="2400">
              <a:solidFill>
                <a:schemeClr val="dk1"/>
              </a:solidFill>
              <a:latin typeface="Calibri"/>
              <a:ea typeface="Calibri"/>
              <a:cs typeface="Calibri"/>
              <a:sym typeface="Calibri"/>
            </a:endParaRPr>
          </a:p>
          <a:p>
            <a:pPr indent="152400" lvl="0" marL="0" marR="0" rtl="0" algn="just">
              <a:spcBef>
                <a:spcPts val="0"/>
              </a:spcBef>
              <a:spcAft>
                <a:spcPts val="0"/>
              </a:spcAft>
              <a:buClr>
                <a:schemeClr val="dk1"/>
              </a:buClr>
              <a:buSzPts val="2400"/>
              <a:buFont typeface="Noto Sans Symbols"/>
              <a:buNone/>
            </a:pPr>
            <a:r>
              <a:t/>
            </a:r>
            <a:endParaRPr sz="2400">
              <a:solidFill>
                <a:schemeClr val="dk1"/>
              </a:solidFill>
              <a:latin typeface="Calibri"/>
              <a:ea typeface="Calibri"/>
              <a:cs typeface="Calibri"/>
              <a:sym typeface="Calibri"/>
            </a:endParaRPr>
          </a:p>
          <a:p>
            <a:pPr indent="0" lvl="0" marL="0" marR="0" rtl="0" algn="just">
              <a:spcBef>
                <a:spcPts val="0"/>
              </a:spcBef>
              <a:spcAft>
                <a:spcPts val="0"/>
              </a:spcAft>
              <a:buClr>
                <a:schemeClr val="dk1"/>
              </a:buClr>
              <a:buSzPts val="2400"/>
              <a:buFont typeface="Noto Sans Symbols"/>
              <a:buChar char="▪"/>
            </a:pPr>
            <a:r>
              <a:rPr lang="en-US" sz="2400">
                <a:solidFill>
                  <a:schemeClr val="dk1"/>
                </a:solidFill>
                <a:latin typeface="Calibri"/>
                <a:ea typeface="Calibri"/>
                <a:cs typeface="Calibri"/>
                <a:sym typeface="Calibri"/>
              </a:rPr>
              <a:t>Moreover, </a:t>
            </a:r>
            <a:r>
              <a:rPr b="1" lang="en-US" sz="2400">
                <a:solidFill>
                  <a:schemeClr val="dk1"/>
                </a:solidFill>
                <a:latin typeface="Calibri"/>
                <a:ea typeface="Calibri"/>
                <a:cs typeface="Calibri"/>
                <a:sym typeface="Calibri"/>
              </a:rPr>
              <a:t>this authentic style of packaging should be consistent with your brand products. </a:t>
            </a:r>
            <a:endParaRPr b="1" sz="2400">
              <a:solidFill>
                <a:schemeClr val="dk1"/>
              </a:solidFill>
              <a:latin typeface="Calibri"/>
              <a:ea typeface="Calibri"/>
              <a:cs typeface="Calibri"/>
              <a:sym typeface="Calibri"/>
            </a:endParaRPr>
          </a:p>
          <a:p>
            <a:pPr indent="152400" lvl="0" marL="0" marR="0" rtl="0" algn="just">
              <a:spcBef>
                <a:spcPts val="0"/>
              </a:spcBef>
              <a:spcAft>
                <a:spcPts val="0"/>
              </a:spcAft>
              <a:buClr>
                <a:schemeClr val="dk1"/>
              </a:buClr>
              <a:buSzPts val="2400"/>
              <a:buFont typeface="Noto Sans Symbols"/>
              <a:buNone/>
            </a:pPr>
            <a:r>
              <a:t/>
            </a:r>
            <a:endParaRPr b="1" sz="2400">
              <a:solidFill>
                <a:schemeClr val="dk1"/>
              </a:solidFill>
              <a:latin typeface="Calibri"/>
              <a:ea typeface="Calibri"/>
              <a:cs typeface="Calibri"/>
              <a:sym typeface="Calibri"/>
            </a:endParaRPr>
          </a:p>
          <a:p>
            <a:pPr indent="0" lvl="0" marL="0" marR="0" rtl="0" algn="just">
              <a:spcBef>
                <a:spcPts val="0"/>
              </a:spcBef>
              <a:spcAft>
                <a:spcPts val="0"/>
              </a:spcAft>
              <a:buClr>
                <a:schemeClr val="dk1"/>
              </a:buClr>
              <a:buSzPts val="2400"/>
              <a:buFont typeface="Noto Sans Symbols"/>
              <a:buChar char="▪"/>
            </a:pPr>
            <a:r>
              <a:rPr lang="en-US" sz="2400">
                <a:solidFill>
                  <a:schemeClr val="dk1"/>
                </a:solidFill>
                <a:latin typeface="Calibri"/>
                <a:ea typeface="Calibri"/>
                <a:cs typeface="Calibri"/>
                <a:sym typeface="Calibri"/>
              </a:rPr>
              <a:t>Research has shown colours can be effective to grab customers focus and attention. For instance, red, green, yellow and pink are the most eye-catching colours.</a:t>
            </a:r>
            <a:endParaRPr sz="2400">
              <a:solidFill>
                <a:schemeClr val="dk1"/>
              </a:solidFill>
              <a:latin typeface="Calibri"/>
              <a:ea typeface="Calibri"/>
              <a:cs typeface="Calibri"/>
              <a:sym typeface="Calibri"/>
            </a:endParaRPr>
          </a:p>
        </p:txBody>
      </p:sp>
      <p:pic>
        <p:nvPicPr>
          <p:cNvPr id="181" name="Google Shape;181;p12"/>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
        <p:nvSpPr>
          <p:cNvPr id="182" name="Google Shape;182;p12"/>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13"/>
          <p:cNvSpPr/>
          <p:nvPr/>
        </p:nvSpPr>
        <p:spPr>
          <a:xfrm>
            <a:off x="203200" y="278765"/>
            <a:ext cx="11847830" cy="4305935"/>
          </a:xfrm>
          <a:prstGeom prst="rect">
            <a:avLst/>
          </a:prstGeom>
          <a:solidFill>
            <a:schemeClr val="lt1"/>
          </a:solidFill>
          <a:ln>
            <a:noFill/>
          </a:ln>
        </p:spPr>
        <p:txBody>
          <a:bodyPr anchorCtr="0" anchor="t" bIns="45700" lIns="91425" spcFirstLastPara="1" rIns="91425" wrap="square" tIns="45700">
            <a:noAutofit/>
          </a:bodyPr>
          <a:lstStyle/>
          <a:p>
            <a:pPr indent="-457200" lvl="0" marL="457200" marR="0" rtl="0" algn="l">
              <a:spcBef>
                <a:spcPts val="0"/>
              </a:spcBef>
              <a:spcAft>
                <a:spcPts val="0"/>
              </a:spcAft>
              <a:buClr>
                <a:schemeClr val="dk1"/>
              </a:buClr>
              <a:buSzPts val="2400"/>
              <a:buFont typeface="Noto Sans Symbols"/>
              <a:buChar char="❖"/>
            </a:pPr>
            <a:r>
              <a:rPr b="1" lang="en-US" sz="2400">
                <a:solidFill>
                  <a:schemeClr val="dk1"/>
                </a:solidFill>
                <a:latin typeface="Calibri"/>
                <a:ea typeface="Calibri"/>
                <a:cs typeface="Calibri"/>
                <a:sym typeface="Calibri"/>
              </a:rPr>
              <a:t>Shelf impact</a:t>
            </a:r>
            <a:endParaRPr b="1" sz="2400">
              <a:solidFill>
                <a:schemeClr val="dk1"/>
              </a:solidFill>
              <a:latin typeface="Calibri"/>
              <a:ea typeface="Calibri"/>
              <a:cs typeface="Calibri"/>
              <a:sym typeface="Calibri"/>
            </a:endParaRPr>
          </a:p>
          <a:p>
            <a:pPr indent="0" lvl="0" marL="0" marR="0" rtl="0" algn="l">
              <a:spcBef>
                <a:spcPts val="0"/>
              </a:spcBef>
              <a:spcAft>
                <a:spcPts val="0"/>
              </a:spcAft>
              <a:buClr>
                <a:schemeClr val="dk1"/>
              </a:buClr>
              <a:buSzPts val="2400"/>
              <a:buFont typeface="Arial"/>
              <a:buNone/>
            </a:pPr>
            <a:r>
              <a:t/>
            </a:r>
            <a:endParaRPr sz="2400">
              <a:solidFill>
                <a:schemeClr val="dk1"/>
              </a:solidFill>
              <a:latin typeface="Calibri"/>
              <a:ea typeface="Calibri"/>
              <a:cs typeface="Calibri"/>
              <a:sym typeface="Calibri"/>
            </a:endParaRPr>
          </a:p>
          <a:p>
            <a:pPr indent="-152400" lvl="0" marL="0" marR="0" rtl="0" algn="just">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 </a:t>
            </a:r>
            <a:r>
              <a:rPr b="1" lang="en-US" sz="2400">
                <a:solidFill>
                  <a:schemeClr val="dk1"/>
                </a:solidFill>
                <a:latin typeface="Calibri"/>
                <a:ea typeface="Calibri"/>
                <a:cs typeface="Calibri"/>
                <a:sym typeface="Calibri"/>
              </a:rPr>
              <a:t>Food retailers also think about the food packaging design, because they are displayed on the shelves </a:t>
            </a:r>
            <a:r>
              <a:rPr b="1" lang="en-US" sz="2400">
                <a:solidFill>
                  <a:srgbClr val="C00000"/>
                </a:solidFill>
                <a:latin typeface="Calibri"/>
                <a:ea typeface="Calibri"/>
                <a:cs typeface="Calibri"/>
                <a:sym typeface="Calibri"/>
              </a:rPr>
              <a:t>to attract </a:t>
            </a:r>
            <a:r>
              <a:rPr b="1" lang="en-US" sz="2400">
                <a:solidFill>
                  <a:schemeClr val="dk1"/>
                </a:solidFill>
                <a:latin typeface="Calibri"/>
                <a:ea typeface="Calibri"/>
                <a:cs typeface="Calibri"/>
                <a:sym typeface="Calibri"/>
              </a:rPr>
              <a:t>customers </a:t>
            </a:r>
            <a:r>
              <a:rPr lang="en-US" sz="2400">
                <a:solidFill>
                  <a:schemeClr val="dk1"/>
                </a:solidFill>
                <a:latin typeface="Calibri"/>
                <a:ea typeface="Calibri"/>
                <a:cs typeface="Calibri"/>
                <a:sym typeface="Calibri"/>
              </a:rPr>
              <a:t>and this is called shelf impact. </a:t>
            </a:r>
            <a:endParaRPr sz="2400">
              <a:solidFill>
                <a:schemeClr val="dk1"/>
              </a:solidFill>
              <a:latin typeface="Calibri"/>
              <a:ea typeface="Calibri"/>
              <a:cs typeface="Calibri"/>
              <a:sym typeface="Calibri"/>
            </a:endParaRPr>
          </a:p>
          <a:p>
            <a:pPr indent="0" lvl="0" marL="0" marR="0" rtl="0" algn="just">
              <a:spcBef>
                <a:spcPts val="0"/>
              </a:spcBef>
              <a:spcAft>
                <a:spcPts val="0"/>
              </a:spcAft>
              <a:buClr>
                <a:schemeClr val="dk1"/>
              </a:buClr>
              <a:buSzPts val="2400"/>
              <a:buFont typeface="Arial"/>
              <a:buNone/>
            </a:pPr>
            <a:r>
              <a:t/>
            </a:r>
            <a:endParaRPr sz="2400">
              <a:solidFill>
                <a:schemeClr val="dk1"/>
              </a:solidFill>
              <a:latin typeface="Calibri"/>
              <a:ea typeface="Calibri"/>
              <a:cs typeface="Calibri"/>
              <a:sym typeface="Calibri"/>
            </a:endParaRPr>
          </a:p>
          <a:p>
            <a:pPr indent="-152400" lvl="0" marL="0" marR="0" rtl="0" algn="just">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 </a:t>
            </a:r>
            <a:r>
              <a:rPr b="1" i="1" lang="en-US" sz="2400">
                <a:solidFill>
                  <a:schemeClr val="dk1"/>
                </a:solidFill>
                <a:latin typeface="Calibri"/>
                <a:ea typeface="Calibri"/>
                <a:cs typeface="Calibri"/>
                <a:sym typeface="Calibri"/>
              </a:rPr>
              <a:t>Product placement is done based on the product looks and patterns that they create. </a:t>
            </a:r>
            <a:endParaRPr b="1" i="1" sz="2400">
              <a:solidFill>
                <a:schemeClr val="dk1"/>
              </a:solidFill>
              <a:latin typeface="Calibri"/>
              <a:ea typeface="Calibri"/>
              <a:cs typeface="Calibri"/>
              <a:sym typeface="Calibri"/>
            </a:endParaRPr>
          </a:p>
          <a:p>
            <a:pPr indent="0" lvl="0" marL="0" marR="0" rtl="0" algn="just">
              <a:spcBef>
                <a:spcPts val="0"/>
              </a:spcBef>
              <a:spcAft>
                <a:spcPts val="0"/>
              </a:spcAft>
              <a:buClr>
                <a:schemeClr val="dk1"/>
              </a:buClr>
              <a:buSzPts val="2400"/>
              <a:buFont typeface="Arial"/>
              <a:buNone/>
            </a:pPr>
            <a:r>
              <a:t/>
            </a:r>
            <a:endParaRPr sz="2400">
              <a:solidFill>
                <a:schemeClr val="dk1"/>
              </a:solidFill>
              <a:latin typeface="Calibri"/>
              <a:ea typeface="Calibri"/>
              <a:cs typeface="Calibri"/>
              <a:sym typeface="Calibri"/>
            </a:endParaRPr>
          </a:p>
          <a:p>
            <a:pPr indent="-152400" lvl="0" marL="0" marR="0" rtl="0" algn="just">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 Products that are placed next to a certain product can change the perception of consumers leading to both an increase or decrease in their sales. </a:t>
            </a:r>
            <a:endParaRPr sz="2400">
              <a:solidFill>
                <a:schemeClr val="dk1"/>
              </a:solidFill>
              <a:latin typeface="Calibri"/>
              <a:ea typeface="Calibri"/>
              <a:cs typeface="Calibri"/>
              <a:sym typeface="Calibri"/>
            </a:endParaRPr>
          </a:p>
        </p:txBody>
      </p:sp>
      <p:pic>
        <p:nvPicPr>
          <p:cNvPr id="188" name="Google Shape;188;p13"/>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
        <p:nvSpPr>
          <p:cNvPr id="189" name="Google Shape;189;p13"/>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190" name="Google Shape;190;p13"/>
          <p:cNvPicPr preferRelativeResize="0"/>
          <p:nvPr/>
        </p:nvPicPr>
        <p:blipFill rotWithShape="1">
          <a:blip r:embed="rId4">
            <a:alphaModFix/>
          </a:blip>
          <a:srcRect b="0" l="0" r="0" t="0"/>
          <a:stretch/>
        </p:blipFill>
        <p:spPr>
          <a:xfrm>
            <a:off x="1848555" y="3816452"/>
            <a:ext cx="8557120" cy="239599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pic>
        <p:nvPicPr>
          <p:cNvPr descr="https://www.frontiersin.org/files/Articles/1296704/fpubh-12-1296704-HTML/image_m/fpubh-12-1296704-g001.jpg" id="195" name="Google Shape;195;p14"/>
          <p:cNvPicPr preferRelativeResize="0"/>
          <p:nvPr/>
        </p:nvPicPr>
        <p:blipFill rotWithShape="1">
          <a:blip r:embed="rId3">
            <a:alphaModFix/>
          </a:blip>
          <a:srcRect b="0" l="0" r="0" t="0"/>
          <a:stretch/>
        </p:blipFill>
        <p:spPr>
          <a:xfrm>
            <a:off x="381798" y="1314386"/>
            <a:ext cx="11285220" cy="3021965"/>
          </a:xfrm>
          <a:prstGeom prst="rect">
            <a:avLst/>
          </a:prstGeom>
          <a:noFill/>
          <a:ln>
            <a:noFill/>
          </a:ln>
        </p:spPr>
      </p:pic>
      <p:sp>
        <p:nvSpPr>
          <p:cNvPr id="196" name="Google Shape;196;p14"/>
          <p:cNvSpPr/>
          <p:nvPr/>
        </p:nvSpPr>
        <p:spPr>
          <a:xfrm>
            <a:off x="1886149" y="4553095"/>
            <a:ext cx="8712968"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800">
                <a:solidFill>
                  <a:srgbClr val="282828"/>
                </a:solidFill>
                <a:latin typeface="Calibri"/>
                <a:ea typeface="Calibri"/>
                <a:cs typeface="Calibri"/>
                <a:sym typeface="Calibri"/>
              </a:rPr>
              <a:t>Figure 1</a:t>
            </a:r>
            <a:r>
              <a:rPr lang="en-US" sz="1800">
                <a:solidFill>
                  <a:srgbClr val="282828"/>
                </a:solidFill>
                <a:latin typeface="Calibri"/>
                <a:ea typeface="Calibri"/>
                <a:cs typeface="Calibri"/>
                <a:sym typeface="Calibri"/>
              </a:rPr>
              <a:t>. Illustrated image of child snack bar product (L) with elements highlighted with color (C) and proposed 25% of the pack dedicated to nutrition information (R).</a:t>
            </a:r>
            <a:endParaRPr sz="1800">
              <a:solidFill>
                <a:schemeClr val="dk1"/>
              </a:solidFill>
              <a:latin typeface="Calibri"/>
              <a:ea typeface="Calibri"/>
              <a:cs typeface="Calibri"/>
              <a:sym typeface="Calibri"/>
            </a:endParaRPr>
          </a:p>
        </p:txBody>
      </p:sp>
      <p:pic>
        <p:nvPicPr>
          <p:cNvPr id="197" name="Google Shape;197;p14"/>
          <p:cNvPicPr preferRelativeResize="0"/>
          <p:nvPr/>
        </p:nvPicPr>
        <p:blipFill rotWithShape="1">
          <a:blip r:embed="rId4">
            <a:alphaModFix/>
          </a:blip>
          <a:srcRect b="0" l="0" r="0" t="0"/>
          <a:stretch/>
        </p:blipFill>
        <p:spPr>
          <a:xfrm>
            <a:off x="10657840" y="5140325"/>
            <a:ext cx="1524000" cy="1715135"/>
          </a:xfrm>
          <a:prstGeom prst="rect">
            <a:avLst/>
          </a:prstGeom>
          <a:noFill/>
          <a:ln>
            <a:noFill/>
          </a:ln>
        </p:spPr>
      </p:pic>
      <p:sp>
        <p:nvSpPr>
          <p:cNvPr id="198" name="Google Shape;198;p14"/>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15"/>
          <p:cNvSpPr txBox="1"/>
          <p:nvPr>
            <p:ph type="title"/>
          </p:nvPr>
        </p:nvSpPr>
        <p:spPr>
          <a:xfrm>
            <a:off x="299720" y="191770"/>
            <a:ext cx="10515600" cy="85344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Calibri"/>
              <a:buNone/>
            </a:pPr>
            <a:r>
              <a:rPr b="1" lang="en-US" sz="3600">
                <a:latin typeface="Calibri"/>
                <a:ea typeface="Calibri"/>
                <a:cs typeface="Calibri"/>
                <a:sym typeface="Calibri"/>
              </a:rPr>
              <a:t>General Labeling Requirements</a:t>
            </a:r>
            <a:endParaRPr b="1" sz="3600">
              <a:latin typeface="Calibri"/>
              <a:ea typeface="Calibri"/>
              <a:cs typeface="Calibri"/>
              <a:sym typeface="Calibri"/>
            </a:endParaRPr>
          </a:p>
        </p:txBody>
      </p:sp>
      <p:sp>
        <p:nvSpPr>
          <p:cNvPr id="204" name="Google Shape;204;p15"/>
          <p:cNvSpPr txBox="1"/>
          <p:nvPr/>
        </p:nvSpPr>
        <p:spPr>
          <a:xfrm>
            <a:off x="299719" y="1214755"/>
            <a:ext cx="11629425" cy="4154984"/>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lt2"/>
              </a:buClr>
              <a:buSzPts val="1800"/>
              <a:buFont typeface="Noto Sans Symbols"/>
              <a:buNone/>
            </a:pPr>
            <a:r>
              <a:rPr lang="en-US" sz="2400">
                <a:solidFill>
                  <a:schemeClr val="dk1"/>
                </a:solidFill>
                <a:latin typeface="Calibri"/>
                <a:ea typeface="Calibri"/>
                <a:cs typeface="Calibri"/>
                <a:sym typeface="Calibri"/>
              </a:rPr>
              <a:t>Five mandatory components must be on a food label: </a:t>
            </a:r>
            <a:endParaRPr b="0" i="0" sz="2400" u="none" cap="none" strike="noStrike">
              <a:solidFill>
                <a:schemeClr val="dk1"/>
              </a:solidFill>
              <a:latin typeface="Calibri"/>
              <a:ea typeface="Calibri"/>
              <a:cs typeface="Calibri"/>
              <a:sym typeface="Calibri"/>
            </a:endParaRPr>
          </a:p>
          <a:p>
            <a:pPr indent="-342900" lvl="0" marL="342900" marR="0" rtl="0" algn="l">
              <a:spcBef>
                <a:spcPts val="0"/>
              </a:spcBef>
              <a:spcAft>
                <a:spcPts val="0"/>
              </a:spcAft>
              <a:buClr>
                <a:schemeClr val="lt2"/>
              </a:buClr>
              <a:buSzPts val="1800"/>
              <a:buFont typeface="Noto Sans Symbols"/>
              <a:buChar char="🞐"/>
            </a:pPr>
            <a:r>
              <a:rPr lang="en-US" sz="2400">
                <a:solidFill>
                  <a:schemeClr val="dk2"/>
                </a:solidFill>
                <a:latin typeface="Calibri"/>
                <a:ea typeface="Calibri"/>
                <a:cs typeface="Calibri"/>
                <a:sym typeface="Calibri"/>
              </a:rPr>
              <a:t>Product Identity</a:t>
            </a:r>
            <a:endParaRPr b="0" i="0" sz="2400" u="none" cap="none" strike="noStrike">
              <a:solidFill>
                <a:schemeClr val="dk2"/>
              </a:solidFill>
              <a:latin typeface="Calibri"/>
              <a:ea typeface="Calibri"/>
              <a:cs typeface="Calibri"/>
              <a:sym typeface="Calibri"/>
            </a:endParaRPr>
          </a:p>
          <a:p>
            <a:pPr indent="-342900" lvl="0" marL="342900" marR="0" rtl="0" algn="l">
              <a:spcBef>
                <a:spcPts val="0"/>
              </a:spcBef>
              <a:spcAft>
                <a:spcPts val="0"/>
              </a:spcAft>
              <a:buClr>
                <a:schemeClr val="lt2"/>
              </a:buClr>
              <a:buSzPts val="1800"/>
              <a:buFont typeface="Noto Sans Symbols"/>
              <a:buChar char="🞐"/>
            </a:pPr>
            <a:r>
              <a:rPr lang="en-US" sz="2400">
                <a:solidFill>
                  <a:schemeClr val="dk2"/>
                </a:solidFill>
                <a:latin typeface="Calibri"/>
                <a:ea typeface="Calibri"/>
                <a:cs typeface="Calibri"/>
                <a:sym typeface="Calibri"/>
              </a:rPr>
              <a:t>Net Weight</a:t>
            </a:r>
            <a:endParaRPr b="0" i="0" sz="2400" u="none" cap="none" strike="noStrike">
              <a:solidFill>
                <a:schemeClr val="dk2"/>
              </a:solidFill>
              <a:latin typeface="Calibri"/>
              <a:ea typeface="Calibri"/>
              <a:cs typeface="Calibri"/>
              <a:sym typeface="Calibri"/>
            </a:endParaRPr>
          </a:p>
          <a:p>
            <a:pPr indent="-342900" lvl="0" marL="342900" marR="0" rtl="0" algn="l">
              <a:spcBef>
                <a:spcPts val="0"/>
              </a:spcBef>
              <a:spcAft>
                <a:spcPts val="0"/>
              </a:spcAft>
              <a:buClr>
                <a:schemeClr val="lt2"/>
              </a:buClr>
              <a:buSzPts val="1800"/>
              <a:buFont typeface="Noto Sans Symbols"/>
              <a:buChar char="🞐"/>
            </a:pPr>
            <a:r>
              <a:rPr lang="en-US" sz="2400">
                <a:solidFill>
                  <a:schemeClr val="dk2"/>
                </a:solidFill>
                <a:latin typeface="Calibri"/>
                <a:ea typeface="Calibri"/>
                <a:cs typeface="Calibri"/>
                <a:sym typeface="Calibri"/>
              </a:rPr>
              <a:t>Nutrition Facts </a:t>
            </a:r>
            <a:endParaRPr b="0" i="0" sz="2400" u="none" cap="none" strike="noStrike">
              <a:solidFill>
                <a:schemeClr val="dk2"/>
              </a:solidFill>
              <a:latin typeface="Calibri"/>
              <a:ea typeface="Calibri"/>
              <a:cs typeface="Calibri"/>
              <a:sym typeface="Calibri"/>
            </a:endParaRPr>
          </a:p>
          <a:p>
            <a:pPr indent="-342900" lvl="0" marL="342900" marR="0" rtl="0" algn="l">
              <a:spcBef>
                <a:spcPts val="0"/>
              </a:spcBef>
              <a:spcAft>
                <a:spcPts val="0"/>
              </a:spcAft>
              <a:buClr>
                <a:schemeClr val="lt2"/>
              </a:buClr>
              <a:buSzPts val="1800"/>
              <a:buFont typeface="Noto Sans Symbols"/>
              <a:buChar char="🞐"/>
            </a:pPr>
            <a:r>
              <a:rPr lang="en-US" sz="2400">
                <a:solidFill>
                  <a:schemeClr val="dk2"/>
                </a:solidFill>
                <a:latin typeface="Calibri"/>
                <a:ea typeface="Calibri"/>
                <a:cs typeface="Calibri"/>
                <a:sym typeface="Calibri"/>
              </a:rPr>
              <a:t>Ingredient Statement</a:t>
            </a:r>
            <a:endParaRPr b="0" i="0" sz="2400" u="none" cap="none" strike="noStrike">
              <a:solidFill>
                <a:schemeClr val="dk2"/>
              </a:solidFill>
              <a:latin typeface="Calibri"/>
              <a:ea typeface="Calibri"/>
              <a:cs typeface="Calibri"/>
              <a:sym typeface="Calibri"/>
            </a:endParaRPr>
          </a:p>
          <a:p>
            <a:pPr indent="-342900" lvl="0" marL="342900" marR="0" rtl="0" algn="l">
              <a:spcBef>
                <a:spcPts val="0"/>
              </a:spcBef>
              <a:spcAft>
                <a:spcPts val="0"/>
              </a:spcAft>
              <a:buClr>
                <a:schemeClr val="lt2"/>
              </a:buClr>
              <a:buSzPts val="1800"/>
              <a:buFont typeface="Noto Sans Symbols"/>
              <a:buChar char="🞐"/>
            </a:pPr>
            <a:r>
              <a:rPr lang="en-US" sz="2400">
                <a:solidFill>
                  <a:schemeClr val="dk2"/>
                </a:solidFill>
                <a:latin typeface="Calibri"/>
                <a:ea typeface="Calibri"/>
                <a:cs typeface="Calibri"/>
                <a:sym typeface="Calibri"/>
              </a:rPr>
              <a:t>Place of Business</a:t>
            </a:r>
            <a:endParaRPr b="0" i="0" sz="2400" u="none" cap="none" strike="noStrike">
              <a:solidFill>
                <a:schemeClr val="dk2"/>
              </a:solidFill>
              <a:latin typeface="Calibri"/>
              <a:ea typeface="Calibri"/>
              <a:cs typeface="Calibri"/>
              <a:sym typeface="Calibri"/>
            </a:endParaRPr>
          </a:p>
          <a:p>
            <a:pPr indent="0" lvl="0" marL="0" marR="0" rtl="0" algn="l">
              <a:spcBef>
                <a:spcPts val="0"/>
              </a:spcBef>
              <a:spcAft>
                <a:spcPts val="0"/>
              </a:spcAft>
              <a:buClr>
                <a:schemeClr val="lt2"/>
              </a:buClr>
              <a:buSzPts val="1800"/>
              <a:buFont typeface="Noto Sans Symbols"/>
              <a:buNone/>
            </a:pPr>
            <a:r>
              <a:t/>
            </a:r>
            <a:endParaRPr b="0" i="0" sz="2400" u="none" cap="none" strike="noStrike">
              <a:solidFill>
                <a:schemeClr val="dk2"/>
              </a:solidFill>
              <a:latin typeface="Calibri"/>
              <a:ea typeface="Calibri"/>
              <a:cs typeface="Calibri"/>
              <a:sym typeface="Calibri"/>
            </a:endParaRPr>
          </a:p>
          <a:p>
            <a:pPr indent="-342900" lvl="0" marL="342900" marR="0" rtl="0" algn="l">
              <a:spcBef>
                <a:spcPts val="0"/>
              </a:spcBef>
              <a:spcAft>
                <a:spcPts val="0"/>
              </a:spcAft>
              <a:buClr>
                <a:schemeClr val="lt2"/>
              </a:buClr>
              <a:buSzPts val="1800"/>
              <a:buFont typeface="Noto Sans Symbols"/>
              <a:buNone/>
            </a:pPr>
            <a:r>
              <a:t/>
            </a:r>
            <a:endParaRPr b="0" i="0" sz="2400" u="none" cap="none" strike="noStrike">
              <a:solidFill>
                <a:schemeClr val="dk1"/>
              </a:solidFill>
              <a:latin typeface="Calibri"/>
              <a:ea typeface="Calibri"/>
              <a:cs typeface="Calibri"/>
              <a:sym typeface="Calibri"/>
            </a:endParaRPr>
          </a:p>
          <a:p>
            <a:pPr indent="-342900" lvl="0" marL="342900" marR="0" rtl="0" algn="l">
              <a:spcBef>
                <a:spcPts val="0"/>
              </a:spcBef>
              <a:spcAft>
                <a:spcPts val="0"/>
              </a:spcAft>
              <a:buClr>
                <a:schemeClr val="lt2"/>
              </a:buClr>
              <a:buSzPts val="1800"/>
              <a:buFont typeface="Noto Sans Symbols"/>
              <a:buNone/>
            </a:pPr>
            <a:r>
              <a:rPr lang="en-US" sz="2400">
                <a:solidFill>
                  <a:srgbClr val="FF0000"/>
                </a:solidFill>
                <a:latin typeface="Calibri"/>
                <a:ea typeface="Calibri"/>
                <a:cs typeface="Calibri"/>
                <a:sym typeface="Calibri"/>
              </a:rPr>
              <a:t>This information may be located on the Principle Display Panel (PDP) or Information Panel.  </a:t>
            </a:r>
            <a:endParaRPr b="0" i="0" sz="2400" u="none" cap="none" strike="noStrike">
              <a:solidFill>
                <a:srgbClr val="FF0000"/>
              </a:solidFill>
              <a:latin typeface="Calibri"/>
              <a:ea typeface="Calibri"/>
              <a:cs typeface="Calibri"/>
              <a:sym typeface="Calibri"/>
            </a:endParaRPr>
          </a:p>
          <a:p>
            <a:pPr indent="-342900" lvl="0" marL="342900" marR="0" rtl="0" algn="l">
              <a:spcBef>
                <a:spcPts val="0"/>
              </a:spcBef>
              <a:spcAft>
                <a:spcPts val="0"/>
              </a:spcAft>
              <a:buClr>
                <a:schemeClr val="lt2"/>
              </a:buClr>
              <a:buSzPts val="1800"/>
              <a:buFont typeface="Noto Sans Symbols"/>
              <a:buNone/>
            </a:pPr>
            <a:r>
              <a:t/>
            </a:r>
            <a:endParaRPr b="0" i="0" sz="2400" u="none" cap="none" strike="noStrike">
              <a:solidFill>
                <a:srgbClr val="FF0000"/>
              </a:solidFill>
              <a:latin typeface="Calibri"/>
              <a:ea typeface="Calibri"/>
              <a:cs typeface="Calibri"/>
              <a:sym typeface="Calibri"/>
            </a:endParaRPr>
          </a:p>
          <a:p>
            <a:pPr indent="-342900" lvl="0" marL="342900" marR="0" rtl="0" algn="l">
              <a:spcBef>
                <a:spcPts val="0"/>
              </a:spcBef>
              <a:spcAft>
                <a:spcPts val="0"/>
              </a:spcAft>
              <a:buClr>
                <a:schemeClr val="lt2"/>
              </a:buClr>
              <a:buSzPts val="1800"/>
              <a:buFont typeface="Noto Sans Symbols"/>
              <a:buNone/>
            </a:pPr>
            <a:r>
              <a:t/>
            </a:r>
            <a:endParaRPr sz="2400">
              <a:solidFill>
                <a:srgbClr val="FF0000"/>
              </a:solidFill>
              <a:latin typeface="Calibri"/>
              <a:ea typeface="Calibri"/>
              <a:cs typeface="Calibri"/>
              <a:sym typeface="Calibri"/>
            </a:endParaRPr>
          </a:p>
        </p:txBody>
      </p:sp>
      <p:pic>
        <p:nvPicPr>
          <p:cNvPr id="205" name="Google Shape;205;p15"/>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
        <p:nvSpPr>
          <p:cNvPr id="206" name="Google Shape;206;p15"/>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207" name="Google Shape;207;p15"/>
          <p:cNvPicPr preferRelativeResize="0"/>
          <p:nvPr/>
        </p:nvPicPr>
        <p:blipFill rotWithShape="1">
          <a:blip r:embed="rId4">
            <a:alphaModFix/>
          </a:blip>
          <a:srcRect b="0" l="0" r="0" t="0"/>
          <a:stretch/>
        </p:blipFill>
        <p:spPr>
          <a:xfrm>
            <a:off x="7225361" y="651450"/>
            <a:ext cx="5064511" cy="2901543"/>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16"/>
          <p:cNvSpPr txBox="1"/>
          <p:nvPr>
            <p:ph type="title"/>
          </p:nvPr>
        </p:nvSpPr>
        <p:spPr>
          <a:xfrm>
            <a:off x="327170" y="153035"/>
            <a:ext cx="10264629" cy="737870"/>
          </a:xfrm>
          <a:prstGeom prst="rect">
            <a:avLst/>
          </a:prstGeom>
          <a:noFill/>
          <a:ln>
            <a:noFill/>
          </a:ln>
        </p:spPr>
        <p:txBody>
          <a:bodyPr anchorCtr="0" anchor="b" bIns="45700" lIns="0" spcFirstLastPara="1" rIns="0" wrap="square" tIns="45700">
            <a:normAutofit/>
          </a:bodyPr>
          <a:lstStyle/>
          <a:p>
            <a:pPr indent="0" lvl="0" marL="0" rtl="0" algn="l">
              <a:lnSpc>
                <a:spcPct val="90000"/>
              </a:lnSpc>
              <a:spcBef>
                <a:spcPts val="0"/>
              </a:spcBef>
              <a:spcAft>
                <a:spcPts val="0"/>
              </a:spcAft>
              <a:buClr>
                <a:schemeClr val="dk1"/>
              </a:buClr>
              <a:buSzPts val="3600"/>
              <a:buFont typeface="Calibri"/>
              <a:buNone/>
            </a:pPr>
            <a:r>
              <a:rPr b="1" lang="en-US" sz="3600">
                <a:latin typeface="Calibri"/>
                <a:ea typeface="Calibri"/>
                <a:cs typeface="Calibri"/>
                <a:sym typeface="Calibri"/>
              </a:rPr>
              <a:t>Principle Display Panel (PDP)</a:t>
            </a:r>
            <a:endParaRPr b="1" sz="3600">
              <a:latin typeface="Calibri"/>
              <a:ea typeface="Calibri"/>
              <a:cs typeface="Calibri"/>
              <a:sym typeface="Calibri"/>
            </a:endParaRPr>
          </a:p>
        </p:txBody>
      </p:sp>
      <p:sp>
        <p:nvSpPr>
          <p:cNvPr id="213" name="Google Shape;213;p16"/>
          <p:cNvSpPr txBox="1"/>
          <p:nvPr>
            <p:ph idx="1" type="body"/>
          </p:nvPr>
        </p:nvSpPr>
        <p:spPr>
          <a:xfrm>
            <a:off x="327170" y="1178242"/>
            <a:ext cx="9261448" cy="4819650"/>
          </a:xfrm>
          <a:prstGeom prst="rect">
            <a:avLst/>
          </a:prstGeom>
          <a:noFill/>
          <a:ln>
            <a:noFill/>
          </a:ln>
        </p:spPr>
        <p:txBody>
          <a:bodyPr anchorCtr="0" anchor="t" bIns="45700" lIns="91425" spcFirstLastPara="1" rIns="91425" wrap="square" tIns="45700">
            <a:normAutofit/>
          </a:bodyPr>
          <a:lstStyle/>
          <a:p>
            <a:pPr indent="-342900" lvl="0" marL="342900" marR="0" rtl="0" algn="l">
              <a:lnSpc>
                <a:spcPct val="90000"/>
              </a:lnSpc>
              <a:spcBef>
                <a:spcPts val="0"/>
              </a:spcBef>
              <a:spcAft>
                <a:spcPts val="0"/>
              </a:spcAft>
              <a:buClr>
                <a:schemeClr val="lt2"/>
              </a:buClr>
              <a:buSzPts val="1800"/>
              <a:buFont typeface="Noto Sans Symbols"/>
              <a:buChar char="🞐"/>
            </a:pPr>
            <a:r>
              <a:rPr b="0" i="0" lang="en-US" sz="2400" u="none" cap="none" strike="noStrike">
                <a:solidFill>
                  <a:schemeClr val="dk1"/>
                </a:solidFill>
                <a:latin typeface="Calibri"/>
                <a:ea typeface="Calibri"/>
                <a:cs typeface="Calibri"/>
                <a:sym typeface="Calibri"/>
              </a:rPr>
              <a:t>The PDP is the surface area you are able to see while walking down the grocery store aisle.</a:t>
            </a:r>
            <a:endParaRPr b="0" i="0" sz="2400" u="none" cap="none" strike="noStrike">
              <a:solidFill>
                <a:schemeClr val="dk1"/>
              </a:solidFill>
              <a:latin typeface="Calibri"/>
              <a:ea typeface="Calibri"/>
              <a:cs typeface="Calibri"/>
              <a:sym typeface="Calibri"/>
            </a:endParaRPr>
          </a:p>
          <a:p>
            <a:pPr indent="-228600" lvl="0" marL="342900" marR="0" rtl="0" algn="l">
              <a:lnSpc>
                <a:spcPct val="90000"/>
              </a:lnSpc>
              <a:spcBef>
                <a:spcPts val="480"/>
              </a:spcBef>
              <a:spcAft>
                <a:spcPts val="0"/>
              </a:spcAft>
              <a:buClr>
                <a:schemeClr val="lt2"/>
              </a:buClr>
              <a:buSzPts val="1800"/>
              <a:buFont typeface="Noto Sans Symbols"/>
              <a:buNone/>
            </a:pPr>
            <a:r>
              <a:t/>
            </a:r>
            <a:endParaRPr b="0" i="0" sz="2400" u="none" cap="none" strike="noStrike">
              <a:solidFill>
                <a:schemeClr val="dk1"/>
              </a:solidFill>
              <a:latin typeface="Calibri"/>
              <a:ea typeface="Calibri"/>
              <a:cs typeface="Calibri"/>
              <a:sym typeface="Calibri"/>
            </a:endParaRPr>
          </a:p>
          <a:p>
            <a:pPr indent="-342900" lvl="0" marL="342900" marR="0" rtl="0" algn="l">
              <a:lnSpc>
                <a:spcPct val="90000"/>
              </a:lnSpc>
              <a:spcBef>
                <a:spcPts val="480"/>
              </a:spcBef>
              <a:spcAft>
                <a:spcPts val="0"/>
              </a:spcAft>
              <a:buClr>
                <a:schemeClr val="lt2"/>
              </a:buClr>
              <a:buSzPts val="1800"/>
              <a:buFont typeface="Noto Sans Symbols"/>
              <a:buChar char="🞐"/>
            </a:pPr>
            <a:r>
              <a:rPr b="0" i="0" lang="en-US" sz="2400" u="none" cap="none" strike="noStrike">
                <a:solidFill>
                  <a:schemeClr val="dk1"/>
                </a:solidFill>
                <a:latin typeface="Calibri"/>
                <a:ea typeface="Calibri"/>
                <a:cs typeface="Calibri"/>
                <a:sym typeface="Calibri"/>
              </a:rPr>
              <a:t>The height times the width of the PDP determines the type size requirement of the food label.  </a:t>
            </a:r>
            <a:endParaRPr b="0" i="0" sz="2400" u="none" cap="none" strike="noStrike">
              <a:solidFill>
                <a:schemeClr val="dk1"/>
              </a:solidFill>
              <a:latin typeface="Calibri"/>
              <a:ea typeface="Calibri"/>
              <a:cs typeface="Calibri"/>
              <a:sym typeface="Calibri"/>
            </a:endParaRPr>
          </a:p>
          <a:p>
            <a:pPr indent="-285750" lvl="1" marL="742950" marR="0" rtl="0" algn="l">
              <a:lnSpc>
                <a:spcPct val="90000"/>
              </a:lnSpc>
              <a:spcBef>
                <a:spcPts val="480"/>
              </a:spcBef>
              <a:spcAft>
                <a:spcPts val="0"/>
              </a:spcAft>
              <a:buClr>
                <a:schemeClr val="dk2"/>
              </a:buClr>
              <a:buSzPts val="1800"/>
              <a:buFont typeface="Noto Sans Symbols"/>
              <a:buChar char="■"/>
            </a:pPr>
            <a:r>
              <a:rPr b="0" i="0" lang="en-US" sz="2400" u="none" cap="none" strike="noStrike">
                <a:solidFill>
                  <a:schemeClr val="dk1"/>
                </a:solidFill>
                <a:latin typeface="Calibri"/>
                <a:ea typeface="Calibri"/>
                <a:cs typeface="Calibri"/>
                <a:sym typeface="Calibri"/>
              </a:rPr>
              <a:t>On cylindrical containers, the surface area of the PDP can be calculated by multiplying 40 percent of the height by the circumference.  </a:t>
            </a:r>
            <a:endParaRPr b="0" i="0" sz="2400" u="none" cap="none" strike="noStrike">
              <a:solidFill>
                <a:schemeClr val="dk1"/>
              </a:solidFill>
              <a:latin typeface="Calibri"/>
              <a:ea typeface="Calibri"/>
              <a:cs typeface="Calibri"/>
              <a:sym typeface="Calibri"/>
            </a:endParaRPr>
          </a:p>
          <a:p>
            <a:pPr indent="0" lvl="1" marL="457200" marR="0" rtl="0" algn="l">
              <a:lnSpc>
                <a:spcPct val="90000"/>
              </a:lnSpc>
              <a:spcBef>
                <a:spcPts val="480"/>
              </a:spcBef>
              <a:spcAft>
                <a:spcPts val="0"/>
              </a:spcAft>
              <a:buClr>
                <a:schemeClr val="dk2"/>
              </a:buClr>
              <a:buSzPts val="1800"/>
              <a:buFont typeface="Noto Sans Symbols"/>
              <a:buNone/>
            </a:pPr>
            <a:r>
              <a:t/>
            </a:r>
            <a:endParaRPr b="0" i="0" sz="2400" u="none" cap="none" strike="noStrike">
              <a:solidFill>
                <a:schemeClr val="dk1"/>
              </a:solidFill>
              <a:latin typeface="Calibri"/>
              <a:ea typeface="Calibri"/>
              <a:cs typeface="Calibri"/>
              <a:sym typeface="Calibri"/>
            </a:endParaRPr>
          </a:p>
          <a:p>
            <a:pPr indent="-342900" lvl="0" marL="342900" marR="0" rtl="0" algn="l">
              <a:lnSpc>
                <a:spcPct val="90000"/>
              </a:lnSpc>
              <a:spcBef>
                <a:spcPts val="480"/>
              </a:spcBef>
              <a:spcAft>
                <a:spcPts val="0"/>
              </a:spcAft>
              <a:buClr>
                <a:schemeClr val="lt2"/>
              </a:buClr>
              <a:buSzPts val="1800"/>
              <a:buFont typeface="Noto Sans Symbols"/>
              <a:buChar char="🞐"/>
            </a:pPr>
            <a:r>
              <a:rPr b="0" i="0" lang="en-US" sz="2400" u="none" cap="none" strike="noStrike">
                <a:solidFill>
                  <a:schemeClr val="dk1"/>
                </a:solidFill>
                <a:latin typeface="Calibri"/>
                <a:ea typeface="Calibri"/>
                <a:cs typeface="Calibri"/>
                <a:sym typeface="Calibri"/>
              </a:rPr>
              <a:t>The PDP must include two pieces of information:</a:t>
            </a:r>
            <a:endParaRPr b="0" i="0" sz="2400" u="none" cap="none" strike="noStrike">
              <a:solidFill>
                <a:schemeClr val="dk1"/>
              </a:solidFill>
              <a:latin typeface="Calibri"/>
              <a:ea typeface="Calibri"/>
              <a:cs typeface="Calibri"/>
              <a:sym typeface="Calibri"/>
            </a:endParaRPr>
          </a:p>
          <a:p>
            <a:pPr indent="-285750" lvl="1" marL="742950" marR="0" rtl="0" algn="l">
              <a:lnSpc>
                <a:spcPct val="90000"/>
              </a:lnSpc>
              <a:spcBef>
                <a:spcPts val="480"/>
              </a:spcBef>
              <a:spcAft>
                <a:spcPts val="0"/>
              </a:spcAft>
              <a:buClr>
                <a:schemeClr val="dk2"/>
              </a:buClr>
              <a:buSzPts val="1800"/>
              <a:buFont typeface="Noto Sans Symbols"/>
              <a:buChar char="■"/>
            </a:pPr>
            <a:r>
              <a:rPr b="0" i="0" lang="en-US" sz="2400" u="none" cap="none" strike="noStrike">
                <a:solidFill>
                  <a:schemeClr val="dk1"/>
                </a:solidFill>
                <a:latin typeface="Calibri"/>
                <a:ea typeface="Calibri"/>
                <a:cs typeface="Calibri"/>
                <a:sym typeface="Calibri"/>
              </a:rPr>
              <a:t>Statement of identity, or name of food</a:t>
            </a:r>
            <a:endParaRPr b="0" i="0" sz="2400" u="none" cap="none" strike="noStrike">
              <a:solidFill>
                <a:schemeClr val="dk1"/>
              </a:solidFill>
              <a:latin typeface="Calibri"/>
              <a:ea typeface="Calibri"/>
              <a:cs typeface="Calibri"/>
              <a:sym typeface="Calibri"/>
            </a:endParaRPr>
          </a:p>
          <a:p>
            <a:pPr indent="-285750" lvl="1" marL="742950" marR="0" rtl="0" algn="l">
              <a:lnSpc>
                <a:spcPct val="90000"/>
              </a:lnSpc>
              <a:spcBef>
                <a:spcPts val="480"/>
              </a:spcBef>
              <a:spcAft>
                <a:spcPts val="0"/>
              </a:spcAft>
              <a:buClr>
                <a:schemeClr val="dk2"/>
              </a:buClr>
              <a:buSzPts val="1800"/>
              <a:buFont typeface="Noto Sans Symbols"/>
              <a:buChar char="■"/>
            </a:pPr>
            <a:r>
              <a:rPr b="0" i="0" lang="en-US" sz="2400" u="none" cap="none" strike="noStrike">
                <a:solidFill>
                  <a:schemeClr val="dk1"/>
                </a:solidFill>
                <a:latin typeface="Calibri"/>
                <a:ea typeface="Calibri"/>
                <a:cs typeface="Calibri"/>
                <a:sym typeface="Calibri"/>
              </a:rPr>
              <a:t>Net quantity statement, or amount of product</a:t>
            </a:r>
            <a:endParaRPr b="0" i="0" sz="2400" u="none" cap="none" strike="noStrike">
              <a:solidFill>
                <a:schemeClr val="dk1"/>
              </a:solidFill>
              <a:latin typeface="Calibri"/>
              <a:ea typeface="Calibri"/>
              <a:cs typeface="Calibri"/>
              <a:sym typeface="Calibri"/>
            </a:endParaRPr>
          </a:p>
        </p:txBody>
      </p:sp>
      <p:pic>
        <p:nvPicPr>
          <p:cNvPr id="214" name="Google Shape;214;p16"/>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
        <p:nvSpPr>
          <p:cNvPr id="215" name="Google Shape;215;p16"/>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216" name="Google Shape;216;p16"/>
          <p:cNvPicPr preferRelativeResize="0"/>
          <p:nvPr/>
        </p:nvPicPr>
        <p:blipFill rotWithShape="1">
          <a:blip r:embed="rId4">
            <a:alphaModFix/>
          </a:blip>
          <a:srcRect b="0" l="0" r="0" t="0"/>
          <a:stretch/>
        </p:blipFill>
        <p:spPr>
          <a:xfrm>
            <a:off x="9066438" y="451706"/>
            <a:ext cx="3050721" cy="447439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pic>
        <p:nvPicPr>
          <p:cNvPr descr="Whole Foods Grocery Store Tour – Archetype Health" id="221" name="Google Shape;221;p17"/>
          <p:cNvPicPr preferRelativeResize="0"/>
          <p:nvPr/>
        </p:nvPicPr>
        <p:blipFill rotWithShape="1">
          <a:blip r:embed="rId3">
            <a:alphaModFix/>
          </a:blip>
          <a:srcRect b="0" l="0" r="0" t="0"/>
          <a:stretch/>
        </p:blipFill>
        <p:spPr>
          <a:xfrm>
            <a:off x="3289306" y="845820"/>
            <a:ext cx="6736709" cy="5052532"/>
          </a:xfrm>
          <a:prstGeom prst="rect">
            <a:avLst/>
          </a:prstGeom>
          <a:noFill/>
          <a:ln>
            <a:noFill/>
          </a:ln>
        </p:spPr>
      </p:pic>
      <p:sp>
        <p:nvSpPr>
          <p:cNvPr id="222" name="Google Shape;222;p17"/>
          <p:cNvSpPr txBox="1"/>
          <p:nvPr/>
        </p:nvSpPr>
        <p:spPr>
          <a:xfrm>
            <a:off x="300990" y="200660"/>
            <a:ext cx="4114800" cy="6451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3600"/>
              <a:buFont typeface="Noto Sans Symbols"/>
              <a:buNone/>
            </a:pPr>
            <a:r>
              <a:rPr b="1" lang="en-US" sz="3600">
                <a:solidFill>
                  <a:schemeClr val="dk1"/>
                </a:solidFill>
                <a:latin typeface="Calibri"/>
                <a:ea typeface="Calibri"/>
                <a:cs typeface="Calibri"/>
                <a:sym typeface="Calibri"/>
              </a:rPr>
              <a:t>PDP Display</a:t>
            </a:r>
            <a:endParaRPr b="1" sz="3600">
              <a:solidFill>
                <a:schemeClr val="dk1"/>
              </a:solidFill>
              <a:latin typeface="Calibri"/>
              <a:ea typeface="Calibri"/>
              <a:cs typeface="Calibri"/>
              <a:sym typeface="Calibri"/>
            </a:endParaRPr>
          </a:p>
        </p:txBody>
      </p:sp>
      <p:cxnSp>
        <p:nvCxnSpPr>
          <p:cNvPr id="223" name="Google Shape;223;p17"/>
          <p:cNvCxnSpPr/>
          <p:nvPr/>
        </p:nvCxnSpPr>
        <p:spPr>
          <a:xfrm rot="10800000">
            <a:off x="6096000" y="4191000"/>
            <a:ext cx="304800" cy="0"/>
          </a:xfrm>
          <a:prstGeom prst="straightConnector1">
            <a:avLst/>
          </a:prstGeom>
          <a:noFill/>
          <a:ln cap="flat" cmpd="sng" w="38100">
            <a:solidFill>
              <a:srgbClr val="FF0000"/>
            </a:solidFill>
            <a:prstDash val="solid"/>
            <a:round/>
            <a:headEnd len="sm" w="sm" type="none"/>
            <a:tailEnd len="sm" w="sm" type="none"/>
          </a:ln>
        </p:spPr>
      </p:cxnSp>
      <p:cxnSp>
        <p:nvCxnSpPr>
          <p:cNvPr id="224" name="Google Shape;224;p17"/>
          <p:cNvCxnSpPr/>
          <p:nvPr/>
        </p:nvCxnSpPr>
        <p:spPr>
          <a:xfrm rot="10800000">
            <a:off x="6096000" y="3581400"/>
            <a:ext cx="0" cy="609600"/>
          </a:xfrm>
          <a:prstGeom prst="straightConnector1">
            <a:avLst/>
          </a:prstGeom>
          <a:noFill/>
          <a:ln cap="flat" cmpd="sng" w="38100">
            <a:solidFill>
              <a:srgbClr val="FF0000"/>
            </a:solidFill>
            <a:prstDash val="solid"/>
            <a:round/>
            <a:headEnd len="sm" w="sm" type="none"/>
            <a:tailEnd len="sm" w="sm" type="none"/>
          </a:ln>
        </p:spPr>
      </p:cxnSp>
      <p:cxnSp>
        <p:nvCxnSpPr>
          <p:cNvPr id="225" name="Google Shape;225;p17"/>
          <p:cNvCxnSpPr/>
          <p:nvPr/>
        </p:nvCxnSpPr>
        <p:spPr>
          <a:xfrm>
            <a:off x="6096000" y="3581400"/>
            <a:ext cx="304800" cy="0"/>
          </a:xfrm>
          <a:prstGeom prst="straightConnector1">
            <a:avLst/>
          </a:prstGeom>
          <a:noFill/>
          <a:ln cap="flat" cmpd="sng" w="38100">
            <a:solidFill>
              <a:srgbClr val="FF0000"/>
            </a:solidFill>
            <a:prstDash val="solid"/>
            <a:round/>
            <a:headEnd len="sm" w="sm" type="none"/>
            <a:tailEnd len="sm" w="sm" type="none"/>
          </a:ln>
        </p:spPr>
      </p:cxnSp>
      <p:cxnSp>
        <p:nvCxnSpPr>
          <p:cNvPr id="226" name="Google Shape;226;p17"/>
          <p:cNvCxnSpPr/>
          <p:nvPr/>
        </p:nvCxnSpPr>
        <p:spPr>
          <a:xfrm rot="10800000">
            <a:off x="5562600" y="3886200"/>
            <a:ext cx="533400" cy="0"/>
          </a:xfrm>
          <a:prstGeom prst="straightConnector1">
            <a:avLst/>
          </a:prstGeom>
          <a:noFill/>
          <a:ln cap="flat" cmpd="sng" w="38100">
            <a:solidFill>
              <a:srgbClr val="FF0000"/>
            </a:solidFill>
            <a:prstDash val="solid"/>
            <a:round/>
            <a:headEnd len="sm" w="sm" type="none"/>
            <a:tailEnd len="sm" w="sm" type="none"/>
          </a:ln>
        </p:spPr>
      </p:cxnSp>
      <p:cxnSp>
        <p:nvCxnSpPr>
          <p:cNvPr id="227" name="Google Shape;227;p17"/>
          <p:cNvCxnSpPr/>
          <p:nvPr/>
        </p:nvCxnSpPr>
        <p:spPr>
          <a:xfrm rot="10800000">
            <a:off x="5562600" y="2286000"/>
            <a:ext cx="0" cy="1600200"/>
          </a:xfrm>
          <a:prstGeom prst="straightConnector1">
            <a:avLst/>
          </a:prstGeom>
          <a:noFill/>
          <a:ln cap="flat" cmpd="sng" w="38100">
            <a:solidFill>
              <a:srgbClr val="FF0000"/>
            </a:solidFill>
            <a:prstDash val="solid"/>
            <a:round/>
            <a:headEnd len="sm" w="sm" type="none"/>
            <a:tailEnd len="sm" w="sm" type="none"/>
          </a:ln>
        </p:spPr>
      </p:cxnSp>
      <p:pic>
        <p:nvPicPr>
          <p:cNvPr id="228" name="Google Shape;228;p17"/>
          <p:cNvPicPr preferRelativeResize="0"/>
          <p:nvPr/>
        </p:nvPicPr>
        <p:blipFill rotWithShape="1">
          <a:blip r:embed="rId4">
            <a:alphaModFix/>
          </a:blip>
          <a:srcRect b="0" l="0" r="0" t="0"/>
          <a:stretch/>
        </p:blipFill>
        <p:spPr>
          <a:xfrm>
            <a:off x="10657840" y="5140325"/>
            <a:ext cx="1524000" cy="1715135"/>
          </a:xfrm>
          <a:prstGeom prst="rect">
            <a:avLst/>
          </a:prstGeom>
          <a:noFill/>
          <a:ln>
            <a:noFill/>
          </a:ln>
        </p:spPr>
      </p:pic>
      <p:sp>
        <p:nvSpPr>
          <p:cNvPr id="229" name="Google Shape;229;p17"/>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18"/>
          <p:cNvSpPr txBox="1"/>
          <p:nvPr>
            <p:ph type="title"/>
          </p:nvPr>
        </p:nvSpPr>
        <p:spPr>
          <a:xfrm>
            <a:off x="242908" y="212725"/>
            <a:ext cx="10515600" cy="684530"/>
          </a:xfrm>
          <a:prstGeom prst="rect">
            <a:avLst/>
          </a:prstGeom>
          <a:noFill/>
          <a:ln>
            <a:noFill/>
          </a:ln>
        </p:spPr>
        <p:txBody>
          <a:bodyPr anchorCtr="0" anchor="b" bIns="45700" lIns="0" spcFirstLastPara="1" rIns="0" wrap="square" tIns="45700">
            <a:normAutofit/>
          </a:bodyPr>
          <a:lstStyle/>
          <a:p>
            <a:pPr indent="-838200" lvl="0" marL="838200" rtl="0" algn="l">
              <a:lnSpc>
                <a:spcPct val="90000"/>
              </a:lnSpc>
              <a:spcBef>
                <a:spcPts val="0"/>
              </a:spcBef>
              <a:spcAft>
                <a:spcPts val="0"/>
              </a:spcAft>
              <a:buClr>
                <a:schemeClr val="dk1"/>
              </a:buClr>
              <a:buSzPts val="4000"/>
              <a:buFont typeface="Calibri"/>
              <a:buNone/>
            </a:pPr>
            <a:r>
              <a:rPr b="1" lang="en-US" sz="4000">
                <a:latin typeface="Calibri"/>
                <a:ea typeface="Calibri"/>
                <a:cs typeface="Calibri"/>
                <a:sym typeface="Calibri"/>
              </a:rPr>
              <a:t>Statement of Identity</a:t>
            </a:r>
            <a:endParaRPr b="1" sz="4000">
              <a:latin typeface="Calibri"/>
              <a:ea typeface="Calibri"/>
              <a:cs typeface="Calibri"/>
              <a:sym typeface="Calibri"/>
            </a:endParaRPr>
          </a:p>
        </p:txBody>
      </p:sp>
      <p:sp>
        <p:nvSpPr>
          <p:cNvPr id="235" name="Google Shape;235;p18"/>
          <p:cNvSpPr txBox="1"/>
          <p:nvPr>
            <p:ph idx="1" type="body"/>
          </p:nvPr>
        </p:nvSpPr>
        <p:spPr>
          <a:xfrm>
            <a:off x="377505" y="1163320"/>
            <a:ext cx="11019475" cy="4530725"/>
          </a:xfrm>
          <a:prstGeom prst="rect">
            <a:avLst/>
          </a:prstGeom>
          <a:noFill/>
          <a:ln>
            <a:noFill/>
          </a:ln>
        </p:spPr>
        <p:txBody>
          <a:bodyPr anchorCtr="0" anchor="t" bIns="45700" lIns="91425" spcFirstLastPara="1" rIns="91425" wrap="square" tIns="45700">
            <a:normAutofit/>
          </a:bodyPr>
          <a:lstStyle/>
          <a:p>
            <a:pPr indent="-342900" lvl="0" marL="342900" marR="0" rtl="0" algn="l">
              <a:lnSpc>
                <a:spcPct val="100000"/>
              </a:lnSpc>
              <a:spcBef>
                <a:spcPts val="0"/>
              </a:spcBef>
              <a:spcAft>
                <a:spcPts val="0"/>
              </a:spcAft>
              <a:buClr>
                <a:schemeClr val="lt2"/>
              </a:buClr>
              <a:buSzPts val="1800"/>
              <a:buFont typeface="Noto Sans Symbols"/>
              <a:buChar char="🞐"/>
            </a:pPr>
            <a:r>
              <a:rPr b="0" i="0" lang="en-US" sz="2400" u="none" cap="none" strike="noStrike">
                <a:solidFill>
                  <a:schemeClr val="dk1"/>
                </a:solidFill>
                <a:latin typeface="Calibri"/>
                <a:ea typeface="Calibri"/>
                <a:cs typeface="Calibri"/>
                <a:sym typeface="Calibri"/>
              </a:rPr>
              <a:t>The statement of identity is the common or usual name of the product contained in the package (e.g. “soup” or “cereal”).</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480"/>
              </a:spcBef>
              <a:spcAft>
                <a:spcPts val="0"/>
              </a:spcAft>
              <a:buClr>
                <a:schemeClr val="lt2"/>
              </a:buClr>
              <a:buSzPts val="1800"/>
              <a:buFont typeface="Noto Sans Symbols"/>
              <a:buNone/>
            </a:pPr>
            <a:r>
              <a:rPr b="0" i="0" lang="en-US" sz="2400" u="none" cap="none" strike="noStrike">
                <a:solidFill>
                  <a:schemeClr val="dk1"/>
                </a:solidFill>
                <a:latin typeface="Calibri"/>
                <a:ea typeface="Calibri"/>
                <a:cs typeface="Calibri"/>
                <a:sym typeface="Calibri"/>
              </a:rPr>
              <a:t>  </a:t>
            </a:r>
            <a:endParaRPr b="0" i="0" sz="2400" u="none" cap="none" strike="noStrike">
              <a:solidFill>
                <a:schemeClr val="dk1"/>
              </a:solidFill>
              <a:latin typeface="Calibri"/>
              <a:ea typeface="Calibri"/>
              <a:cs typeface="Calibri"/>
              <a:sym typeface="Calibri"/>
            </a:endParaRPr>
          </a:p>
          <a:p>
            <a:pPr indent="-342900" lvl="0" marL="342900" marR="0" rtl="0" algn="l">
              <a:lnSpc>
                <a:spcPct val="100000"/>
              </a:lnSpc>
              <a:spcBef>
                <a:spcPts val="480"/>
              </a:spcBef>
              <a:spcAft>
                <a:spcPts val="0"/>
              </a:spcAft>
              <a:buClr>
                <a:schemeClr val="lt2"/>
              </a:buClr>
              <a:buSzPts val="1800"/>
              <a:buFont typeface="Noto Sans Symbols"/>
              <a:buChar char="🞐"/>
            </a:pPr>
            <a:r>
              <a:rPr b="0" i="0" lang="en-US" sz="2400" u="none" cap="none" strike="noStrike">
                <a:solidFill>
                  <a:schemeClr val="dk1"/>
                </a:solidFill>
                <a:latin typeface="Calibri"/>
                <a:ea typeface="Calibri"/>
                <a:cs typeface="Calibri"/>
                <a:sym typeface="Calibri"/>
              </a:rPr>
              <a:t>If no common name is given, then a descriptive name may be used in place (e.g. vanilla wafers).</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480"/>
              </a:spcBef>
              <a:spcAft>
                <a:spcPts val="0"/>
              </a:spcAft>
              <a:buClr>
                <a:schemeClr val="lt2"/>
              </a:buClr>
              <a:buSzPts val="1800"/>
              <a:buFont typeface="Noto Sans Symbols"/>
              <a:buNone/>
            </a:pPr>
            <a:r>
              <a:rPr b="0" i="0" lang="en-US" sz="2400" u="none" cap="none" strike="noStrike">
                <a:solidFill>
                  <a:schemeClr val="dk1"/>
                </a:solidFill>
                <a:latin typeface="Calibri"/>
                <a:ea typeface="Calibri"/>
                <a:cs typeface="Calibri"/>
                <a:sym typeface="Calibri"/>
              </a:rPr>
              <a:t>  </a:t>
            </a:r>
            <a:endParaRPr b="0" i="0" sz="2400" u="none" cap="none" strike="noStrike">
              <a:solidFill>
                <a:schemeClr val="dk1"/>
              </a:solidFill>
              <a:latin typeface="Calibri"/>
              <a:ea typeface="Calibri"/>
              <a:cs typeface="Calibri"/>
              <a:sym typeface="Calibri"/>
            </a:endParaRPr>
          </a:p>
          <a:p>
            <a:pPr indent="-342900" lvl="0" marL="342900" marR="0" rtl="0" algn="l">
              <a:lnSpc>
                <a:spcPct val="100000"/>
              </a:lnSpc>
              <a:spcBef>
                <a:spcPts val="480"/>
              </a:spcBef>
              <a:spcAft>
                <a:spcPts val="0"/>
              </a:spcAft>
              <a:buClr>
                <a:schemeClr val="lt2"/>
              </a:buClr>
              <a:buSzPts val="1800"/>
              <a:buFont typeface="Noto Sans Symbols"/>
              <a:buChar char="🞐"/>
            </a:pPr>
            <a:r>
              <a:rPr b="0" i="0" lang="en-US" sz="2400" u="none" cap="none" strike="noStrike">
                <a:solidFill>
                  <a:schemeClr val="dk1"/>
                </a:solidFill>
                <a:latin typeface="Calibri"/>
                <a:ea typeface="Calibri"/>
                <a:cs typeface="Calibri"/>
                <a:sym typeface="Calibri"/>
              </a:rPr>
              <a:t>The product identity is required in the middle portion of the PDP’s front label.  </a:t>
            </a:r>
            <a:endParaRPr b="0" i="0" sz="2400" u="none" cap="none" strike="noStrike">
              <a:solidFill>
                <a:schemeClr val="dk1"/>
              </a:solidFill>
              <a:latin typeface="Calibri"/>
              <a:ea typeface="Calibri"/>
              <a:cs typeface="Calibri"/>
              <a:sym typeface="Calibri"/>
            </a:endParaRPr>
          </a:p>
          <a:p>
            <a:pPr indent="-285750" lvl="1" marL="742950" marR="0" rtl="0" algn="l">
              <a:lnSpc>
                <a:spcPct val="100000"/>
              </a:lnSpc>
              <a:spcBef>
                <a:spcPts val="480"/>
              </a:spcBef>
              <a:spcAft>
                <a:spcPts val="0"/>
              </a:spcAft>
              <a:buClr>
                <a:schemeClr val="dk2"/>
              </a:buClr>
              <a:buSzPts val="1800"/>
              <a:buFont typeface="Noto Sans Symbols"/>
              <a:buChar char="■"/>
            </a:pPr>
            <a:r>
              <a:rPr b="0" i="0" lang="en-US" sz="2400" u="none" cap="none" strike="noStrike">
                <a:solidFill>
                  <a:schemeClr val="dk1"/>
                </a:solidFill>
                <a:latin typeface="Calibri"/>
                <a:ea typeface="Calibri"/>
                <a:cs typeface="Calibri"/>
                <a:sym typeface="Calibri"/>
              </a:rPr>
              <a:t>It should be dominant and stand out from all other print and pictures on the package.</a:t>
            </a:r>
            <a:endParaRPr b="0" i="0" sz="2400" u="none" cap="none" strike="noStrike">
              <a:solidFill>
                <a:schemeClr val="dk1"/>
              </a:solidFill>
              <a:latin typeface="Calibri"/>
              <a:ea typeface="Calibri"/>
              <a:cs typeface="Calibri"/>
              <a:sym typeface="Calibri"/>
            </a:endParaRPr>
          </a:p>
        </p:txBody>
      </p:sp>
      <p:pic>
        <p:nvPicPr>
          <p:cNvPr id="236" name="Google Shape;236;p18"/>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
        <p:nvSpPr>
          <p:cNvPr id="237" name="Google Shape;237;p18"/>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19"/>
          <p:cNvSpPr txBox="1"/>
          <p:nvPr>
            <p:ph type="title"/>
          </p:nvPr>
        </p:nvSpPr>
        <p:spPr>
          <a:xfrm>
            <a:off x="239395" y="153035"/>
            <a:ext cx="10515600" cy="770255"/>
          </a:xfrm>
          <a:prstGeom prst="rect">
            <a:avLst/>
          </a:prstGeom>
          <a:noFill/>
          <a:ln>
            <a:noFill/>
          </a:ln>
        </p:spPr>
        <p:txBody>
          <a:bodyPr anchorCtr="0" anchor="b" bIns="45700" lIns="0" spcFirstLastPara="1" rIns="0" wrap="square" tIns="45700">
            <a:normAutofit/>
          </a:bodyPr>
          <a:lstStyle/>
          <a:p>
            <a:pPr indent="0" lvl="0" marL="0" rtl="0" algn="l">
              <a:lnSpc>
                <a:spcPct val="90000"/>
              </a:lnSpc>
              <a:spcBef>
                <a:spcPts val="0"/>
              </a:spcBef>
              <a:spcAft>
                <a:spcPts val="0"/>
              </a:spcAft>
              <a:buClr>
                <a:schemeClr val="dk1"/>
              </a:buClr>
              <a:buSzPts val="3600"/>
              <a:buFont typeface="Calibri"/>
              <a:buNone/>
            </a:pPr>
            <a:r>
              <a:rPr b="1" lang="en-US" sz="3600">
                <a:latin typeface="Calibri"/>
                <a:ea typeface="Calibri"/>
                <a:cs typeface="Calibri"/>
                <a:sym typeface="Calibri"/>
              </a:rPr>
              <a:t>Statement of Identity Example</a:t>
            </a:r>
            <a:endParaRPr b="1" sz="3600">
              <a:latin typeface="Calibri"/>
              <a:ea typeface="Calibri"/>
              <a:cs typeface="Calibri"/>
              <a:sym typeface="Calibri"/>
            </a:endParaRPr>
          </a:p>
        </p:txBody>
      </p:sp>
      <p:pic>
        <p:nvPicPr>
          <p:cNvPr descr="statement of identity" id="243" name="Google Shape;243;p19"/>
          <p:cNvPicPr preferRelativeResize="0"/>
          <p:nvPr/>
        </p:nvPicPr>
        <p:blipFill rotWithShape="1">
          <a:blip r:embed="rId3">
            <a:alphaModFix/>
          </a:blip>
          <a:srcRect b="0" l="0" r="0" t="0"/>
          <a:stretch/>
        </p:blipFill>
        <p:spPr>
          <a:xfrm>
            <a:off x="2822575" y="1384935"/>
            <a:ext cx="6248400" cy="4702175"/>
          </a:xfrm>
          <a:prstGeom prst="rect">
            <a:avLst/>
          </a:prstGeom>
          <a:noFill/>
          <a:ln>
            <a:noFill/>
          </a:ln>
        </p:spPr>
      </p:pic>
      <p:pic>
        <p:nvPicPr>
          <p:cNvPr id="244" name="Google Shape;244;p19"/>
          <p:cNvPicPr preferRelativeResize="0"/>
          <p:nvPr/>
        </p:nvPicPr>
        <p:blipFill rotWithShape="1">
          <a:blip r:embed="rId4">
            <a:alphaModFix/>
          </a:blip>
          <a:srcRect b="0" l="0" r="0" t="0"/>
          <a:stretch/>
        </p:blipFill>
        <p:spPr>
          <a:xfrm>
            <a:off x="10657840" y="5140325"/>
            <a:ext cx="1524000" cy="1715135"/>
          </a:xfrm>
          <a:prstGeom prst="rect">
            <a:avLst/>
          </a:prstGeom>
          <a:noFill/>
          <a:ln>
            <a:noFill/>
          </a:ln>
        </p:spPr>
      </p:pic>
      <p:sp>
        <p:nvSpPr>
          <p:cNvPr id="245" name="Google Shape;245;p19"/>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20"/>
          <p:cNvSpPr txBox="1"/>
          <p:nvPr>
            <p:ph type="title"/>
          </p:nvPr>
        </p:nvSpPr>
        <p:spPr>
          <a:xfrm>
            <a:off x="142240" y="142374"/>
            <a:ext cx="10515600" cy="737235"/>
          </a:xfrm>
          <a:prstGeom prst="rect">
            <a:avLst/>
          </a:prstGeom>
          <a:noFill/>
          <a:ln>
            <a:noFill/>
          </a:ln>
        </p:spPr>
        <p:txBody>
          <a:bodyPr anchorCtr="0" anchor="b" bIns="45700" lIns="0" spcFirstLastPara="1" rIns="0" wrap="square" tIns="45700">
            <a:normAutofit/>
          </a:bodyPr>
          <a:lstStyle/>
          <a:p>
            <a:pPr indent="0" lvl="0" marL="0" rtl="0" algn="l">
              <a:lnSpc>
                <a:spcPct val="90000"/>
              </a:lnSpc>
              <a:spcBef>
                <a:spcPts val="0"/>
              </a:spcBef>
              <a:spcAft>
                <a:spcPts val="0"/>
              </a:spcAft>
              <a:buClr>
                <a:schemeClr val="dk1"/>
              </a:buClr>
              <a:buSzPts val="3600"/>
              <a:buFont typeface="Calibri"/>
              <a:buNone/>
            </a:pPr>
            <a:r>
              <a:rPr b="1" lang="en-US" sz="3600">
                <a:latin typeface="Calibri"/>
                <a:ea typeface="Calibri"/>
                <a:cs typeface="Calibri"/>
                <a:sym typeface="Calibri"/>
              </a:rPr>
              <a:t>Net Quantity Statement</a:t>
            </a:r>
            <a:endParaRPr b="1" sz="3600">
              <a:latin typeface="Calibri"/>
              <a:ea typeface="Calibri"/>
              <a:cs typeface="Calibri"/>
              <a:sym typeface="Calibri"/>
            </a:endParaRPr>
          </a:p>
        </p:txBody>
      </p:sp>
      <p:sp>
        <p:nvSpPr>
          <p:cNvPr id="251" name="Google Shape;251;p20"/>
          <p:cNvSpPr txBox="1"/>
          <p:nvPr>
            <p:ph idx="1" type="body"/>
          </p:nvPr>
        </p:nvSpPr>
        <p:spPr>
          <a:xfrm>
            <a:off x="251670" y="1258570"/>
            <a:ext cx="10825271" cy="4038600"/>
          </a:xfrm>
          <a:prstGeom prst="rect">
            <a:avLst/>
          </a:prstGeom>
          <a:noFill/>
          <a:ln>
            <a:noFill/>
          </a:ln>
        </p:spPr>
        <p:txBody>
          <a:bodyPr anchorCtr="0" anchor="t" bIns="45700" lIns="91425" spcFirstLastPara="1" rIns="91425" wrap="square" tIns="45700">
            <a:normAutofit/>
          </a:bodyPr>
          <a:lstStyle/>
          <a:p>
            <a:pPr indent="0" lvl="0" marL="228600" rtl="0" algn="l">
              <a:lnSpc>
                <a:spcPct val="100000"/>
              </a:lnSpc>
              <a:spcBef>
                <a:spcPts val="0"/>
              </a:spcBef>
              <a:spcAft>
                <a:spcPts val="0"/>
              </a:spcAft>
              <a:buClr>
                <a:schemeClr val="dk1"/>
              </a:buClr>
              <a:buSzPts val="2400"/>
              <a:buNone/>
            </a:pPr>
            <a:r>
              <a:rPr lang="en-US" sz="2400"/>
              <a:t>This statement provides the amount of food in the container or package.</a:t>
            </a:r>
            <a:endParaRPr sz="2400"/>
          </a:p>
          <a:p>
            <a:pPr indent="0" lvl="0" marL="228600" rtl="0" algn="l">
              <a:lnSpc>
                <a:spcPct val="100000"/>
              </a:lnSpc>
              <a:spcBef>
                <a:spcPts val="600"/>
              </a:spcBef>
              <a:spcAft>
                <a:spcPts val="0"/>
              </a:spcAft>
              <a:buClr>
                <a:schemeClr val="dk1"/>
              </a:buClr>
              <a:buSzPts val="2400"/>
              <a:buNone/>
            </a:pPr>
            <a:r>
              <a:t/>
            </a:r>
            <a:endParaRPr sz="2400"/>
          </a:p>
          <a:p>
            <a:pPr indent="-342900" lvl="0" marL="571500" rtl="0" algn="l">
              <a:lnSpc>
                <a:spcPct val="100000"/>
              </a:lnSpc>
              <a:spcBef>
                <a:spcPts val="600"/>
              </a:spcBef>
              <a:spcAft>
                <a:spcPts val="0"/>
              </a:spcAft>
              <a:buClr>
                <a:schemeClr val="dk1"/>
              </a:buClr>
              <a:buSzPts val="2400"/>
              <a:buFont typeface="Noto Sans Symbols"/>
              <a:buChar char="⮚"/>
            </a:pPr>
            <a:r>
              <a:rPr lang="en-US" sz="2400"/>
              <a:t>Located in the lower 30 percent of the PDP  </a:t>
            </a:r>
            <a:endParaRPr sz="2400"/>
          </a:p>
          <a:p>
            <a:pPr indent="-342900" lvl="0" marL="571500" rtl="0" algn="l">
              <a:lnSpc>
                <a:spcPct val="100000"/>
              </a:lnSpc>
              <a:spcBef>
                <a:spcPts val="600"/>
              </a:spcBef>
              <a:spcAft>
                <a:spcPts val="0"/>
              </a:spcAft>
              <a:buClr>
                <a:schemeClr val="dk1"/>
              </a:buClr>
              <a:buSzPts val="2400"/>
              <a:buFont typeface="Noto Sans Symbols"/>
              <a:buChar char="⮚"/>
            </a:pPr>
            <a:r>
              <a:rPr lang="en-US" sz="2400"/>
              <a:t>Often at the lower right corner of the front label</a:t>
            </a:r>
            <a:endParaRPr sz="2400"/>
          </a:p>
          <a:p>
            <a:pPr indent="-342900" lvl="0" marL="571500" rtl="0" algn="l">
              <a:lnSpc>
                <a:spcPct val="100000"/>
              </a:lnSpc>
              <a:spcBef>
                <a:spcPts val="600"/>
              </a:spcBef>
              <a:spcAft>
                <a:spcPts val="0"/>
              </a:spcAft>
              <a:buClr>
                <a:schemeClr val="dk1"/>
              </a:buClr>
              <a:buSzPts val="2400"/>
              <a:buFont typeface="Noto Sans Symbols"/>
              <a:buChar char="⮚"/>
            </a:pPr>
            <a:r>
              <a:rPr lang="en-US" sz="2400"/>
              <a:t>Only the quantity of food in the package is stated in the net quantity statement</a:t>
            </a:r>
            <a:endParaRPr sz="2400"/>
          </a:p>
          <a:p>
            <a:pPr indent="-342900" lvl="0" marL="571500" rtl="0" algn="l">
              <a:lnSpc>
                <a:spcPct val="100000"/>
              </a:lnSpc>
              <a:spcBef>
                <a:spcPts val="600"/>
              </a:spcBef>
              <a:spcAft>
                <a:spcPts val="0"/>
              </a:spcAft>
              <a:buClr>
                <a:schemeClr val="dk1"/>
              </a:buClr>
              <a:buSzPts val="2400"/>
              <a:buFont typeface="Noto Sans Symbols"/>
              <a:buChar char="⮚"/>
            </a:pPr>
            <a:r>
              <a:rPr lang="en-US" sz="2400"/>
              <a:t>The weight of the container, wrapping and packing material may not be included.</a:t>
            </a:r>
            <a:endParaRPr sz="2400"/>
          </a:p>
          <a:p>
            <a:pPr indent="0" lvl="2" marL="1143000" rtl="0" algn="l">
              <a:lnSpc>
                <a:spcPct val="100000"/>
              </a:lnSpc>
              <a:spcBef>
                <a:spcPts val="600"/>
              </a:spcBef>
              <a:spcAft>
                <a:spcPts val="0"/>
              </a:spcAft>
              <a:buClr>
                <a:schemeClr val="dk1"/>
              </a:buClr>
              <a:buSzPts val="2400"/>
              <a:buNone/>
            </a:pPr>
            <a:r>
              <a:t/>
            </a:r>
            <a:endParaRPr sz="2400"/>
          </a:p>
          <a:p>
            <a:pPr indent="0" lvl="0" marL="228600" rtl="0" algn="l">
              <a:lnSpc>
                <a:spcPct val="100000"/>
              </a:lnSpc>
              <a:spcBef>
                <a:spcPts val="600"/>
              </a:spcBef>
              <a:spcAft>
                <a:spcPts val="0"/>
              </a:spcAft>
              <a:buClr>
                <a:schemeClr val="dk1"/>
              </a:buClr>
              <a:buSzPts val="2400"/>
              <a:buNone/>
            </a:pPr>
            <a:r>
              <a:t/>
            </a:r>
            <a:endParaRPr sz="2400"/>
          </a:p>
        </p:txBody>
      </p:sp>
      <p:pic>
        <p:nvPicPr>
          <p:cNvPr id="252" name="Google Shape;252;p20"/>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
        <p:nvSpPr>
          <p:cNvPr id="253" name="Google Shape;253;p20"/>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254" name="Google Shape;254;p20"/>
          <p:cNvPicPr preferRelativeResize="0"/>
          <p:nvPr/>
        </p:nvPicPr>
        <p:blipFill rotWithShape="1">
          <a:blip r:embed="rId4">
            <a:alphaModFix/>
          </a:blip>
          <a:srcRect b="0" l="0" r="0" t="0"/>
          <a:stretch/>
        </p:blipFill>
        <p:spPr>
          <a:xfrm>
            <a:off x="5070708" y="4275773"/>
            <a:ext cx="2000250" cy="15240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21"/>
          <p:cNvSpPr txBox="1"/>
          <p:nvPr>
            <p:ph type="title"/>
          </p:nvPr>
        </p:nvSpPr>
        <p:spPr>
          <a:xfrm>
            <a:off x="200025" y="210820"/>
            <a:ext cx="10515600" cy="718185"/>
          </a:xfrm>
          <a:prstGeom prst="rect">
            <a:avLst/>
          </a:prstGeom>
          <a:noFill/>
          <a:ln>
            <a:noFill/>
          </a:ln>
        </p:spPr>
        <p:txBody>
          <a:bodyPr anchorCtr="0" anchor="b" bIns="45700" lIns="0" spcFirstLastPara="1" rIns="0" wrap="square" tIns="45700">
            <a:normAutofit/>
          </a:bodyPr>
          <a:lstStyle/>
          <a:p>
            <a:pPr indent="0" lvl="0" marL="0" rtl="0" algn="l">
              <a:lnSpc>
                <a:spcPct val="90000"/>
              </a:lnSpc>
              <a:spcBef>
                <a:spcPts val="0"/>
              </a:spcBef>
              <a:spcAft>
                <a:spcPts val="0"/>
              </a:spcAft>
              <a:buClr>
                <a:schemeClr val="dk1"/>
              </a:buClr>
              <a:buSzPts val="3600"/>
              <a:buFont typeface="Calibri"/>
              <a:buNone/>
            </a:pPr>
            <a:r>
              <a:rPr b="1" lang="en-US" sz="3600">
                <a:latin typeface="Calibri"/>
                <a:ea typeface="Calibri"/>
                <a:cs typeface="Calibri"/>
                <a:sym typeface="Calibri"/>
              </a:rPr>
              <a:t>Net Quantity Statement Example</a:t>
            </a:r>
            <a:endParaRPr b="1" sz="3600">
              <a:latin typeface="Calibri"/>
              <a:ea typeface="Calibri"/>
              <a:cs typeface="Calibri"/>
              <a:sym typeface="Calibri"/>
            </a:endParaRPr>
          </a:p>
        </p:txBody>
      </p:sp>
      <p:pic>
        <p:nvPicPr>
          <p:cNvPr descr="net quantity statement" id="260" name="Google Shape;260;p21"/>
          <p:cNvPicPr preferRelativeResize="0"/>
          <p:nvPr/>
        </p:nvPicPr>
        <p:blipFill rotWithShape="1">
          <a:blip r:embed="rId3">
            <a:alphaModFix/>
          </a:blip>
          <a:srcRect b="0" l="0" r="0" t="0"/>
          <a:stretch/>
        </p:blipFill>
        <p:spPr>
          <a:xfrm>
            <a:off x="3213100" y="986790"/>
            <a:ext cx="5562600" cy="4973638"/>
          </a:xfrm>
          <a:prstGeom prst="rect">
            <a:avLst/>
          </a:prstGeom>
          <a:noFill/>
          <a:ln>
            <a:noFill/>
          </a:ln>
        </p:spPr>
      </p:pic>
      <p:pic>
        <p:nvPicPr>
          <p:cNvPr id="261" name="Google Shape;261;p21"/>
          <p:cNvPicPr preferRelativeResize="0"/>
          <p:nvPr/>
        </p:nvPicPr>
        <p:blipFill rotWithShape="1">
          <a:blip r:embed="rId4">
            <a:alphaModFix/>
          </a:blip>
          <a:srcRect b="0" l="0" r="0" t="0"/>
          <a:stretch/>
        </p:blipFill>
        <p:spPr>
          <a:xfrm>
            <a:off x="10657840" y="5140325"/>
            <a:ext cx="1524000" cy="1715135"/>
          </a:xfrm>
          <a:prstGeom prst="rect">
            <a:avLst/>
          </a:prstGeom>
          <a:noFill/>
          <a:ln>
            <a:noFill/>
          </a:ln>
        </p:spPr>
      </p:pic>
      <p:sp>
        <p:nvSpPr>
          <p:cNvPr id="262" name="Google Shape;262;p21"/>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22"/>
          <p:cNvSpPr txBox="1"/>
          <p:nvPr>
            <p:ph type="title"/>
          </p:nvPr>
        </p:nvSpPr>
        <p:spPr>
          <a:xfrm>
            <a:off x="259715" y="172720"/>
            <a:ext cx="10515600" cy="775970"/>
          </a:xfrm>
          <a:prstGeom prst="rect">
            <a:avLst/>
          </a:prstGeom>
          <a:noFill/>
          <a:ln>
            <a:noFill/>
          </a:ln>
        </p:spPr>
        <p:txBody>
          <a:bodyPr anchorCtr="0" anchor="b" bIns="45700" lIns="0" spcFirstLastPara="1" rIns="0" wrap="square" tIns="45700">
            <a:normAutofit/>
          </a:bodyPr>
          <a:lstStyle/>
          <a:p>
            <a:pPr indent="0" lvl="0" marL="0" rtl="0" algn="l">
              <a:lnSpc>
                <a:spcPct val="90000"/>
              </a:lnSpc>
              <a:spcBef>
                <a:spcPts val="0"/>
              </a:spcBef>
              <a:spcAft>
                <a:spcPts val="0"/>
              </a:spcAft>
              <a:buClr>
                <a:schemeClr val="dk1"/>
              </a:buClr>
              <a:buSzPts val="3600"/>
              <a:buFont typeface="Calibri"/>
              <a:buNone/>
            </a:pPr>
            <a:r>
              <a:rPr b="1" lang="en-US" sz="3600">
                <a:latin typeface="Calibri"/>
                <a:ea typeface="Calibri"/>
                <a:cs typeface="Calibri"/>
                <a:sym typeface="Calibri"/>
              </a:rPr>
              <a:t>Information Panel</a:t>
            </a:r>
            <a:endParaRPr b="1" sz="3600">
              <a:latin typeface="Calibri"/>
              <a:ea typeface="Calibri"/>
              <a:cs typeface="Calibri"/>
              <a:sym typeface="Calibri"/>
            </a:endParaRPr>
          </a:p>
        </p:txBody>
      </p:sp>
      <p:sp>
        <p:nvSpPr>
          <p:cNvPr id="268" name="Google Shape;268;p22"/>
          <p:cNvSpPr txBox="1"/>
          <p:nvPr>
            <p:ph idx="1" type="body"/>
          </p:nvPr>
        </p:nvSpPr>
        <p:spPr>
          <a:xfrm>
            <a:off x="343949" y="1253490"/>
            <a:ext cx="10826336" cy="4351338"/>
          </a:xfrm>
          <a:prstGeom prst="rect">
            <a:avLst/>
          </a:prstGeom>
          <a:noFill/>
          <a:ln>
            <a:noFill/>
          </a:ln>
        </p:spPr>
        <p:txBody>
          <a:bodyPr anchorCtr="0" anchor="t" bIns="45700" lIns="91425" spcFirstLastPara="1" rIns="91425" wrap="square" tIns="45700">
            <a:normAutofit/>
          </a:bodyPr>
          <a:lstStyle/>
          <a:p>
            <a:pPr indent="-342900" lvl="0" marL="342900" marR="0" rtl="0" algn="l">
              <a:lnSpc>
                <a:spcPct val="90000"/>
              </a:lnSpc>
              <a:spcBef>
                <a:spcPts val="0"/>
              </a:spcBef>
              <a:spcAft>
                <a:spcPts val="0"/>
              </a:spcAft>
              <a:buClr>
                <a:schemeClr val="lt2"/>
              </a:buClr>
              <a:buSzPts val="1800"/>
              <a:buFont typeface="Noto Sans Symbols"/>
              <a:buChar char="🞐"/>
            </a:pPr>
            <a:r>
              <a:rPr b="0" i="0" lang="en-US" sz="2400" u="none" cap="none" strike="noStrike">
                <a:solidFill>
                  <a:schemeClr val="dk1"/>
                </a:solidFill>
                <a:latin typeface="Calibri"/>
                <a:ea typeface="Calibri"/>
                <a:cs typeface="Calibri"/>
                <a:sym typeface="Calibri"/>
              </a:rPr>
              <a:t>The information panel is the surface area normally to the right of the PDP.  </a:t>
            </a:r>
            <a:endParaRPr b="0" i="0" sz="2400" u="none" cap="none" strike="noStrike">
              <a:solidFill>
                <a:schemeClr val="dk1"/>
              </a:solidFill>
              <a:latin typeface="Calibri"/>
              <a:ea typeface="Calibri"/>
              <a:cs typeface="Calibri"/>
              <a:sym typeface="Calibri"/>
            </a:endParaRPr>
          </a:p>
          <a:p>
            <a:pPr indent="-228600" lvl="0" marL="342900" marR="0" rtl="0" algn="l">
              <a:lnSpc>
                <a:spcPct val="90000"/>
              </a:lnSpc>
              <a:spcBef>
                <a:spcPts val="480"/>
              </a:spcBef>
              <a:spcAft>
                <a:spcPts val="0"/>
              </a:spcAft>
              <a:buClr>
                <a:schemeClr val="lt2"/>
              </a:buClr>
              <a:buSzPts val="1800"/>
              <a:buFont typeface="Noto Sans Symbols"/>
              <a:buNone/>
            </a:pPr>
            <a:r>
              <a:t/>
            </a:r>
            <a:endParaRPr b="0" i="0" sz="2400" u="none" cap="none" strike="noStrike">
              <a:solidFill>
                <a:schemeClr val="dk1"/>
              </a:solidFill>
              <a:latin typeface="Calibri"/>
              <a:ea typeface="Calibri"/>
              <a:cs typeface="Calibri"/>
              <a:sym typeface="Calibri"/>
            </a:endParaRPr>
          </a:p>
          <a:p>
            <a:pPr indent="-342900" lvl="0" marL="342900" marR="0" rtl="0" algn="l">
              <a:lnSpc>
                <a:spcPct val="90000"/>
              </a:lnSpc>
              <a:spcBef>
                <a:spcPts val="480"/>
              </a:spcBef>
              <a:spcAft>
                <a:spcPts val="0"/>
              </a:spcAft>
              <a:buClr>
                <a:schemeClr val="lt2"/>
              </a:buClr>
              <a:buSzPts val="1800"/>
              <a:buFont typeface="Noto Sans Symbols"/>
              <a:buChar char="🞐"/>
            </a:pPr>
            <a:r>
              <a:rPr b="0" i="0" lang="en-US" sz="2400" u="none" cap="none" strike="noStrike">
                <a:solidFill>
                  <a:schemeClr val="dk1"/>
                </a:solidFill>
                <a:latin typeface="Calibri"/>
                <a:ea typeface="Calibri"/>
                <a:cs typeface="Calibri"/>
                <a:sym typeface="Calibri"/>
              </a:rPr>
              <a:t>This would be the label on the right side of the box. </a:t>
            </a:r>
            <a:endParaRPr b="0" i="0" sz="2400" u="none" cap="none" strike="noStrike">
              <a:solidFill>
                <a:schemeClr val="dk1"/>
              </a:solidFill>
              <a:latin typeface="Calibri"/>
              <a:ea typeface="Calibri"/>
              <a:cs typeface="Calibri"/>
              <a:sym typeface="Calibri"/>
            </a:endParaRPr>
          </a:p>
          <a:p>
            <a:pPr indent="-228600" lvl="0" marL="342900" marR="0" rtl="0" algn="l">
              <a:lnSpc>
                <a:spcPct val="90000"/>
              </a:lnSpc>
              <a:spcBef>
                <a:spcPts val="480"/>
              </a:spcBef>
              <a:spcAft>
                <a:spcPts val="0"/>
              </a:spcAft>
              <a:buClr>
                <a:schemeClr val="lt2"/>
              </a:buClr>
              <a:buSzPts val="1800"/>
              <a:buFont typeface="Noto Sans Symbols"/>
              <a:buNone/>
            </a:pPr>
            <a:r>
              <a:t/>
            </a:r>
            <a:endParaRPr b="0" i="0" sz="2400" u="none" cap="none" strike="noStrike">
              <a:solidFill>
                <a:schemeClr val="dk1"/>
              </a:solidFill>
              <a:latin typeface="Calibri"/>
              <a:ea typeface="Calibri"/>
              <a:cs typeface="Calibri"/>
              <a:sym typeface="Calibri"/>
            </a:endParaRPr>
          </a:p>
          <a:p>
            <a:pPr indent="-342900" lvl="0" marL="342900" marR="0" rtl="0" algn="l">
              <a:lnSpc>
                <a:spcPct val="90000"/>
              </a:lnSpc>
              <a:spcBef>
                <a:spcPts val="480"/>
              </a:spcBef>
              <a:spcAft>
                <a:spcPts val="0"/>
              </a:spcAft>
              <a:buClr>
                <a:schemeClr val="lt2"/>
              </a:buClr>
              <a:buSzPts val="1800"/>
              <a:buFont typeface="Noto Sans Symbols"/>
              <a:buChar char="🞐"/>
            </a:pPr>
            <a:r>
              <a:rPr b="0" i="0" lang="en-US" sz="2400" u="none" cap="none" strike="noStrike">
                <a:solidFill>
                  <a:schemeClr val="dk1"/>
                </a:solidFill>
                <a:latin typeface="Calibri"/>
                <a:ea typeface="Calibri"/>
                <a:cs typeface="Calibri"/>
                <a:sym typeface="Calibri"/>
              </a:rPr>
              <a:t>The information label on a jar would be directly to the right of the PDP.  </a:t>
            </a:r>
            <a:endParaRPr b="0" i="0" sz="2400" u="none" cap="none" strike="noStrike">
              <a:solidFill>
                <a:schemeClr val="dk1"/>
              </a:solidFill>
              <a:latin typeface="Calibri"/>
              <a:ea typeface="Calibri"/>
              <a:cs typeface="Calibri"/>
              <a:sym typeface="Calibri"/>
            </a:endParaRPr>
          </a:p>
          <a:p>
            <a:pPr indent="0" lvl="0" marL="0" marR="0" rtl="0" algn="l">
              <a:lnSpc>
                <a:spcPct val="90000"/>
              </a:lnSpc>
              <a:spcBef>
                <a:spcPts val="480"/>
              </a:spcBef>
              <a:spcAft>
                <a:spcPts val="0"/>
              </a:spcAft>
              <a:buClr>
                <a:schemeClr val="lt2"/>
              </a:buClr>
              <a:buSzPts val="1800"/>
              <a:buFont typeface="Noto Sans Symbols"/>
              <a:buNone/>
            </a:pPr>
            <a:r>
              <a:t/>
            </a:r>
            <a:endParaRPr b="0" i="0" sz="2400" u="none" cap="none" strike="noStrike">
              <a:solidFill>
                <a:schemeClr val="dk1"/>
              </a:solidFill>
              <a:latin typeface="Calibri"/>
              <a:ea typeface="Calibri"/>
              <a:cs typeface="Calibri"/>
              <a:sym typeface="Calibri"/>
            </a:endParaRPr>
          </a:p>
          <a:p>
            <a:pPr indent="-342900" lvl="0" marL="342900" marR="0" rtl="0" algn="l">
              <a:lnSpc>
                <a:spcPct val="90000"/>
              </a:lnSpc>
              <a:spcBef>
                <a:spcPts val="480"/>
              </a:spcBef>
              <a:spcAft>
                <a:spcPts val="0"/>
              </a:spcAft>
              <a:buClr>
                <a:schemeClr val="lt2"/>
              </a:buClr>
              <a:buSzPts val="1800"/>
              <a:buFont typeface="Noto Sans Symbols"/>
              <a:buChar char="🞐"/>
            </a:pPr>
            <a:r>
              <a:rPr b="0" i="0" lang="en-US" sz="2400" u="none" cap="none" strike="noStrike">
                <a:solidFill>
                  <a:schemeClr val="dk1"/>
                </a:solidFill>
                <a:latin typeface="Calibri"/>
                <a:ea typeface="Calibri"/>
                <a:cs typeface="Calibri"/>
                <a:sym typeface="Calibri"/>
              </a:rPr>
              <a:t>On the information panel, we find:</a:t>
            </a:r>
            <a:endParaRPr b="0" i="0" sz="2400" u="none" cap="none" strike="noStrike">
              <a:solidFill>
                <a:schemeClr val="dk1"/>
              </a:solidFill>
              <a:latin typeface="Calibri"/>
              <a:ea typeface="Calibri"/>
              <a:cs typeface="Calibri"/>
              <a:sym typeface="Calibri"/>
            </a:endParaRPr>
          </a:p>
          <a:p>
            <a:pPr indent="-285750" lvl="1" marL="742950" marR="0" rtl="0" algn="l">
              <a:lnSpc>
                <a:spcPct val="90000"/>
              </a:lnSpc>
              <a:spcBef>
                <a:spcPts val="480"/>
              </a:spcBef>
              <a:spcAft>
                <a:spcPts val="0"/>
              </a:spcAft>
              <a:buClr>
                <a:schemeClr val="dk2"/>
              </a:buClr>
              <a:buSzPts val="1800"/>
              <a:buFont typeface="Noto Sans Symbols"/>
              <a:buChar char="■"/>
            </a:pPr>
            <a:r>
              <a:rPr b="0" i="0" lang="en-US" sz="2400" u="none" cap="none" strike="noStrike">
                <a:solidFill>
                  <a:schemeClr val="dk1"/>
                </a:solidFill>
                <a:latin typeface="Calibri"/>
                <a:ea typeface="Calibri"/>
                <a:cs typeface="Calibri"/>
                <a:sym typeface="Calibri"/>
              </a:rPr>
              <a:t>Nutrition Facts</a:t>
            </a:r>
            <a:endParaRPr b="0" i="0" sz="2400" u="none" cap="none" strike="noStrike">
              <a:solidFill>
                <a:schemeClr val="dk1"/>
              </a:solidFill>
              <a:latin typeface="Calibri"/>
              <a:ea typeface="Calibri"/>
              <a:cs typeface="Calibri"/>
              <a:sym typeface="Calibri"/>
            </a:endParaRPr>
          </a:p>
          <a:p>
            <a:pPr indent="-285750" lvl="1" marL="742950" marR="0" rtl="0" algn="l">
              <a:lnSpc>
                <a:spcPct val="90000"/>
              </a:lnSpc>
              <a:spcBef>
                <a:spcPts val="480"/>
              </a:spcBef>
              <a:spcAft>
                <a:spcPts val="0"/>
              </a:spcAft>
              <a:buClr>
                <a:schemeClr val="dk2"/>
              </a:buClr>
              <a:buSzPts val="1800"/>
              <a:buFont typeface="Noto Sans Symbols"/>
              <a:buChar char="■"/>
            </a:pPr>
            <a:r>
              <a:rPr b="0" i="0" lang="en-US" sz="2400" u="none" cap="none" strike="noStrike">
                <a:solidFill>
                  <a:schemeClr val="dk1"/>
                </a:solidFill>
                <a:latin typeface="Calibri"/>
                <a:ea typeface="Calibri"/>
                <a:cs typeface="Calibri"/>
                <a:sym typeface="Calibri"/>
              </a:rPr>
              <a:t>Ingredient statement</a:t>
            </a:r>
            <a:endParaRPr b="0" i="0" sz="2400" u="none" cap="none" strike="noStrike">
              <a:solidFill>
                <a:schemeClr val="dk1"/>
              </a:solidFill>
              <a:latin typeface="Calibri"/>
              <a:ea typeface="Calibri"/>
              <a:cs typeface="Calibri"/>
              <a:sym typeface="Calibri"/>
            </a:endParaRPr>
          </a:p>
          <a:p>
            <a:pPr indent="-285750" lvl="1" marL="742950" marR="0" rtl="0" algn="l">
              <a:lnSpc>
                <a:spcPct val="90000"/>
              </a:lnSpc>
              <a:spcBef>
                <a:spcPts val="480"/>
              </a:spcBef>
              <a:spcAft>
                <a:spcPts val="0"/>
              </a:spcAft>
              <a:buClr>
                <a:schemeClr val="dk2"/>
              </a:buClr>
              <a:buSzPts val="1800"/>
              <a:buFont typeface="Noto Sans Symbols"/>
              <a:buChar char="■"/>
            </a:pPr>
            <a:r>
              <a:rPr b="0" i="0" lang="en-US" sz="2400" u="none" cap="none" strike="noStrike">
                <a:solidFill>
                  <a:schemeClr val="dk1"/>
                </a:solidFill>
                <a:latin typeface="Calibri"/>
                <a:ea typeface="Calibri"/>
                <a:cs typeface="Calibri"/>
                <a:sym typeface="Calibri"/>
              </a:rPr>
              <a:t>Place of business</a:t>
            </a:r>
            <a:endParaRPr b="0" i="0" sz="2400" u="none" cap="none" strike="noStrike">
              <a:solidFill>
                <a:schemeClr val="dk1"/>
              </a:solidFill>
              <a:latin typeface="Calibri"/>
              <a:ea typeface="Calibri"/>
              <a:cs typeface="Calibri"/>
              <a:sym typeface="Calibri"/>
            </a:endParaRPr>
          </a:p>
          <a:p>
            <a:pPr indent="-228600" lvl="0" marL="342900" marR="0" rtl="0" algn="l">
              <a:lnSpc>
                <a:spcPct val="90000"/>
              </a:lnSpc>
              <a:spcBef>
                <a:spcPts val="480"/>
              </a:spcBef>
              <a:spcAft>
                <a:spcPts val="0"/>
              </a:spcAft>
              <a:buClr>
                <a:schemeClr val="lt2"/>
              </a:buClr>
              <a:buSzPts val="1800"/>
              <a:buFont typeface="Noto Sans Symbols"/>
              <a:buNone/>
            </a:pPr>
            <a:r>
              <a:t/>
            </a:r>
            <a:endParaRPr b="0" i="0" sz="2400" u="none" cap="none" strike="noStrike">
              <a:solidFill>
                <a:schemeClr val="dk1"/>
              </a:solidFill>
              <a:latin typeface="Calibri"/>
              <a:ea typeface="Calibri"/>
              <a:cs typeface="Calibri"/>
              <a:sym typeface="Calibri"/>
            </a:endParaRPr>
          </a:p>
        </p:txBody>
      </p:sp>
      <p:pic>
        <p:nvPicPr>
          <p:cNvPr id="269" name="Google Shape;269;p22"/>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
        <p:nvSpPr>
          <p:cNvPr id="270" name="Google Shape;270;p22"/>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23"/>
          <p:cNvSpPr txBox="1"/>
          <p:nvPr>
            <p:ph type="title"/>
          </p:nvPr>
        </p:nvSpPr>
        <p:spPr>
          <a:xfrm>
            <a:off x="307975" y="249555"/>
            <a:ext cx="10515600" cy="554990"/>
          </a:xfrm>
          <a:prstGeom prst="rect">
            <a:avLst/>
          </a:prstGeom>
          <a:noFill/>
          <a:ln>
            <a:noFill/>
          </a:ln>
        </p:spPr>
        <p:txBody>
          <a:bodyPr anchorCtr="0" anchor="b" bIns="45700" lIns="0" spcFirstLastPara="1" rIns="0"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b="1" lang="en-US" sz="4000">
                <a:latin typeface="Calibri"/>
                <a:ea typeface="Calibri"/>
                <a:cs typeface="Calibri"/>
                <a:sym typeface="Calibri"/>
              </a:rPr>
              <a:t>Information Panel</a:t>
            </a:r>
            <a:endParaRPr b="1" sz="4000">
              <a:latin typeface="Calibri"/>
              <a:ea typeface="Calibri"/>
              <a:cs typeface="Calibri"/>
              <a:sym typeface="Calibri"/>
            </a:endParaRPr>
          </a:p>
        </p:txBody>
      </p:sp>
      <p:pic>
        <p:nvPicPr>
          <p:cNvPr id="276" name="Google Shape;276;p23"/>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
        <p:nvSpPr>
          <p:cNvPr id="277" name="Google Shape;277;p23"/>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
        <p:nvSpPr>
          <p:cNvPr id="278" name="Google Shape;278;p23"/>
          <p:cNvSpPr/>
          <p:nvPr/>
        </p:nvSpPr>
        <p:spPr>
          <a:xfrm>
            <a:off x="5579995" y="1473629"/>
            <a:ext cx="1944929" cy="4328719"/>
          </a:xfrm>
          <a:prstGeom prst="rect">
            <a:avLst/>
          </a:prstGeom>
          <a:noFill/>
          <a:ln cap="flat" cmpd="sng" w="38100">
            <a:solidFill>
              <a:srgbClr val="0070C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279" name="Google Shape;279;p23"/>
          <p:cNvCxnSpPr/>
          <p:nvPr/>
        </p:nvCxnSpPr>
        <p:spPr>
          <a:xfrm rot="10800000">
            <a:off x="4697835" y="4983061"/>
            <a:ext cx="880844" cy="827676"/>
          </a:xfrm>
          <a:prstGeom prst="straightConnector1">
            <a:avLst/>
          </a:prstGeom>
          <a:noFill/>
          <a:ln cap="flat" cmpd="sng" w="38100">
            <a:solidFill>
              <a:schemeClr val="accent5"/>
            </a:solidFill>
            <a:prstDash val="solid"/>
            <a:miter lim="800000"/>
            <a:headEnd len="sm" w="sm" type="none"/>
            <a:tailEnd len="sm" w="sm" type="none"/>
          </a:ln>
        </p:spPr>
      </p:cxnSp>
      <p:cxnSp>
        <p:nvCxnSpPr>
          <p:cNvPr id="280" name="Google Shape;280;p23"/>
          <p:cNvCxnSpPr/>
          <p:nvPr/>
        </p:nvCxnSpPr>
        <p:spPr>
          <a:xfrm rot="10800000">
            <a:off x="4697835" y="646449"/>
            <a:ext cx="880844" cy="827676"/>
          </a:xfrm>
          <a:prstGeom prst="straightConnector1">
            <a:avLst/>
          </a:prstGeom>
          <a:noFill/>
          <a:ln cap="flat" cmpd="sng" w="38100">
            <a:solidFill>
              <a:schemeClr val="accent5"/>
            </a:solidFill>
            <a:prstDash val="solid"/>
            <a:miter lim="800000"/>
            <a:headEnd len="sm" w="sm" type="none"/>
            <a:tailEnd len="sm" w="sm" type="none"/>
          </a:ln>
        </p:spPr>
      </p:cxnSp>
      <p:cxnSp>
        <p:nvCxnSpPr>
          <p:cNvPr id="281" name="Google Shape;281;p23"/>
          <p:cNvCxnSpPr/>
          <p:nvPr/>
        </p:nvCxnSpPr>
        <p:spPr>
          <a:xfrm rot="10800000">
            <a:off x="6642572" y="646449"/>
            <a:ext cx="880844" cy="827676"/>
          </a:xfrm>
          <a:prstGeom prst="straightConnector1">
            <a:avLst/>
          </a:prstGeom>
          <a:noFill/>
          <a:ln cap="flat" cmpd="sng" w="38100">
            <a:solidFill>
              <a:schemeClr val="accent5"/>
            </a:solidFill>
            <a:prstDash val="solid"/>
            <a:miter lim="800000"/>
            <a:headEnd len="sm" w="sm" type="none"/>
            <a:tailEnd len="sm" w="sm" type="none"/>
          </a:ln>
        </p:spPr>
      </p:cxnSp>
      <p:cxnSp>
        <p:nvCxnSpPr>
          <p:cNvPr id="282" name="Google Shape;282;p23"/>
          <p:cNvCxnSpPr/>
          <p:nvPr/>
        </p:nvCxnSpPr>
        <p:spPr>
          <a:xfrm rot="10800000">
            <a:off x="4697836" y="638060"/>
            <a:ext cx="1979801" cy="7892"/>
          </a:xfrm>
          <a:prstGeom prst="straightConnector1">
            <a:avLst/>
          </a:prstGeom>
          <a:noFill/>
          <a:ln cap="flat" cmpd="sng" w="38100">
            <a:solidFill>
              <a:schemeClr val="accent5"/>
            </a:solidFill>
            <a:prstDash val="solid"/>
            <a:miter lim="800000"/>
            <a:headEnd len="sm" w="sm" type="none"/>
            <a:tailEnd len="sm" w="sm" type="none"/>
          </a:ln>
        </p:spPr>
      </p:cxnSp>
      <p:cxnSp>
        <p:nvCxnSpPr>
          <p:cNvPr id="283" name="Google Shape;283;p23"/>
          <p:cNvCxnSpPr/>
          <p:nvPr/>
        </p:nvCxnSpPr>
        <p:spPr>
          <a:xfrm rot="10800000">
            <a:off x="4697835" y="645952"/>
            <a:ext cx="0" cy="4337109"/>
          </a:xfrm>
          <a:prstGeom prst="straightConnector1">
            <a:avLst/>
          </a:prstGeom>
          <a:noFill/>
          <a:ln cap="flat" cmpd="sng" w="38100">
            <a:solidFill>
              <a:schemeClr val="accent5"/>
            </a:solidFill>
            <a:prstDash val="solid"/>
            <a:miter lim="800000"/>
            <a:headEnd len="sm" w="sm" type="none"/>
            <a:tailEnd len="sm" w="sm" type="none"/>
          </a:ln>
        </p:spPr>
      </p:cxnSp>
      <p:sp>
        <p:nvSpPr>
          <p:cNvPr id="284" name="Google Shape;284;p23"/>
          <p:cNvSpPr/>
          <p:nvPr/>
        </p:nvSpPr>
        <p:spPr>
          <a:xfrm>
            <a:off x="5891787" y="1827366"/>
            <a:ext cx="1356302" cy="1645678"/>
          </a:xfrm>
          <a:prstGeom prst="rect">
            <a:avLst/>
          </a:prstGeom>
          <a:noFill/>
          <a:ln cap="flat" cmpd="sng" w="19050">
            <a:solidFill>
              <a:srgbClr val="0070C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C00000"/>
                </a:solidFill>
                <a:latin typeface="Calibri"/>
                <a:ea typeface="Calibri"/>
                <a:cs typeface="Calibri"/>
                <a:sym typeface="Calibri"/>
              </a:rPr>
              <a:t>Nutritional Facts</a:t>
            </a:r>
            <a:endParaRPr sz="1800">
              <a:solidFill>
                <a:srgbClr val="C00000"/>
              </a:solidFill>
              <a:latin typeface="Calibri"/>
              <a:ea typeface="Calibri"/>
              <a:cs typeface="Calibri"/>
              <a:sym typeface="Calibri"/>
            </a:endParaRPr>
          </a:p>
        </p:txBody>
      </p:sp>
      <p:sp>
        <p:nvSpPr>
          <p:cNvPr id="285" name="Google Shape;285;p23"/>
          <p:cNvSpPr txBox="1"/>
          <p:nvPr/>
        </p:nvSpPr>
        <p:spPr>
          <a:xfrm>
            <a:off x="5694682" y="4512170"/>
            <a:ext cx="1801455" cy="120032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Calibri"/>
                <a:ea typeface="Calibri"/>
                <a:cs typeface="Calibri"/>
                <a:sym typeface="Calibri"/>
              </a:rPr>
              <a:t>Ingredients</a:t>
            </a:r>
            <a:endParaRPr sz="18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ctr">
              <a:spcBef>
                <a:spcPts val="0"/>
              </a:spcBef>
              <a:spcAft>
                <a:spcPts val="0"/>
              </a:spcAft>
              <a:buNone/>
            </a:pPr>
            <a:r>
              <a:rPr lang="en-US" sz="1800">
                <a:solidFill>
                  <a:schemeClr val="dk1"/>
                </a:solidFill>
                <a:latin typeface="Calibri"/>
                <a:ea typeface="Calibri"/>
                <a:cs typeface="Calibri"/>
                <a:sym typeface="Calibri"/>
              </a:rPr>
              <a:t>Manufactured by</a:t>
            </a:r>
            <a:endParaRPr sz="1800">
              <a:solidFill>
                <a:schemeClr val="dk1"/>
              </a:solidFill>
              <a:latin typeface="Calibri"/>
              <a:ea typeface="Calibri"/>
              <a:cs typeface="Calibri"/>
              <a:sym typeface="Calibri"/>
            </a:endParaRPr>
          </a:p>
        </p:txBody>
      </p:sp>
      <p:sp>
        <p:nvSpPr>
          <p:cNvPr id="286" name="Google Shape;286;p23"/>
          <p:cNvSpPr/>
          <p:nvPr/>
        </p:nvSpPr>
        <p:spPr>
          <a:xfrm>
            <a:off x="3034397" y="2599211"/>
            <a:ext cx="1230043" cy="430590"/>
          </a:xfrm>
          <a:prstGeom prst="rect">
            <a:avLst/>
          </a:prstGeom>
          <a:noFill/>
          <a:ln cap="flat" cmpd="sng" w="19050">
            <a:solidFill>
              <a:srgbClr val="0070C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C00000"/>
                </a:solidFill>
                <a:latin typeface="Calibri"/>
                <a:ea typeface="Calibri"/>
                <a:cs typeface="Calibri"/>
                <a:sym typeface="Calibri"/>
              </a:rPr>
              <a:t>PDP</a:t>
            </a:r>
            <a:endParaRPr sz="1800">
              <a:solidFill>
                <a:srgbClr val="C00000"/>
              </a:solidFill>
              <a:latin typeface="Calibri"/>
              <a:ea typeface="Calibri"/>
              <a:cs typeface="Calibri"/>
              <a:sym typeface="Calibri"/>
            </a:endParaRPr>
          </a:p>
        </p:txBody>
      </p:sp>
      <p:sp>
        <p:nvSpPr>
          <p:cNvPr id="287" name="Google Shape;287;p23"/>
          <p:cNvSpPr/>
          <p:nvPr/>
        </p:nvSpPr>
        <p:spPr>
          <a:xfrm>
            <a:off x="3039503" y="4081580"/>
            <a:ext cx="1331161" cy="566718"/>
          </a:xfrm>
          <a:prstGeom prst="rect">
            <a:avLst/>
          </a:prstGeom>
          <a:solidFill>
            <a:srgbClr val="FEE599"/>
          </a:solidFill>
          <a:ln cap="flat" cmpd="sng" w="19050">
            <a:solidFill>
              <a:srgbClr val="0070C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rgbClr val="C00000"/>
                </a:solidFill>
                <a:latin typeface="Calibri"/>
                <a:ea typeface="Calibri"/>
                <a:cs typeface="Calibri"/>
                <a:sym typeface="Calibri"/>
              </a:rPr>
              <a:t>Information Panel</a:t>
            </a:r>
            <a:endParaRPr sz="1800">
              <a:solidFill>
                <a:srgbClr val="C00000"/>
              </a:solidFill>
              <a:latin typeface="Calibri"/>
              <a:ea typeface="Calibri"/>
              <a:cs typeface="Calibri"/>
              <a:sym typeface="Calibri"/>
            </a:endParaRPr>
          </a:p>
        </p:txBody>
      </p:sp>
      <p:cxnSp>
        <p:nvCxnSpPr>
          <p:cNvPr id="288" name="Google Shape;288;p23"/>
          <p:cNvCxnSpPr>
            <a:stCxn id="286" idx="3"/>
          </p:cNvCxnSpPr>
          <p:nvPr/>
        </p:nvCxnSpPr>
        <p:spPr>
          <a:xfrm flipH="1" rot="10800000">
            <a:off x="4264440" y="2793506"/>
            <a:ext cx="861300" cy="21000"/>
          </a:xfrm>
          <a:prstGeom prst="straightConnector1">
            <a:avLst/>
          </a:prstGeom>
          <a:noFill/>
          <a:ln cap="flat" cmpd="sng" w="19050">
            <a:solidFill>
              <a:srgbClr val="0070C0"/>
            </a:solidFill>
            <a:prstDash val="solid"/>
            <a:miter lim="800000"/>
            <a:headEnd len="sm" w="sm" type="none"/>
            <a:tailEnd len="med" w="med" type="triangle"/>
          </a:ln>
        </p:spPr>
      </p:cxnSp>
      <p:cxnSp>
        <p:nvCxnSpPr>
          <p:cNvPr id="289" name="Google Shape;289;p23"/>
          <p:cNvCxnSpPr/>
          <p:nvPr/>
        </p:nvCxnSpPr>
        <p:spPr>
          <a:xfrm flipH="1" rot="10800000">
            <a:off x="4370664" y="4364939"/>
            <a:ext cx="861233" cy="20972"/>
          </a:xfrm>
          <a:prstGeom prst="straightConnector1">
            <a:avLst/>
          </a:prstGeom>
          <a:noFill/>
          <a:ln cap="flat" cmpd="sng" w="19050">
            <a:solidFill>
              <a:srgbClr val="0070C0"/>
            </a:solidFill>
            <a:prstDash val="solid"/>
            <a:miter lim="800000"/>
            <a:headEnd len="sm" w="sm" type="none"/>
            <a:tailEnd len="med" w="med" type="triangle"/>
          </a:ln>
        </p:spPr>
      </p:cxn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24"/>
          <p:cNvSpPr/>
          <p:nvPr/>
        </p:nvSpPr>
        <p:spPr>
          <a:xfrm>
            <a:off x="165418" y="96520"/>
            <a:ext cx="7200900" cy="6451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chemeClr val="dk1"/>
                </a:solidFill>
                <a:latin typeface="Calibri"/>
                <a:ea typeface="Calibri"/>
                <a:cs typeface="Calibri"/>
                <a:sym typeface="Calibri"/>
              </a:rPr>
              <a:t>The Ingredient List</a:t>
            </a:r>
            <a:endParaRPr b="1" sz="3600">
              <a:solidFill>
                <a:schemeClr val="dk1"/>
              </a:solidFill>
              <a:latin typeface="Calibri"/>
              <a:ea typeface="Calibri"/>
              <a:cs typeface="Calibri"/>
              <a:sym typeface="Calibri"/>
            </a:endParaRPr>
          </a:p>
        </p:txBody>
      </p:sp>
      <p:sp>
        <p:nvSpPr>
          <p:cNvPr id="295" name="Google Shape;295;p24"/>
          <p:cNvSpPr/>
          <p:nvPr/>
        </p:nvSpPr>
        <p:spPr>
          <a:xfrm>
            <a:off x="391160" y="1502410"/>
            <a:ext cx="10177145" cy="4892675"/>
          </a:xfrm>
          <a:prstGeom prst="rect">
            <a:avLst/>
          </a:prstGeom>
          <a:noFill/>
          <a:ln>
            <a:noFill/>
          </a:ln>
        </p:spPr>
        <p:txBody>
          <a:bodyPr anchorCtr="0" anchor="t" bIns="45700" lIns="91425" spcFirstLastPara="1" rIns="91425" wrap="square" tIns="45700">
            <a:spAutoFit/>
          </a:bodyPr>
          <a:lstStyle/>
          <a:p>
            <a:pPr indent="-284480" lvl="0" marL="284480" marR="0" rtl="0" algn="l">
              <a:spcBef>
                <a:spcPts val="0"/>
              </a:spcBef>
              <a:spcAft>
                <a:spcPts val="0"/>
              </a:spcAft>
              <a:buClr>
                <a:schemeClr val="dk1"/>
              </a:buClr>
              <a:buSzPts val="2400"/>
              <a:buFont typeface="Calibri"/>
              <a:buChar char="•"/>
            </a:pPr>
            <a:r>
              <a:rPr lang="en-US" sz="2400">
                <a:solidFill>
                  <a:schemeClr val="dk1"/>
                </a:solidFill>
                <a:latin typeface="Calibri"/>
                <a:ea typeface="Calibri"/>
                <a:cs typeface="Calibri"/>
                <a:sym typeface="Calibri"/>
              </a:rPr>
              <a:t>Lists all of the ingredients for a food by weight, from the most to the least. </a:t>
            </a:r>
            <a:endParaRPr sz="2400">
              <a:solidFill>
                <a:schemeClr val="dk1"/>
              </a:solidFill>
              <a:latin typeface="Calibri"/>
              <a:ea typeface="Calibri"/>
              <a:cs typeface="Calibri"/>
              <a:sym typeface="Calibri"/>
            </a:endParaRPr>
          </a:p>
          <a:p>
            <a:pPr indent="-284480" lvl="0" marL="284480" marR="0" rtl="0" algn="l">
              <a:spcBef>
                <a:spcPts val="1200"/>
              </a:spcBef>
              <a:spcAft>
                <a:spcPts val="0"/>
              </a:spcAft>
              <a:buNone/>
            </a:pPr>
            <a:r>
              <a:t/>
            </a:r>
            <a:endParaRPr sz="2400">
              <a:solidFill>
                <a:schemeClr val="dk1"/>
              </a:solidFill>
              <a:latin typeface="Calibri"/>
              <a:ea typeface="Calibri"/>
              <a:cs typeface="Calibri"/>
              <a:sym typeface="Calibri"/>
            </a:endParaRPr>
          </a:p>
          <a:p>
            <a:pPr indent="-284480" lvl="0" marL="284480" marR="0" rtl="0" algn="l">
              <a:spcBef>
                <a:spcPts val="1200"/>
              </a:spcBef>
              <a:spcAft>
                <a:spcPts val="0"/>
              </a:spcAft>
              <a:buNone/>
            </a:pPr>
            <a:r>
              <a:t/>
            </a:r>
            <a:endParaRPr sz="2400">
              <a:solidFill>
                <a:schemeClr val="dk1"/>
              </a:solidFill>
              <a:latin typeface="Calibri"/>
              <a:ea typeface="Calibri"/>
              <a:cs typeface="Calibri"/>
              <a:sym typeface="Calibri"/>
            </a:endParaRPr>
          </a:p>
          <a:p>
            <a:pPr indent="-132080" lvl="0" marL="284480" marR="0" rtl="0" algn="l">
              <a:spcBef>
                <a:spcPts val="1200"/>
              </a:spcBef>
              <a:spcAft>
                <a:spcPts val="0"/>
              </a:spcAft>
              <a:buClr>
                <a:schemeClr val="dk1"/>
              </a:buClr>
              <a:buSzPts val="2400"/>
              <a:buFont typeface="Times"/>
              <a:buNone/>
            </a:pPr>
            <a:r>
              <a:t/>
            </a:r>
            <a:endParaRPr sz="2400">
              <a:solidFill>
                <a:schemeClr val="dk1"/>
              </a:solidFill>
              <a:latin typeface="Calibri"/>
              <a:ea typeface="Calibri"/>
              <a:cs typeface="Calibri"/>
              <a:sym typeface="Calibri"/>
            </a:endParaRPr>
          </a:p>
          <a:p>
            <a:pPr indent="-132080" lvl="0" marL="284480" marR="0" rtl="0" algn="l">
              <a:spcBef>
                <a:spcPts val="1200"/>
              </a:spcBef>
              <a:spcAft>
                <a:spcPts val="0"/>
              </a:spcAft>
              <a:buClr>
                <a:schemeClr val="dk1"/>
              </a:buClr>
              <a:buSzPts val="2400"/>
              <a:buFont typeface="Times"/>
              <a:buNone/>
            </a:pPr>
            <a:r>
              <a:t/>
            </a:r>
            <a:endParaRPr sz="2400">
              <a:solidFill>
                <a:schemeClr val="dk1"/>
              </a:solidFill>
              <a:latin typeface="Calibri"/>
              <a:ea typeface="Calibri"/>
              <a:cs typeface="Calibri"/>
              <a:sym typeface="Calibri"/>
            </a:endParaRPr>
          </a:p>
          <a:p>
            <a:pPr indent="-284480" lvl="0" marL="284480" marR="0" rtl="0" algn="l">
              <a:spcBef>
                <a:spcPts val="1200"/>
              </a:spcBef>
              <a:spcAft>
                <a:spcPts val="0"/>
              </a:spcAft>
              <a:buClr>
                <a:schemeClr val="dk1"/>
              </a:buClr>
              <a:buSzPts val="2400"/>
              <a:buFont typeface="Times"/>
              <a:buChar char="•"/>
            </a:pPr>
            <a:r>
              <a:rPr lang="en-US" sz="2400">
                <a:solidFill>
                  <a:schemeClr val="dk1"/>
                </a:solidFill>
                <a:latin typeface="Calibri"/>
                <a:ea typeface="Calibri"/>
                <a:cs typeface="Calibri"/>
                <a:sym typeface="Calibri"/>
              </a:rPr>
              <a:t>Is a source of information for certain nutrients.</a:t>
            </a:r>
            <a:endParaRPr sz="2400">
              <a:solidFill>
                <a:schemeClr val="dk1"/>
              </a:solidFill>
              <a:latin typeface="Calibri"/>
              <a:ea typeface="Calibri"/>
              <a:cs typeface="Calibri"/>
              <a:sym typeface="Calibri"/>
            </a:endParaRPr>
          </a:p>
          <a:p>
            <a:pPr indent="-284480" lvl="0" marL="284480" marR="0" rtl="0" algn="l">
              <a:spcBef>
                <a:spcPts val="1200"/>
              </a:spcBef>
              <a:spcAft>
                <a:spcPts val="0"/>
              </a:spcAft>
              <a:buClr>
                <a:schemeClr val="dk1"/>
              </a:buClr>
              <a:buSzPts val="2400"/>
              <a:buFont typeface="Times"/>
              <a:buChar char="•"/>
            </a:pPr>
            <a:r>
              <a:rPr lang="en-US" sz="2400">
                <a:solidFill>
                  <a:schemeClr val="dk1"/>
                </a:solidFill>
                <a:latin typeface="Calibri"/>
                <a:ea typeface="Calibri"/>
                <a:cs typeface="Calibri"/>
                <a:sym typeface="Calibri"/>
              </a:rPr>
              <a:t>Is a source of information for people with food allergies.</a:t>
            </a:r>
            <a:endParaRPr sz="2400">
              <a:solidFill>
                <a:schemeClr val="dk1"/>
              </a:solidFill>
              <a:latin typeface="Calibri"/>
              <a:ea typeface="Calibri"/>
              <a:cs typeface="Calibri"/>
              <a:sym typeface="Calibri"/>
            </a:endParaRPr>
          </a:p>
          <a:p>
            <a:pPr indent="-284480" lvl="0" marL="284480" marR="0" rtl="0" algn="l">
              <a:spcBef>
                <a:spcPts val="1200"/>
              </a:spcBef>
              <a:spcAft>
                <a:spcPts val="0"/>
              </a:spcAft>
              <a:buNone/>
            </a:pPr>
            <a:r>
              <a:t/>
            </a:r>
            <a:endParaRPr sz="2400">
              <a:solidFill>
                <a:schemeClr val="dk1"/>
              </a:solidFill>
              <a:latin typeface="Calibri"/>
              <a:ea typeface="Calibri"/>
              <a:cs typeface="Calibri"/>
              <a:sym typeface="Calibri"/>
            </a:endParaRPr>
          </a:p>
          <a:p>
            <a:pPr indent="-284480" lvl="0" marL="284480" marR="0" rtl="0" algn="l">
              <a:spcBef>
                <a:spcPts val="1200"/>
              </a:spcBef>
              <a:spcAft>
                <a:spcPts val="0"/>
              </a:spcAft>
              <a:buNone/>
            </a:pPr>
            <a:r>
              <a:t/>
            </a:r>
            <a:endParaRPr sz="2400">
              <a:solidFill>
                <a:schemeClr val="dk1"/>
              </a:solidFill>
              <a:latin typeface="Calibri"/>
              <a:ea typeface="Calibri"/>
              <a:cs typeface="Calibri"/>
              <a:sym typeface="Calibri"/>
            </a:endParaRPr>
          </a:p>
        </p:txBody>
      </p:sp>
      <p:graphicFrame>
        <p:nvGraphicFramePr>
          <p:cNvPr id="296" name="Google Shape;296;p24"/>
          <p:cNvGraphicFramePr/>
          <p:nvPr/>
        </p:nvGraphicFramePr>
        <p:xfrm>
          <a:off x="684212" y="2706688"/>
          <a:ext cx="3000000" cy="3000000"/>
        </p:xfrm>
        <a:graphic>
          <a:graphicData uri="http://schemas.openxmlformats.org/drawingml/2006/table">
            <a:tbl>
              <a:tblPr>
                <a:noFill/>
                <a:tableStyleId>{3F25954C-7537-461D-9790-6830C13F9748}</a:tableStyleId>
              </a:tblPr>
              <a:tblGrid>
                <a:gridCol w="9189625"/>
              </a:tblGrid>
              <a:tr h="1043300">
                <a:tc>
                  <a:txBody>
                    <a:bodyPr/>
                    <a:lstStyle/>
                    <a:p>
                      <a:pPr indent="0" lvl="0" marL="0" marR="0" rtl="0" algn="just">
                        <a:lnSpc>
                          <a:spcPct val="150000"/>
                        </a:lnSpc>
                        <a:spcBef>
                          <a:spcPts val="0"/>
                        </a:spcBef>
                        <a:spcAft>
                          <a:spcPts val="0"/>
                        </a:spcAft>
                        <a:buClr>
                          <a:schemeClr val="dk1"/>
                        </a:buClr>
                        <a:buSzPts val="1600"/>
                        <a:buFont typeface="Arial Narrow"/>
                        <a:buNone/>
                      </a:pPr>
                      <a:r>
                        <a:rPr b="1" lang="en-US" sz="1600" u="none" cap="none" strike="noStrike">
                          <a:latin typeface="Arial Narrow"/>
                          <a:ea typeface="Arial Narrow"/>
                          <a:cs typeface="Arial Narrow"/>
                          <a:sym typeface="Arial Narrow"/>
                        </a:rPr>
                        <a:t>INGREDIENTS: </a:t>
                      </a:r>
                      <a:r>
                        <a:rPr lang="en-US" sz="1600" u="none" cap="none" strike="noStrike">
                          <a:latin typeface="Arial Narrow"/>
                          <a:ea typeface="Arial Narrow"/>
                          <a:cs typeface="Arial Narrow"/>
                          <a:sym typeface="Arial Narrow"/>
                        </a:rPr>
                        <a:t>WHOLE GRAIN ROLLED OATS, SUGAR, HIGH MONOUNSATURATED CANOLA OIL, ALMOND PIECES, RAISINS, GOLDEN SYRUP, SALT, CRISP RICE (RICE FLOUR, SOY PROTEIN, SUGAR, MALT, SALT), SOY LECITHIN, NATURAL FLAVOUR</a:t>
                      </a:r>
                      <a:r>
                        <a:rPr lang="en-US" sz="1400" u="none" cap="none" strike="noStrike">
                          <a:latin typeface="Arial Narrow"/>
                          <a:ea typeface="Arial Narrow"/>
                          <a:cs typeface="Arial Narrow"/>
                          <a:sym typeface="Arial Narrow"/>
                        </a:rPr>
                        <a:t> </a:t>
                      </a:r>
                      <a:endParaRPr sz="1400" u="none" cap="none" strike="noStrike">
                        <a:latin typeface="Arial Narrow"/>
                        <a:ea typeface="Arial Narrow"/>
                        <a:cs typeface="Arial Narrow"/>
                        <a:sym typeface="Arial Narrow"/>
                      </a:endParaRPr>
                    </a:p>
                  </a:txBody>
                  <a:tcPr marT="45725" marB="45725" marR="91450" marL="91450">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bl>
          </a:graphicData>
        </a:graphic>
      </p:graphicFrame>
      <p:sp>
        <p:nvSpPr>
          <p:cNvPr id="297" name="Google Shape;297;p24"/>
          <p:cNvSpPr txBox="1"/>
          <p:nvPr/>
        </p:nvSpPr>
        <p:spPr>
          <a:xfrm>
            <a:off x="539750" y="2300288"/>
            <a:ext cx="1152525" cy="396875"/>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US" sz="2000">
                <a:solidFill>
                  <a:schemeClr val="dk1"/>
                </a:solidFill>
                <a:latin typeface="Arial Narrow"/>
                <a:ea typeface="Arial Narrow"/>
                <a:cs typeface="Arial Narrow"/>
                <a:sym typeface="Arial Narrow"/>
              </a:rPr>
              <a:t>Example:</a:t>
            </a:r>
            <a:endParaRPr b="1" sz="2000">
              <a:solidFill>
                <a:schemeClr val="dk1"/>
              </a:solidFill>
              <a:latin typeface="Arial Narrow"/>
              <a:ea typeface="Arial Narrow"/>
              <a:cs typeface="Arial Narrow"/>
              <a:sym typeface="Arial Narrow"/>
            </a:endParaRPr>
          </a:p>
        </p:txBody>
      </p:sp>
      <p:pic>
        <p:nvPicPr>
          <p:cNvPr id="298" name="Google Shape;298;p24"/>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
        <p:nvSpPr>
          <p:cNvPr id="299" name="Google Shape;299;p24"/>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3" name="Shape 303"/>
        <p:cNvGrpSpPr/>
        <p:nvPr/>
      </p:nvGrpSpPr>
      <p:grpSpPr>
        <a:xfrm>
          <a:off x="0" y="0"/>
          <a:ext cx="0" cy="0"/>
          <a:chOff x="0" y="0"/>
          <a:chExt cx="0" cy="0"/>
        </a:xfrm>
      </p:grpSpPr>
      <p:sp>
        <p:nvSpPr>
          <p:cNvPr id="304" name="Google Shape;304;p25"/>
          <p:cNvSpPr/>
          <p:nvPr/>
        </p:nvSpPr>
        <p:spPr>
          <a:xfrm>
            <a:off x="1775520" y="4343852"/>
            <a:ext cx="8712968" cy="368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05" name="Google Shape;305;p25"/>
          <p:cNvSpPr/>
          <p:nvPr/>
        </p:nvSpPr>
        <p:spPr>
          <a:xfrm>
            <a:off x="320271" y="57195"/>
            <a:ext cx="8199120" cy="6451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chemeClr val="dk1"/>
                </a:solidFill>
                <a:latin typeface="Calibri"/>
                <a:ea typeface="Calibri"/>
                <a:cs typeface="Calibri"/>
                <a:sym typeface="Calibri"/>
              </a:rPr>
              <a:t>Nutritional profile (Reg. 1924/2006, art. 4)</a:t>
            </a:r>
            <a:endParaRPr b="1" sz="3600">
              <a:solidFill>
                <a:schemeClr val="dk1"/>
              </a:solidFill>
              <a:latin typeface="Calibri"/>
              <a:ea typeface="Calibri"/>
              <a:cs typeface="Calibri"/>
              <a:sym typeface="Calibri"/>
            </a:endParaRPr>
          </a:p>
        </p:txBody>
      </p:sp>
      <p:sp>
        <p:nvSpPr>
          <p:cNvPr id="306" name="Google Shape;306;p25"/>
          <p:cNvSpPr/>
          <p:nvPr/>
        </p:nvSpPr>
        <p:spPr>
          <a:xfrm>
            <a:off x="320100" y="671185"/>
            <a:ext cx="8568952" cy="526224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1" lang="en-US" sz="2400">
                <a:solidFill>
                  <a:schemeClr val="dk1"/>
                </a:solidFill>
                <a:latin typeface="Calibri"/>
                <a:ea typeface="Calibri"/>
                <a:cs typeface="Calibri"/>
                <a:sym typeface="Calibri"/>
              </a:rPr>
              <a:t>Concerns about claims</a:t>
            </a:r>
            <a:endParaRPr b="1" i="1" sz="24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342900" lvl="0" marL="342900" marR="0" rtl="0" algn="l">
              <a:spcBef>
                <a:spcPts val="0"/>
              </a:spcBef>
              <a:spcAft>
                <a:spcPts val="0"/>
              </a:spcAft>
              <a:buClr>
                <a:schemeClr val="dk1"/>
              </a:buClr>
              <a:buSzPts val="2400"/>
              <a:buFont typeface="Noto Sans Symbols"/>
              <a:buChar char="⮚"/>
            </a:pPr>
            <a:r>
              <a:rPr b="1" lang="en-US" sz="2400">
                <a:solidFill>
                  <a:schemeClr val="dk1"/>
                </a:solidFill>
                <a:latin typeface="Calibri"/>
                <a:ea typeface="Calibri"/>
                <a:cs typeface="Calibri"/>
                <a:sym typeface="Calibri"/>
              </a:rPr>
              <a:t>Not to mask the nutritional value of the food through the health claim</a:t>
            </a:r>
            <a:r>
              <a:rPr lang="en-US" sz="2400">
                <a:solidFill>
                  <a:schemeClr val="dk1"/>
                </a:solidFill>
                <a:latin typeface="Calibri"/>
                <a:ea typeface="Calibri"/>
                <a:cs typeface="Calibri"/>
                <a:sym typeface="Calibri"/>
              </a:rPr>
              <a:t>, in general.</a:t>
            </a:r>
            <a:endParaRPr sz="2400">
              <a:solidFill>
                <a:schemeClr val="dk1"/>
              </a:solidFill>
              <a:latin typeface="Calibri"/>
              <a:ea typeface="Calibri"/>
              <a:cs typeface="Calibri"/>
              <a:sym typeface="Calibri"/>
            </a:endParaRPr>
          </a:p>
          <a:p>
            <a:pPr indent="-190500" lvl="0" marL="342900" marR="0" rtl="0" algn="l">
              <a:spcBef>
                <a:spcPts val="0"/>
              </a:spcBef>
              <a:spcAft>
                <a:spcPts val="0"/>
              </a:spcAft>
              <a:buClr>
                <a:schemeClr val="dk1"/>
              </a:buClr>
              <a:buSzPts val="2400"/>
              <a:buFont typeface="Calibri"/>
              <a:buNone/>
            </a:pPr>
            <a:r>
              <a:t/>
            </a:r>
            <a:endParaRPr sz="2400">
              <a:solidFill>
                <a:schemeClr val="dk1"/>
              </a:solidFill>
              <a:latin typeface="Calibri"/>
              <a:ea typeface="Calibri"/>
              <a:cs typeface="Calibri"/>
              <a:sym typeface="Calibri"/>
            </a:endParaRPr>
          </a:p>
          <a:p>
            <a:pPr indent="-342900" lvl="0" marL="342900" marR="0" rtl="0" algn="just">
              <a:spcBef>
                <a:spcPts val="0"/>
              </a:spcBef>
              <a:spcAft>
                <a:spcPts val="0"/>
              </a:spcAft>
              <a:buClr>
                <a:schemeClr val="dk1"/>
              </a:buClr>
              <a:buSzPts val="2400"/>
              <a:buFont typeface="Noto Sans Symbols"/>
              <a:buChar char="⮚"/>
            </a:pPr>
            <a:r>
              <a:rPr lang="en-US" sz="2400">
                <a:solidFill>
                  <a:schemeClr val="dk1"/>
                </a:solidFill>
                <a:latin typeface="Calibri"/>
                <a:ea typeface="Calibri"/>
                <a:cs typeface="Calibri"/>
                <a:sym typeface="Calibri"/>
              </a:rPr>
              <a:t>As nutritional profiles have not been clearly established in the EU, there are no maximum reference values ​​for nutrient categories that would condition the use of a claim, </a:t>
            </a:r>
            <a:r>
              <a:rPr b="1" i="1" lang="en-US" sz="2400">
                <a:solidFill>
                  <a:schemeClr val="dk1"/>
                </a:solidFill>
                <a:latin typeface="Calibri"/>
                <a:ea typeface="Calibri"/>
                <a:cs typeface="Calibri"/>
                <a:sym typeface="Calibri"/>
              </a:rPr>
              <a:t>leaving room for subjective interpretations</a:t>
            </a:r>
            <a:endParaRPr b="1" i="1" sz="2400">
              <a:solidFill>
                <a:schemeClr val="dk1"/>
              </a:solidFill>
              <a:latin typeface="Calibri"/>
              <a:ea typeface="Calibri"/>
              <a:cs typeface="Calibri"/>
              <a:sym typeface="Calibri"/>
            </a:endParaRPr>
          </a:p>
          <a:p>
            <a:pPr indent="-190500" lvl="0" marL="342900" marR="0" rtl="0" algn="l">
              <a:spcBef>
                <a:spcPts val="0"/>
              </a:spcBef>
              <a:spcAft>
                <a:spcPts val="0"/>
              </a:spcAft>
              <a:buClr>
                <a:schemeClr val="dk1"/>
              </a:buClr>
              <a:buSzPts val="2400"/>
              <a:buFont typeface="Calibri"/>
              <a:buNone/>
            </a:pPr>
            <a:r>
              <a:t/>
            </a:r>
            <a:endParaRPr sz="2400">
              <a:solidFill>
                <a:schemeClr val="dk1"/>
              </a:solidFill>
              <a:latin typeface="Calibri"/>
              <a:ea typeface="Calibri"/>
              <a:cs typeface="Calibri"/>
              <a:sym typeface="Calibri"/>
            </a:endParaRPr>
          </a:p>
          <a:p>
            <a:pPr indent="-190500" lvl="0" marL="342900" marR="0" rtl="0" algn="l">
              <a:spcBef>
                <a:spcPts val="0"/>
              </a:spcBef>
              <a:spcAft>
                <a:spcPts val="0"/>
              </a:spcAft>
              <a:buClr>
                <a:schemeClr val="dk1"/>
              </a:buClr>
              <a:buSzPts val="2400"/>
              <a:buFont typeface="Calibri"/>
              <a:buNone/>
            </a:pPr>
            <a:r>
              <a:t/>
            </a:r>
            <a:endParaRPr sz="2400">
              <a:solidFill>
                <a:schemeClr val="dk1"/>
              </a:solidFill>
              <a:latin typeface="Calibri"/>
              <a:ea typeface="Calibri"/>
              <a:cs typeface="Calibri"/>
              <a:sym typeface="Calibri"/>
            </a:endParaRPr>
          </a:p>
          <a:p>
            <a:pPr indent="0" lvl="0" marL="0" marR="0" rtl="0" algn="just">
              <a:spcBef>
                <a:spcPts val="0"/>
              </a:spcBef>
              <a:spcAft>
                <a:spcPts val="0"/>
              </a:spcAft>
              <a:buNone/>
            </a:pPr>
            <a:r>
              <a:rPr b="1" lang="en-US" sz="2400">
                <a:solidFill>
                  <a:srgbClr val="FF0000"/>
                </a:solidFill>
                <a:latin typeface="Calibri"/>
                <a:ea typeface="Calibri"/>
                <a:cs typeface="Calibri"/>
                <a:sym typeface="Calibri"/>
              </a:rPr>
              <a:t>!!!</a:t>
            </a:r>
            <a:r>
              <a:rPr lang="en-US" sz="2400">
                <a:solidFill>
                  <a:schemeClr val="dk1"/>
                </a:solidFill>
                <a:latin typeface="Calibri"/>
                <a:ea typeface="Calibri"/>
                <a:cs typeface="Calibri"/>
                <a:sym typeface="Calibri"/>
              </a:rPr>
              <a:t> In the US clear specifications: </a:t>
            </a:r>
            <a:r>
              <a:rPr b="1" lang="en-US" sz="2400">
                <a:solidFill>
                  <a:schemeClr val="dk1"/>
                </a:solidFill>
                <a:latin typeface="Calibri"/>
                <a:ea typeface="Calibri"/>
                <a:cs typeface="Calibri"/>
                <a:sym typeface="Calibri"/>
              </a:rPr>
              <a:t>a claim related to fiber and heart health can only be used if the product in question contains less than 3% fat, of which less than 1.5% are saturated.</a:t>
            </a:r>
            <a:endParaRPr b="1" sz="2400">
              <a:solidFill>
                <a:schemeClr val="dk1"/>
              </a:solidFill>
              <a:latin typeface="Calibri"/>
              <a:ea typeface="Calibri"/>
              <a:cs typeface="Calibri"/>
              <a:sym typeface="Calibri"/>
            </a:endParaRPr>
          </a:p>
        </p:txBody>
      </p:sp>
      <p:pic>
        <p:nvPicPr>
          <p:cNvPr descr="Unified Nutrient Profiling in the EU - Are We Nearing the End of a 15 Year  Journey? – Kerry Health And Nutrition Institute" id="307" name="Google Shape;307;p25"/>
          <p:cNvPicPr preferRelativeResize="0"/>
          <p:nvPr/>
        </p:nvPicPr>
        <p:blipFill rotWithShape="1">
          <a:blip r:embed="rId3">
            <a:alphaModFix/>
          </a:blip>
          <a:srcRect b="0" l="0" r="0" t="0"/>
          <a:stretch/>
        </p:blipFill>
        <p:spPr>
          <a:xfrm>
            <a:off x="8965297" y="1545593"/>
            <a:ext cx="3096344" cy="2065238"/>
          </a:xfrm>
          <a:prstGeom prst="rect">
            <a:avLst/>
          </a:prstGeom>
          <a:noFill/>
          <a:ln>
            <a:noFill/>
          </a:ln>
        </p:spPr>
      </p:pic>
      <p:pic>
        <p:nvPicPr>
          <p:cNvPr id="308" name="Google Shape;308;p25"/>
          <p:cNvPicPr preferRelativeResize="0"/>
          <p:nvPr/>
        </p:nvPicPr>
        <p:blipFill rotWithShape="1">
          <a:blip r:embed="rId4">
            <a:alphaModFix/>
          </a:blip>
          <a:srcRect b="0" l="0" r="0" t="0"/>
          <a:stretch/>
        </p:blipFill>
        <p:spPr>
          <a:xfrm>
            <a:off x="10657840" y="5140325"/>
            <a:ext cx="1524000" cy="1715135"/>
          </a:xfrm>
          <a:prstGeom prst="rect">
            <a:avLst/>
          </a:prstGeom>
          <a:noFill/>
          <a:ln>
            <a:noFill/>
          </a:ln>
        </p:spPr>
      </p:pic>
      <p:sp>
        <p:nvSpPr>
          <p:cNvPr id="309" name="Google Shape;309;p25"/>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26"/>
          <p:cNvSpPr/>
          <p:nvPr/>
        </p:nvSpPr>
        <p:spPr>
          <a:xfrm>
            <a:off x="1775520" y="4343852"/>
            <a:ext cx="8712968" cy="368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15" name="Google Shape;315;p26"/>
          <p:cNvSpPr/>
          <p:nvPr/>
        </p:nvSpPr>
        <p:spPr>
          <a:xfrm>
            <a:off x="291061" y="130220"/>
            <a:ext cx="7287260" cy="6451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chemeClr val="dk1"/>
                </a:solidFill>
                <a:latin typeface="Calibri"/>
                <a:ea typeface="Calibri"/>
                <a:cs typeface="Calibri"/>
                <a:sym typeface="Calibri"/>
              </a:rPr>
              <a:t>Nutritional content (Reg. 1169/2011) </a:t>
            </a:r>
            <a:endParaRPr b="1" sz="3600">
              <a:solidFill>
                <a:schemeClr val="dk1"/>
              </a:solidFill>
              <a:latin typeface="Calibri"/>
              <a:ea typeface="Calibri"/>
              <a:cs typeface="Calibri"/>
              <a:sym typeface="Calibri"/>
            </a:endParaRPr>
          </a:p>
        </p:txBody>
      </p:sp>
      <p:sp>
        <p:nvSpPr>
          <p:cNvPr id="316" name="Google Shape;316;p26"/>
          <p:cNvSpPr/>
          <p:nvPr/>
        </p:nvSpPr>
        <p:spPr>
          <a:xfrm>
            <a:off x="395605" y="1195705"/>
            <a:ext cx="10361930" cy="4523105"/>
          </a:xfrm>
          <a:prstGeom prst="rect">
            <a:avLst/>
          </a:prstGeom>
          <a:noFill/>
          <a:ln>
            <a:noFill/>
          </a:ln>
        </p:spPr>
        <p:txBody>
          <a:bodyPr anchorCtr="0" anchor="t" bIns="45700" lIns="91425" spcFirstLastPara="1" rIns="91425" wrap="square" tIns="45700">
            <a:spAutoFit/>
          </a:bodyPr>
          <a:lstStyle/>
          <a:p>
            <a:pPr indent="-342900" lvl="0" marL="342900" marR="0" rtl="0" algn="just">
              <a:lnSpc>
                <a:spcPct val="150000"/>
              </a:lnSpc>
              <a:spcBef>
                <a:spcPts val="0"/>
              </a:spcBef>
              <a:spcAft>
                <a:spcPts val="0"/>
              </a:spcAft>
              <a:buClr>
                <a:schemeClr val="dk1"/>
              </a:buClr>
              <a:buSzPts val="2400"/>
              <a:buFont typeface="Arial"/>
              <a:buChar char="•"/>
            </a:pPr>
            <a:r>
              <a:rPr b="1" lang="en-US" sz="2400">
                <a:solidFill>
                  <a:schemeClr val="dk1"/>
                </a:solidFill>
                <a:latin typeface="Calibri"/>
                <a:ea typeface="Calibri"/>
                <a:cs typeface="Calibri"/>
                <a:sym typeface="Calibri"/>
              </a:rPr>
              <a:t>the nutritional declaration </a:t>
            </a:r>
            <a:r>
              <a:rPr lang="en-US" sz="2400">
                <a:solidFill>
                  <a:schemeClr val="dk1"/>
                </a:solidFill>
                <a:latin typeface="Calibri"/>
                <a:ea typeface="Calibri"/>
                <a:cs typeface="Calibri"/>
                <a:sym typeface="Calibri"/>
              </a:rPr>
              <a:t>refers to the energy value and the quantity of certain nutrients (</a:t>
            </a:r>
            <a:r>
              <a:rPr b="1" lang="en-US" sz="2400">
                <a:solidFill>
                  <a:schemeClr val="dk1"/>
                </a:solidFill>
                <a:latin typeface="Calibri"/>
                <a:ea typeface="Calibri"/>
                <a:cs typeface="Calibri"/>
                <a:sym typeface="Calibri"/>
              </a:rPr>
              <a:t>fats, unsaturated fats, carbohydrates, sugar, proteins, fibres, salt</a:t>
            </a:r>
            <a:r>
              <a:rPr lang="en-US" sz="2400">
                <a:solidFill>
                  <a:schemeClr val="dk1"/>
                </a:solidFill>
                <a:latin typeface="Calibri"/>
                <a:ea typeface="Calibri"/>
                <a:cs typeface="Calibri"/>
                <a:sym typeface="Calibri"/>
              </a:rPr>
              <a:t>) and has been mandatory since December 2016;</a:t>
            </a:r>
            <a:endParaRPr sz="2400">
              <a:solidFill>
                <a:schemeClr val="dk1"/>
              </a:solidFill>
              <a:latin typeface="Calibri"/>
              <a:ea typeface="Calibri"/>
              <a:cs typeface="Calibri"/>
              <a:sym typeface="Calibri"/>
            </a:endParaRPr>
          </a:p>
          <a:p>
            <a:pPr indent="-190500" lvl="0" marL="342900" marR="0" rtl="0" algn="just">
              <a:lnSpc>
                <a:spcPct val="150000"/>
              </a:lnSpc>
              <a:spcBef>
                <a:spcPts val="0"/>
              </a:spcBef>
              <a:spcAft>
                <a:spcPts val="0"/>
              </a:spcAft>
              <a:buClr>
                <a:schemeClr val="dk1"/>
              </a:buClr>
              <a:buSzPts val="2400"/>
              <a:buFont typeface="Arial"/>
              <a:buNone/>
            </a:pPr>
            <a:r>
              <a:t/>
            </a:r>
            <a:endParaRPr sz="2400">
              <a:solidFill>
                <a:schemeClr val="dk1"/>
              </a:solidFill>
              <a:latin typeface="Calibri"/>
              <a:ea typeface="Calibri"/>
              <a:cs typeface="Calibri"/>
              <a:sym typeface="Calibri"/>
            </a:endParaRPr>
          </a:p>
          <a:p>
            <a:pPr indent="-342900" lvl="0" marL="342900" marR="0" rtl="0" algn="just">
              <a:lnSpc>
                <a:spcPct val="150000"/>
              </a:lnSpc>
              <a:spcBef>
                <a:spcPts val="0"/>
              </a:spcBef>
              <a:spcAft>
                <a:spcPts val="0"/>
              </a:spcAft>
              <a:buClr>
                <a:srgbClr val="C00000"/>
              </a:buClr>
              <a:buSzPts val="2400"/>
              <a:buFont typeface="Arial"/>
              <a:buChar char="•"/>
            </a:pPr>
            <a:r>
              <a:rPr b="1" lang="en-US" sz="2400">
                <a:solidFill>
                  <a:srgbClr val="C00000"/>
                </a:solidFill>
                <a:latin typeface="Calibri"/>
                <a:ea typeface="Calibri"/>
                <a:cs typeface="Calibri"/>
                <a:sym typeface="Calibri"/>
              </a:rPr>
              <a:t>the novelty is fibres nutritional options can also be identified by the consumer through a logo </a:t>
            </a:r>
            <a:r>
              <a:rPr lang="en-US" sz="2400">
                <a:solidFill>
                  <a:schemeClr val="dk1"/>
                </a:solidFill>
                <a:latin typeface="Calibri"/>
                <a:ea typeface="Calibri"/>
                <a:cs typeface="Calibri"/>
                <a:sym typeface="Calibri"/>
              </a:rPr>
              <a:t>(it is considered a mention, if it is based on known nutritional profiles); they are not harmonised, but if used they must be in accordance with the regulation</a:t>
            </a:r>
            <a:endParaRPr sz="2400">
              <a:solidFill>
                <a:schemeClr val="dk1"/>
              </a:solidFill>
              <a:latin typeface="Calibri"/>
              <a:ea typeface="Calibri"/>
              <a:cs typeface="Calibri"/>
              <a:sym typeface="Calibri"/>
            </a:endParaRPr>
          </a:p>
        </p:txBody>
      </p:sp>
      <p:pic>
        <p:nvPicPr>
          <p:cNvPr id="317" name="Google Shape;317;p26"/>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
        <p:nvSpPr>
          <p:cNvPr id="318" name="Google Shape;318;p26"/>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27"/>
          <p:cNvSpPr txBox="1"/>
          <p:nvPr>
            <p:ph idx="1" type="body"/>
          </p:nvPr>
        </p:nvSpPr>
        <p:spPr>
          <a:xfrm>
            <a:off x="381000" y="469900"/>
            <a:ext cx="8382000" cy="5473700"/>
          </a:xfrm>
          <a:prstGeom prst="rect">
            <a:avLst/>
          </a:prstGeom>
          <a:noFill/>
          <a:ln>
            <a:noFill/>
          </a:ln>
        </p:spPr>
        <p:txBody>
          <a:bodyPr anchorCtr="0" anchor="t" bIns="45700" lIns="91425" spcFirstLastPara="1" rIns="91425" wrap="square" tIns="45700">
            <a:normAutofit lnSpcReduction="10000"/>
          </a:bodyPr>
          <a:lstStyle/>
          <a:p>
            <a:pPr indent="-342900" lvl="0" marL="342900" marR="0" rtl="0" algn="l">
              <a:lnSpc>
                <a:spcPct val="100000"/>
              </a:lnSpc>
              <a:spcBef>
                <a:spcPts val="0"/>
              </a:spcBef>
              <a:spcAft>
                <a:spcPts val="0"/>
              </a:spcAft>
              <a:buClr>
                <a:schemeClr val="dk1"/>
              </a:buClr>
              <a:buSzPts val="2400"/>
              <a:buFont typeface="Calibri"/>
              <a:buNone/>
            </a:pPr>
            <a:r>
              <a:rPr b="0" i="0" lang="en-US" sz="2400" u="none" cap="none" strike="noStrike">
                <a:solidFill>
                  <a:schemeClr val="dk1"/>
                </a:solidFill>
                <a:latin typeface="Calibri"/>
                <a:ea typeface="Calibri"/>
                <a:cs typeface="Calibri"/>
                <a:sym typeface="Calibri"/>
              </a:rPr>
              <a:t>	</a:t>
            </a:r>
            <a:endParaRPr b="0" i="0" sz="1200" u="none" cap="none" strike="noStrike">
              <a:solidFill>
                <a:schemeClr val="dk1"/>
              </a:solidFill>
              <a:latin typeface="Calibri"/>
              <a:ea typeface="Calibri"/>
              <a:cs typeface="Calibri"/>
              <a:sym typeface="Calibri"/>
            </a:endParaRPr>
          </a:p>
          <a:p>
            <a:pPr indent="-342900" lvl="0" marL="342900" marR="0" rtl="0" algn="just">
              <a:lnSpc>
                <a:spcPct val="100000"/>
              </a:lnSpc>
              <a:spcBef>
                <a:spcPts val="440"/>
              </a:spcBef>
              <a:spcAft>
                <a:spcPts val="0"/>
              </a:spcAft>
              <a:buClr>
                <a:schemeClr val="dk1"/>
              </a:buClr>
              <a:buSzPts val="2200"/>
              <a:buFont typeface="Times New Roman"/>
              <a:buChar char="•"/>
            </a:pPr>
            <a:r>
              <a:rPr b="0" i="0" lang="en-US" sz="2200" u="none" cap="none" strike="noStrike">
                <a:solidFill>
                  <a:schemeClr val="dk1"/>
                </a:solidFill>
                <a:latin typeface="Times New Roman"/>
                <a:ea typeface="Times New Roman"/>
                <a:cs typeface="Times New Roman"/>
                <a:sym typeface="Times New Roman"/>
              </a:rPr>
              <a:t>General claims about benefits to overall good health, such as ‘healthy’ or ‘good for you’, will only be allowed to be used if accompanied by an approved claim. </a:t>
            </a:r>
            <a:endParaRPr b="0" i="0" sz="2200" u="none" cap="none" strike="noStrike">
              <a:solidFill>
                <a:schemeClr val="dk1"/>
              </a:solidFill>
              <a:latin typeface="Times New Roman"/>
              <a:ea typeface="Times New Roman"/>
              <a:cs typeface="Times New Roman"/>
              <a:sym typeface="Times New Roman"/>
            </a:endParaRPr>
          </a:p>
          <a:p>
            <a:pPr indent="-342900" lvl="0" marL="342900" marR="0" rtl="0" algn="just">
              <a:lnSpc>
                <a:spcPct val="100000"/>
              </a:lnSpc>
              <a:spcBef>
                <a:spcPts val="440"/>
              </a:spcBef>
              <a:spcAft>
                <a:spcPts val="0"/>
              </a:spcAft>
              <a:buClr>
                <a:schemeClr val="dk1"/>
              </a:buClr>
              <a:buSzPts val="2200"/>
              <a:buFont typeface="Times New Roman"/>
              <a:buNone/>
            </a:pPr>
            <a:r>
              <a:rPr b="0" i="0" lang="en-US" sz="2200" u="none" cap="none" strike="noStrike">
                <a:solidFill>
                  <a:schemeClr val="dk1"/>
                </a:solidFill>
                <a:latin typeface="Times New Roman"/>
                <a:ea typeface="Times New Roman"/>
                <a:cs typeface="Times New Roman"/>
                <a:sym typeface="Times New Roman"/>
              </a:rPr>
              <a:t>    </a:t>
            </a:r>
            <a:r>
              <a:rPr b="0" i="0" lang="en-US" sz="2200" u="sng" cap="none" strike="noStrike">
                <a:solidFill>
                  <a:schemeClr val="dk1"/>
                </a:solidFill>
                <a:latin typeface="Times New Roman"/>
                <a:ea typeface="Times New Roman"/>
                <a:cs typeface="Times New Roman"/>
                <a:sym typeface="Times New Roman"/>
              </a:rPr>
              <a:t>This means that have an explanation of why the food is ‘healthy’.</a:t>
            </a:r>
            <a:endParaRPr b="0" i="0" sz="2200" u="sng" cap="none" strike="noStrike">
              <a:solidFill>
                <a:schemeClr val="dk1"/>
              </a:solidFill>
              <a:latin typeface="Times New Roman"/>
              <a:ea typeface="Times New Roman"/>
              <a:cs typeface="Times New Roman"/>
              <a:sym typeface="Times New Roman"/>
            </a:endParaRPr>
          </a:p>
          <a:p>
            <a:pPr indent="-273050" lvl="0" marL="342900" marR="0" rtl="0" algn="just">
              <a:lnSpc>
                <a:spcPct val="100000"/>
              </a:lnSpc>
              <a:spcBef>
                <a:spcPts val="220"/>
              </a:spcBef>
              <a:spcAft>
                <a:spcPts val="0"/>
              </a:spcAft>
              <a:buClr>
                <a:schemeClr val="dk1"/>
              </a:buClr>
              <a:buSzPts val="1100"/>
              <a:buFont typeface="Calibri"/>
              <a:buNone/>
            </a:pPr>
            <a:r>
              <a:t/>
            </a:r>
            <a:endParaRPr b="0" i="0" sz="1100" u="none" cap="none" strike="noStrike">
              <a:solidFill>
                <a:schemeClr val="dk1"/>
              </a:solidFill>
              <a:latin typeface="Times New Roman"/>
              <a:ea typeface="Times New Roman"/>
              <a:cs typeface="Times New Roman"/>
              <a:sym typeface="Times New Roman"/>
            </a:endParaRPr>
          </a:p>
          <a:p>
            <a:pPr indent="-342900" lvl="0" marL="342900" marR="0" rtl="0" algn="just">
              <a:lnSpc>
                <a:spcPct val="100000"/>
              </a:lnSpc>
              <a:spcBef>
                <a:spcPts val="440"/>
              </a:spcBef>
              <a:spcAft>
                <a:spcPts val="0"/>
              </a:spcAft>
              <a:buClr>
                <a:schemeClr val="dk1"/>
              </a:buClr>
              <a:buSzPts val="2200"/>
              <a:buFont typeface="Times New Roman"/>
              <a:buChar char="•"/>
            </a:pPr>
            <a:r>
              <a:rPr b="0" i="0" lang="en-US" sz="2200" u="none" cap="none" strike="noStrike">
                <a:solidFill>
                  <a:schemeClr val="dk1"/>
                </a:solidFill>
                <a:latin typeface="Times New Roman"/>
                <a:ea typeface="Times New Roman"/>
                <a:cs typeface="Times New Roman"/>
                <a:sym typeface="Times New Roman"/>
              </a:rPr>
              <a:t>Labels are </a:t>
            </a:r>
            <a:r>
              <a:rPr b="0" i="0" lang="en-US" sz="2200" u="sng" cap="none" strike="noStrike">
                <a:solidFill>
                  <a:schemeClr val="dk1"/>
                </a:solidFill>
                <a:latin typeface="Times New Roman"/>
                <a:ea typeface="Times New Roman"/>
                <a:cs typeface="Times New Roman"/>
                <a:sym typeface="Times New Roman"/>
              </a:rPr>
              <a:t>not allowed to claim that food can treat, prevent or cure any disease of medical condition</a:t>
            </a:r>
            <a:r>
              <a:rPr b="0" i="0" lang="en-US" sz="2200" u="none" cap="none" strike="noStrike">
                <a:solidFill>
                  <a:schemeClr val="dk1"/>
                </a:solidFill>
                <a:latin typeface="Times New Roman"/>
                <a:ea typeface="Times New Roman"/>
                <a:cs typeface="Times New Roman"/>
                <a:sym typeface="Times New Roman"/>
              </a:rPr>
              <a:t>. These sorts of claims can only be made of licensed medicines.</a:t>
            </a:r>
            <a:endParaRPr b="0" i="0" sz="2200" u="none" cap="none" strike="noStrike">
              <a:solidFill>
                <a:schemeClr val="dk1"/>
              </a:solidFill>
              <a:latin typeface="Times New Roman"/>
              <a:ea typeface="Times New Roman"/>
              <a:cs typeface="Times New Roman"/>
              <a:sym typeface="Times New Roman"/>
            </a:endParaRPr>
          </a:p>
          <a:p>
            <a:pPr indent="-273050" lvl="0" marL="342900" marR="0" rtl="0" algn="just">
              <a:lnSpc>
                <a:spcPct val="100000"/>
              </a:lnSpc>
              <a:spcBef>
                <a:spcPts val="220"/>
              </a:spcBef>
              <a:spcAft>
                <a:spcPts val="0"/>
              </a:spcAft>
              <a:buClr>
                <a:schemeClr val="dk1"/>
              </a:buClr>
              <a:buSzPts val="1100"/>
              <a:buFont typeface="Calibri"/>
              <a:buNone/>
            </a:pPr>
            <a:r>
              <a:t/>
            </a:r>
            <a:endParaRPr b="0" i="0" sz="1100" u="none" cap="none" strike="noStrike">
              <a:solidFill>
                <a:schemeClr val="dk1"/>
              </a:solidFill>
              <a:latin typeface="Times New Roman"/>
              <a:ea typeface="Times New Roman"/>
              <a:cs typeface="Times New Roman"/>
              <a:sym typeface="Times New Roman"/>
            </a:endParaRPr>
          </a:p>
          <a:p>
            <a:pPr indent="0" lvl="0" marL="0" marR="0" rtl="0" algn="just">
              <a:lnSpc>
                <a:spcPct val="100000"/>
              </a:lnSpc>
              <a:spcBef>
                <a:spcPts val="440"/>
              </a:spcBef>
              <a:spcAft>
                <a:spcPts val="0"/>
              </a:spcAft>
              <a:buClr>
                <a:schemeClr val="dk1"/>
              </a:buClr>
              <a:buSzPts val="2200"/>
              <a:buFont typeface="Times New Roman"/>
              <a:buNone/>
            </a:pPr>
            <a:r>
              <a:rPr b="1" i="0" lang="en-US" sz="2200" u="none" cap="none" strike="noStrike">
                <a:solidFill>
                  <a:schemeClr val="dk1"/>
                </a:solidFill>
                <a:latin typeface="Times New Roman"/>
                <a:ea typeface="Times New Roman"/>
                <a:cs typeface="Times New Roman"/>
                <a:sym typeface="Times New Roman"/>
              </a:rPr>
              <a:t>Examples of health claims include:</a:t>
            </a:r>
            <a:endParaRPr b="1" i="0" sz="2200" u="none" cap="none" strike="noStrike">
              <a:solidFill>
                <a:schemeClr val="dk1"/>
              </a:solidFill>
              <a:latin typeface="Times New Roman"/>
              <a:ea typeface="Times New Roman"/>
              <a:cs typeface="Times New Roman"/>
              <a:sym typeface="Times New Roman"/>
            </a:endParaRPr>
          </a:p>
          <a:p>
            <a:pPr indent="-139700" lvl="0" marL="0" marR="0" rtl="0" algn="just">
              <a:lnSpc>
                <a:spcPct val="100000"/>
              </a:lnSpc>
              <a:spcBef>
                <a:spcPts val="440"/>
              </a:spcBef>
              <a:spcAft>
                <a:spcPts val="0"/>
              </a:spcAft>
              <a:buClr>
                <a:schemeClr val="dk1"/>
              </a:buClr>
              <a:buSzPts val="2200"/>
              <a:buFont typeface="Times New Roman"/>
              <a:buChar char="•"/>
            </a:pPr>
            <a:r>
              <a:rPr b="0" i="1" lang="en-US" sz="2200" u="none" cap="none" strike="noStrike">
                <a:solidFill>
                  <a:schemeClr val="dk1"/>
                </a:solidFill>
                <a:latin typeface="Times New Roman"/>
                <a:ea typeface="Times New Roman"/>
                <a:cs typeface="Times New Roman"/>
                <a:sym typeface="Times New Roman"/>
              </a:rPr>
              <a:t>  Calcium is important for normal growth and </a:t>
            </a:r>
            <a:endParaRPr b="0" i="1" sz="2200" u="none" cap="none" strike="noStrike">
              <a:solidFill>
                <a:schemeClr val="dk1"/>
              </a:solidFill>
              <a:latin typeface="Times New Roman"/>
              <a:ea typeface="Times New Roman"/>
              <a:cs typeface="Times New Roman"/>
              <a:sym typeface="Times New Roman"/>
            </a:endParaRPr>
          </a:p>
          <a:p>
            <a:pPr indent="0" lvl="0" marL="0" marR="0" rtl="0" algn="just">
              <a:lnSpc>
                <a:spcPct val="100000"/>
              </a:lnSpc>
              <a:spcBef>
                <a:spcPts val="440"/>
              </a:spcBef>
              <a:spcAft>
                <a:spcPts val="0"/>
              </a:spcAft>
              <a:buClr>
                <a:schemeClr val="dk1"/>
              </a:buClr>
              <a:buSzPts val="2200"/>
              <a:buFont typeface="Times New Roman"/>
              <a:buNone/>
            </a:pPr>
            <a:r>
              <a:rPr b="0" i="1" lang="en-US" sz="2200" u="none" cap="none" strike="noStrike">
                <a:solidFill>
                  <a:schemeClr val="dk1"/>
                </a:solidFill>
                <a:latin typeface="Times New Roman"/>
                <a:ea typeface="Times New Roman"/>
                <a:cs typeface="Times New Roman"/>
                <a:sym typeface="Times New Roman"/>
              </a:rPr>
              <a:t>    development of bones.</a:t>
            </a:r>
            <a:endParaRPr b="0" i="1" sz="2200" u="none" cap="none" strike="noStrike">
              <a:solidFill>
                <a:schemeClr val="dk1"/>
              </a:solidFill>
              <a:latin typeface="Times New Roman"/>
              <a:ea typeface="Times New Roman"/>
              <a:cs typeface="Times New Roman"/>
              <a:sym typeface="Times New Roman"/>
            </a:endParaRPr>
          </a:p>
          <a:p>
            <a:pPr indent="-139700" lvl="0" marL="0" marR="0" rtl="0" algn="just">
              <a:lnSpc>
                <a:spcPct val="100000"/>
              </a:lnSpc>
              <a:spcBef>
                <a:spcPts val="440"/>
              </a:spcBef>
              <a:spcAft>
                <a:spcPts val="0"/>
              </a:spcAft>
              <a:buClr>
                <a:schemeClr val="dk1"/>
              </a:buClr>
              <a:buSzPts val="2200"/>
              <a:buFont typeface="Times New Roman"/>
              <a:buChar char="•"/>
            </a:pPr>
            <a:r>
              <a:rPr b="0" i="1" lang="en-US" sz="2200" u="none" cap="none" strike="noStrike">
                <a:solidFill>
                  <a:schemeClr val="dk1"/>
                </a:solidFill>
                <a:latin typeface="Times New Roman"/>
                <a:ea typeface="Times New Roman"/>
                <a:cs typeface="Times New Roman"/>
                <a:sym typeface="Times New Roman"/>
              </a:rPr>
              <a:t>  Beta-glucans from oats help to reduce cholesterol.</a:t>
            </a:r>
            <a:endParaRPr b="0" i="1" sz="2200" u="none" cap="none" strike="noStrike">
              <a:solidFill>
                <a:schemeClr val="dk1"/>
              </a:solidFill>
              <a:latin typeface="Times New Roman"/>
              <a:ea typeface="Times New Roman"/>
              <a:cs typeface="Times New Roman"/>
              <a:sym typeface="Times New Roman"/>
            </a:endParaRPr>
          </a:p>
          <a:p>
            <a:pPr indent="-139700" lvl="0" marL="0" marR="0" rtl="0" algn="just">
              <a:lnSpc>
                <a:spcPct val="100000"/>
              </a:lnSpc>
              <a:spcBef>
                <a:spcPts val="440"/>
              </a:spcBef>
              <a:spcAft>
                <a:spcPts val="0"/>
              </a:spcAft>
              <a:buClr>
                <a:schemeClr val="dk1"/>
              </a:buClr>
              <a:buSzPts val="2200"/>
              <a:buFont typeface="Times New Roman"/>
              <a:buChar char="•"/>
            </a:pPr>
            <a:r>
              <a:rPr b="0" i="1" lang="en-US" sz="2200" u="none" cap="none" strike="noStrike">
                <a:solidFill>
                  <a:schemeClr val="dk1"/>
                </a:solidFill>
                <a:latin typeface="Times New Roman"/>
                <a:ea typeface="Times New Roman"/>
                <a:cs typeface="Times New Roman"/>
                <a:sym typeface="Times New Roman"/>
              </a:rPr>
              <a:t>  Xylitol in some sugar-free chewing gum helps </a:t>
            </a:r>
            <a:endParaRPr b="0" i="1" sz="2200" u="none" cap="none" strike="noStrike">
              <a:solidFill>
                <a:schemeClr val="dk1"/>
              </a:solidFill>
              <a:latin typeface="Times New Roman"/>
              <a:ea typeface="Times New Roman"/>
              <a:cs typeface="Times New Roman"/>
              <a:sym typeface="Times New Roman"/>
            </a:endParaRPr>
          </a:p>
          <a:p>
            <a:pPr indent="0" lvl="0" marL="0" marR="0" rtl="0" algn="just">
              <a:lnSpc>
                <a:spcPct val="100000"/>
              </a:lnSpc>
              <a:spcBef>
                <a:spcPts val="440"/>
              </a:spcBef>
              <a:spcAft>
                <a:spcPts val="0"/>
              </a:spcAft>
              <a:buClr>
                <a:schemeClr val="dk1"/>
              </a:buClr>
              <a:buSzPts val="2200"/>
              <a:buFont typeface="Times New Roman"/>
              <a:buNone/>
            </a:pPr>
            <a:r>
              <a:rPr b="0" i="1" lang="en-US" sz="2200" u="none" cap="none" strike="noStrike">
                <a:solidFill>
                  <a:schemeClr val="dk1"/>
                </a:solidFill>
                <a:latin typeface="Times New Roman"/>
                <a:ea typeface="Times New Roman"/>
                <a:cs typeface="Times New Roman"/>
                <a:sym typeface="Times New Roman"/>
              </a:rPr>
              <a:t>    to neutralise plaque acids.</a:t>
            </a:r>
            <a:endParaRPr b="0" i="1" sz="2200" u="none" cap="none" strike="noStrike">
              <a:solidFill>
                <a:schemeClr val="dk1"/>
              </a:solidFill>
              <a:latin typeface="Times New Roman"/>
              <a:ea typeface="Times New Roman"/>
              <a:cs typeface="Times New Roman"/>
              <a:sym typeface="Times New Roman"/>
            </a:endParaRPr>
          </a:p>
          <a:p>
            <a:pPr indent="-203200" lvl="0" marL="342900" marR="0" rtl="0" algn="just">
              <a:lnSpc>
                <a:spcPct val="100000"/>
              </a:lnSpc>
              <a:spcBef>
                <a:spcPts val="440"/>
              </a:spcBef>
              <a:spcAft>
                <a:spcPts val="0"/>
              </a:spcAft>
              <a:buClr>
                <a:schemeClr val="dk1"/>
              </a:buClr>
              <a:buSzPts val="2200"/>
              <a:buFont typeface="Calibri"/>
              <a:buNone/>
            </a:pPr>
            <a:r>
              <a:t/>
            </a:r>
            <a:endParaRPr b="0" i="0" sz="2200" u="none" cap="none" strike="noStrike">
              <a:solidFill>
                <a:schemeClr val="dk1"/>
              </a:solidFill>
              <a:latin typeface="Times New Roman"/>
              <a:ea typeface="Times New Roman"/>
              <a:cs typeface="Times New Roman"/>
              <a:sym typeface="Times New Roman"/>
            </a:endParaRPr>
          </a:p>
        </p:txBody>
      </p:sp>
      <p:sp>
        <p:nvSpPr>
          <p:cNvPr id="324" name="Google Shape;324;p27"/>
          <p:cNvSpPr txBox="1"/>
          <p:nvPr>
            <p:ph type="title"/>
          </p:nvPr>
        </p:nvSpPr>
        <p:spPr>
          <a:xfrm>
            <a:off x="395288" y="188913"/>
            <a:ext cx="8229600" cy="573087"/>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3600"/>
              <a:buFont typeface="Times New Roman"/>
              <a:buNone/>
            </a:pPr>
            <a:r>
              <a:rPr b="1" lang="en-US" sz="3600">
                <a:latin typeface="Times New Roman"/>
                <a:ea typeface="Times New Roman"/>
                <a:cs typeface="Times New Roman"/>
                <a:sym typeface="Times New Roman"/>
              </a:rPr>
              <a:t>Health claims</a:t>
            </a:r>
            <a:endParaRPr b="1" sz="3600">
              <a:latin typeface="Times New Roman"/>
              <a:ea typeface="Times New Roman"/>
              <a:cs typeface="Times New Roman"/>
              <a:sym typeface="Times New Roman"/>
            </a:endParaRPr>
          </a:p>
        </p:txBody>
      </p:sp>
      <p:pic>
        <p:nvPicPr>
          <p:cNvPr id="325" name="Google Shape;325;p27"/>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
        <p:nvSpPr>
          <p:cNvPr id="326" name="Google Shape;326;p27"/>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28"/>
          <p:cNvSpPr txBox="1"/>
          <p:nvPr>
            <p:ph type="title"/>
          </p:nvPr>
        </p:nvSpPr>
        <p:spPr>
          <a:xfrm>
            <a:off x="234892" y="113246"/>
            <a:ext cx="8229600" cy="884555"/>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Calibri"/>
              <a:buNone/>
            </a:pPr>
            <a:r>
              <a:rPr b="1" lang="en-US" sz="3600">
                <a:latin typeface="Calibri"/>
                <a:ea typeface="Calibri"/>
                <a:cs typeface="Calibri"/>
                <a:sym typeface="Calibri"/>
              </a:rPr>
              <a:t>Nutrition/Functional claims</a:t>
            </a:r>
            <a:endParaRPr b="1" sz="3600">
              <a:latin typeface="Calibri"/>
              <a:ea typeface="Calibri"/>
              <a:cs typeface="Calibri"/>
              <a:sym typeface="Calibri"/>
            </a:endParaRPr>
          </a:p>
        </p:txBody>
      </p:sp>
      <p:sp>
        <p:nvSpPr>
          <p:cNvPr id="332" name="Google Shape;332;p28"/>
          <p:cNvSpPr txBox="1"/>
          <p:nvPr>
            <p:ph idx="1" type="body"/>
          </p:nvPr>
        </p:nvSpPr>
        <p:spPr>
          <a:xfrm>
            <a:off x="163513" y="1077595"/>
            <a:ext cx="11413294" cy="5184775"/>
          </a:xfrm>
          <a:prstGeom prst="rect">
            <a:avLst/>
          </a:prstGeom>
          <a:noFill/>
          <a:ln>
            <a:noFill/>
          </a:ln>
        </p:spPr>
        <p:txBody>
          <a:bodyPr anchorCtr="0" anchor="t" bIns="45700" lIns="91425" spcFirstLastPara="1" rIns="91425" wrap="square" tIns="45700">
            <a:normAutofit/>
          </a:bodyPr>
          <a:lstStyle/>
          <a:p>
            <a:pPr indent="0" lvl="0" marL="0" rtl="0" algn="just">
              <a:lnSpc>
                <a:spcPct val="90000"/>
              </a:lnSpc>
              <a:spcBef>
                <a:spcPts val="0"/>
              </a:spcBef>
              <a:spcAft>
                <a:spcPts val="0"/>
              </a:spcAft>
              <a:buClr>
                <a:schemeClr val="dk1"/>
              </a:buClr>
              <a:buSzPts val="2400"/>
              <a:buNone/>
            </a:pPr>
            <a:r>
              <a:rPr lang="en-US" sz="2400"/>
              <a:t>A nutrition claim describes what a food contains (or does not contain) or contains in reduced or increased amounts. </a:t>
            </a:r>
            <a:endParaRPr sz="2400"/>
          </a:p>
          <a:p>
            <a:pPr indent="0" lvl="0" marL="0" rtl="0" algn="just">
              <a:lnSpc>
                <a:spcPct val="90000"/>
              </a:lnSpc>
              <a:spcBef>
                <a:spcPts val="1000"/>
              </a:spcBef>
              <a:spcAft>
                <a:spcPts val="0"/>
              </a:spcAft>
              <a:buClr>
                <a:schemeClr val="dk1"/>
              </a:buClr>
              <a:buSzPts val="2400"/>
              <a:buNone/>
            </a:pPr>
            <a:r>
              <a:t/>
            </a:r>
            <a:endParaRPr sz="2400"/>
          </a:p>
          <a:p>
            <a:pPr indent="0" lvl="0" marL="0" rtl="0" algn="just">
              <a:lnSpc>
                <a:spcPct val="90000"/>
              </a:lnSpc>
              <a:spcBef>
                <a:spcPts val="1000"/>
              </a:spcBef>
              <a:spcAft>
                <a:spcPts val="0"/>
              </a:spcAft>
              <a:buClr>
                <a:schemeClr val="dk1"/>
              </a:buClr>
              <a:buSzPts val="2400"/>
              <a:buNone/>
            </a:pPr>
            <a:r>
              <a:rPr lang="en-US" sz="2400"/>
              <a:t>Examples include:</a:t>
            </a:r>
            <a:endParaRPr sz="2400"/>
          </a:p>
          <a:p>
            <a:pPr indent="-152400" lvl="0" marL="0" rtl="0" algn="just">
              <a:lnSpc>
                <a:spcPct val="90000"/>
              </a:lnSpc>
              <a:spcBef>
                <a:spcPts val="1000"/>
              </a:spcBef>
              <a:spcAft>
                <a:spcPts val="0"/>
              </a:spcAft>
              <a:buClr>
                <a:schemeClr val="dk1"/>
              </a:buClr>
              <a:buSzPts val="2400"/>
              <a:buChar char="•"/>
            </a:pPr>
            <a:r>
              <a:rPr lang="en-US" sz="2400"/>
              <a:t>  Low fat (less than 3g of fat per 100g food) </a:t>
            </a:r>
            <a:r>
              <a:rPr lang="en-US" sz="2400">
                <a:solidFill>
                  <a:srgbClr val="FF0000"/>
                </a:solidFill>
              </a:rPr>
              <a:t>Symbol</a:t>
            </a:r>
            <a:endParaRPr sz="2400">
              <a:solidFill>
                <a:srgbClr val="FF0000"/>
              </a:solidFill>
            </a:endParaRPr>
          </a:p>
          <a:p>
            <a:pPr indent="-152400" lvl="0" marL="0" rtl="0" algn="just">
              <a:lnSpc>
                <a:spcPct val="90000"/>
              </a:lnSpc>
              <a:spcBef>
                <a:spcPts val="1000"/>
              </a:spcBef>
              <a:spcAft>
                <a:spcPts val="0"/>
              </a:spcAft>
              <a:buClr>
                <a:schemeClr val="dk1"/>
              </a:buClr>
              <a:buSzPts val="2400"/>
              <a:buChar char="•"/>
            </a:pPr>
            <a:r>
              <a:rPr lang="en-US" sz="2400"/>
              <a:t>  High fibre (more than 6g of fibre per 100g food) </a:t>
            </a:r>
            <a:r>
              <a:rPr lang="en-US" sz="2400">
                <a:solidFill>
                  <a:srgbClr val="FF0000"/>
                </a:solidFill>
              </a:rPr>
              <a:t>Symbol</a:t>
            </a:r>
            <a:endParaRPr sz="2400"/>
          </a:p>
          <a:p>
            <a:pPr indent="-152400" lvl="0" marL="0" rtl="0" algn="just">
              <a:lnSpc>
                <a:spcPct val="90000"/>
              </a:lnSpc>
              <a:spcBef>
                <a:spcPts val="1000"/>
              </a:spcBef>
              <a:spcAft>
                <a:spcPts val="0"/>
              </a:spcAft>
              <a:buClr>
                <a:schemeClr val="dk1"/>
              </a:buClr>
              <a:buSzPts val="2400"/>
              <a:buChar char="•"/>
            </a:pPr>
            <a:r>
              <a:rPr lang="en-US" sz="2400"/>
              <a:t>  Reduced sugar (30% less than the original product) </a:t>
            </a:r>
            <a:r>
              <a:rPr lang="en-US" sz="2400">
                <a:solidFill>
                  <a:srgbClr val="FF0000"/>
                </a:solidFill>
              </a:rPr>
              <a:t>Symbol</a:t>
            </a:r>
            <a:endParaRPr sz="2400">
              <a:solidFill>
                <a:srgbClr val="FF0000"/>
              </a:solidFill>
            </a:endParaRPr>
          </a:p>
          <a:p>
            <a:pPr indent="-152400" lvl="0" marL="0" rtl="0" algn="just">
              <a:lnSpc>
                <a:spcPct val="90000"/>
              </a:lnSpc>
              <a:spcBef>
                <a:spcPts val="1000"/>
              </a:spcBef>
              <a:spcAft>
                <a:spcPts val="0"/>
              </a:spcAft>
              <a:buClr>
                <a:schemeClr val="dk1"/>
              </a:buClr>
              <a:buSzPts val="2400"/>
              <a:buChar char="•"/>
            </a:pPr>
            <a:r>
              <a:rPr lang="en-US" sz="2400"/>
              <a:t>  Zero transfat </a:t>
            </a:r>
            <a:r>
              <a:rPr lang="en-US" sz="2400">
                <a:solidFill>
                  <a:srgbClr val="FF0000"/>
                </a:solidFill>
              </a:rPr>
              <a:t>Symbol   </a:t>
            </a:r>
            <a:r>
              <a:rPr b="1" lang="en-US" sz="2400"/>
              <a:t>X</a:t>
            </a:r>
            <a:endParaRPr b="1" sz="2400"/>
          </a:p>
        </p:txBody>
      </p:sp>
      <p:sp>
        <p:nvSpPr>
          <p:cNvPr id="333" name="Google Shape;333;p28"/>
          <p:cNvSpPr/>
          <p:nvPr/>
        </p:nvSpPr>
        <p:spPr>
          <a:xfrm>
            <a:off x="7505700" y="3252447"/>
            <a:ext cx="228600" cy="304800"/>
          </a:xfrm>
          <a:prstGeom prst="upArrow">
            <a:avLst>
              <a:gd fmla="val 50000" name="adj1"/>
              <a:gd fmla="val 50000" name="adj2"/>
            </a:avLst>
          </a:prstGeom>
          <a:solidFill>
            <a:schemeClr val="dk2"/>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1" i="0" sz="1800" u="none" cap="none" strike="noStrike">
              <a:solidFill>
                <a:schemeClr val="dk1"/>
              </a:solidFill>
              <a:latin typeface="Calibri"/>
              <a:ea typeface="Calibri"/>
              <a:cs typeface="Calibri"/>
              <a:sym typeface="Calibri"/>
            </a:endParaRPr>
          </a:p>
        </p:txBody>
      </p:sp>
      <p:sp>
        <p:nvSpPr>
          <p:cNvPr id="334" name="Google Shape;334;p28"/>
          <p:cNvSpPr/>
          <p:nvPr/>
        </p:nvSpPr>
        <p:spPr>
          <a:xfrm flipH="1" rot="10800000">
            <a:off x="6728472" y="2818369"/>
            <a:ext cx="228600" cy="304800"/>
          </a:xfrm>
          <a:prstGeom prst="upArrow">
            <a:avLst>
              <a:gd fmla="val 50000" name="adj1"/>
              <a:gd fmla="val 50000" name="adj2"/>
            </a:avLst>
          </a:prstGeom>
          <a:solidFill>
            <a:schemeClr val="dk2"/>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1" i="0" sz="1800" u="none" cap="none" strike="noStrike">
              <a:solidFill>
                <a:schemeClr val="dk1"/>
              </a:solidFill>
              <a:latin typeface="Calibri"/>
              <a:ea typeface="Calibri"/>
              <a:cs typeface="Calibri"/>
              <a:sym typeface="Calibri"/>
            </a:endParaRPr>
          </a:p>
        </p:txBody>
      </p:sp>
      <p:sp>
        <p:nvSpPr>
          <p:cNvPr id="335" name="Google Shape;335;p28"/>
          <p:cNvSpPr/>
          <p:nvPr/>
        </p:nvSpPr>
        <p:spPr>
          <a:xfrm flipH="1" rot="10800000">
            <a:off x="7898410" y="3770650"/>
            <a:ext cx="228600" cy="304800"/>
          </a:xfrm>
          <a:prstGeom prst="upArrow">
            <a:avLst>
              <a:gd fmla="val 50000" name="adj1"/>
              <a:gd fmla="val 50000" name="adj2"/>
            </a:avLst>
          </a:prstGeom>
          <a:solidFill>
            <a:schemeClr val="dk2"/>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alibri"/>
              <a:buNone/>
            </a:pPr>
            <a:r>
              <a:t/>
            </a:r>
            <a:endParaRPr b="1" i="0" sz="1800" u="none" cap="none" strike="noStrike">
              <a:solidFill>
                <a:schemeClr val="dk1"/>
              </a:solidFill>
              <a:latin typeface="Calibri"/>
              <a:ea typeface="Calibri"/>
              <a:cs typeface="Calibri"/>
              <a:sym typeface="Calibri"/>
            </a:endParaRPr>
          </a:p>
        </p:txBody>
      </p:sp>
      <p:pic>
        <p:nvPicPr>
          <p:cNvPr id="336" name="Google Shape;336;p28"/>
          <p:cNvPicPr preferRelativeResize="0"/>
          <p:nvPr/>
        </p:nvPicPr>
        <p:blipFill rotWithShape="1">
          <a:blip r:embed="rId3">
            <a:alphaModFix/>
          </a:blip>
          <a:srcRect b="46111" l="56294" r="30400" t="25610"/>
          <a:stretch/>
        </p:blipFill>
        <p:spPr>
          <a:xfrm>
            <a:off x="8229600" y="3352800"/>
            <a:ext cx="1323975" cy="1870075"/>
          </a:xfrm>
          <a:prstGeom prst="rect">
            <a:avLst/>
          </a:prstGeom>
          <a:noFill/>
          <a:ln>
            <a:noFill/>
          </a:ln>
        </p:spPr>
      </p:pic>
      <p:pic>
        <p:nvPicPr>
          <p:cNvPr id="337" name="Google Shape;337;p28"/>
          <p:cNvPicPr preferRelativeResize="0"/>
          <p:nvPr/>
        </p:nvPicPr>
        <p:blipFill rotWithShape="1">
          <a:blip r:embed="rId4">
            <a:alphaModFix/>
          </a:blip>
          <a:srcRect b="24359" l="19231" r="23077" t="29488"/>
          <a:stretch/>
        </p:blipFill>
        <p:spPr>
          <a:xfrm>
            <a:off x="4191000" y="4138295"/>
            <a:ext cx="3429000" cy="2209800"/>
          </a:xfrm>
          <a:prstGeom prst="rect">
            <a:avLst/>
          </a:prstGeom>
          <a:noFill/>
          <a:ln>
            <a:noFill/>
          </a:ln>
        </p:spPr>
      </p:pic>
      <p:pic>
        <p:nvPicPr>
          <p:cNvPr id="338" name="Google Shape;338;p28"/>
          <p:cNvPicPr preferRelativeResize="0"/>
          <p:nvPr/>
        </p:nvPicPr>
        <p:blipFill rotWithShape="1">
          <a:blip r:embed="rId5">
            <a:alphaModFix/>
          </a:blip>
          <a:srcRect b="0" l="0" r="0" t="0"/>
          <a:stretch/>
        </p:blipFill>
        <p:spPr>
          <a:xfrm>
            <a:off x="10657840" y="5140325"/>
            <a:ext cx="1524000" cy="1715135"/>
          </a:xfrm>
          <a:prstGeom prst="rect">
            <a:avLst/>
          </a:prstGeom>
          <a:noFill/>
          <a:ln>
            <a:noFill/>
          </a:ln>
        </p:spPr>
      </p:pic>
      <p:sp>
        <p:nvSpPr>
          <p:cNvPr id="339" name="Google Shape;339;p28"/>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500"/>
                                  </p:stCondLst>
                                  <p:childTnLst>
                                    <p:set>
                                      <p:cBhvr>
                                        <p:cTn dur="1" fill="hold">
                                          <p:stCondLst>
                                            <p:cond delay="0"/>
                                          </p:stCondLst>
                                        </p:cTn>
                                        <p:tgtEl>
                                          <p:spTgt spid="332">
                                            <p:txEl>
                                              <p:pRg end="0" st="0"/>
                                            </p:txEl>
                                          </p:spTgt>
                                        </p:tgtEl>
                                        <p:attrNameLst>
                                          <p:attrName>style.visibility</p:attrName>
                                        </p:attrNameLst>
                                      </p:cBhvr>
                                      <p:to>
                                        <p:strVal val="visible"/>
                                      </p:to>
                                    </p:set>
                                    <p:animEffect filter="fade" transition="in">
                                      <p:cBhvr>
                                        <p:cTn dur="2000"/>
                                        <p:tgtEl>
                                          <p:spTgt spid="332">
                                            <p:txEl>
                                              <p:pRg end="0" st="0"/>
                                            </p:txEl>
                                          </p:spTgt>
                                        </p:tgtEl>
                                      </p:cBhvr>
                                    </p:animEffect>
                                  </p:childTnLst>
                                </p:cTn>
                              </p:par>
                              <p:par>
                                <p:cTn fill="hold" nodeType="withEffect" presetClass="entr" presetID="10" presetSubtype="0">
                                  <p:stCondLst>
                                    <p:cond delay="500"/>
                                  </p:stCondLst>
                                  <p:childTnLst>
                                    <p:set>
                                      <p:cBhvr>
                                        <p:cTn dur="1" fill="hold">
                                          <p:stCondLst>
                                            <p:cond delay="0"/>
                                          </p:stCondLst>
                                        </p:cTn>
                                        <p:tgtEl>
                                          <p:spTgt spid="332">
                                            <p:txEl>
                                              <p:pRg end="1" st="1"/>
                                            </p:txEl>
                                          </p:spTgt>
                                        </p:tgtEl>
                                        <p:attrNameLst>
                                          <p:attrName>style.visibility</p:attrName>
                                        </p:attrNameLst>
                                      </p:cBhvr>
                                      <p:to>
                                        <p:strVal val="visible"/>
                                      </p:to>
                                    </p:set>
                                    <p:animEffect filter="fade" transition="in">
                                      <p:cBhvr>
                                        <p:cTn dur="2000"/>
                                        <p:tgtEl>
                                          <p:spTgt spid="332">
                                            <p:txEl>
                                              <p:pRg end="1" st="1"/>
                                            </p:txEl>
                                          </p:spTgt>
                                        </p:tgtEl>
                                      </p:cBhvr>
                                    </p:animEffect>
                                  </p:childTnLst>
                                </p:cTn>
                              </p:par>
                              <p:par>
                                <p:cTn fill="hold" nodeType="withEffect" presetClass="entr" presetID="10" presetSubtype="0">
                                  <p:stCondLst>
                                    <p:cond delay="500"/>
                                  </p:stCondLst>
                                  <p:childTnLst>
                                    <p:set>
                                      <p:cBhvr>
                                        <p:cTn dur="1" fill="hold">
                                          <p:stCondLst>
                                            <p:cond delay="0"/>
                                          </p:stCondLst>
                                        </p:cTn>
                                        <p:tgtEl>
                                          <p:spTgt spid="332">
                                            <p:txEl>
                                              <p:pRg end="2" st="2"/>
                                            </p:txEl>
                                          </p:spTgt>
                                        </p:tgtEl>
                                        <p:attrNameLst>
                                          <p:attrName>style.visibility</p:attrName>
                                        </p:attrNameLst>
                                      </p:cBhvr>
                                      <p:to>
                                        <p:strVal val="visible"/>
                                      </p:to>
                                    </p:set>
                                    <p:animEffect filter="fade" transition="in">
                                      <p:cBhvr>
                                        <p:cTn dur="2000"/>
                                        <p:tgtEl>
                                          <p:spTgt spid="332">
                                            <p:txEl>
                                              <p:pRg end="2" st="2"/>
                                            </p:txEl>
                                          </p:spTgt>
                                        </p:tgtEl>
                                      </p:cBhvr>
                                    </p:animEffect>
                                  </p:childTnLst>
                                </p:cTn>
                              </p:par>
                              <p:par>
                                <p:cTn fill="hold" nodeType="withEffect" presetClass="entr" presetID="10" presetSubtype="0">
                                  <p:stCondLst>
                                    <p:cond delay="500"/>
                                  </p:stCondLst>
                                  <p:childTnLst>
                                    <p:set>
                                      <p:cBhvr>
                                        <p:cTn dur="1" fill="hold">
                                          <p:stCondLst>
                                            <p:cond delay="0"/>
                                          </p:stCondLst>
                                        </p:cTn>
                                        <p:tgtEl>
                                          <p:spTgt spid="332">
                                            <p:txEl>
                                              <p:pRg end="3" st="3"/>
                                            </p:txEl>
                                          </p:spTgt>
                                        </p:tgtEl>
                                        <p:attrNameLst>
                                          <p:attrName>style.visibility</p:attrName>
                                        </p:attrNameLst>
                                      </p:cBhvr>
                                      <p:to>
                                        <p:strVal val="visible"/>
                                      </p:to>
                                    </p:set>
                                    <p:animEffect filter="fade" transition="in">
                                      <p:cBhvr>
                                        <p:cTn dur="2000"/>
                                        <p:tgtEl>
                                          <p:spTgt spid="332">
                                            <p:txEl>
                                              <p:pRg end="3" st="3"/>
                                            </p:txEl>
                                          </p:spTgt>
                                        </p:tgtEl>
                                      </p:cBhvr>
                                    </p:animEffect>
                                  </p:childTnLst>
                                </p:cTn>
                              </p:par>
                              <p:par>
                                <p:cTn fill="hold" nodeType="withEffect" presetClass="entr" presetID="10" presetSubtype="0">
                                  <p:stCondLst>
                                    <p:cond delay="500"/>
                                  </p:stCondLst>
                                  <p:childTnLst>
                                    <p:set>
                                      <p:cBhvr>
                                        <p:cTn dur="1" fill="hold">
                                          <p:stCondLst>
                                            <p:cond delay="0"/>
                                          </p:stCondLst>
                                        </p:cTn>
                                        <p:tgtEl>
                                          <p:spTgt spid="332">
                                            <p:txEl>
                                              <p:pRg end="4" st="4"/>
                                            </p:txEl>
                                          </p:spTgt>
                                        </p:tgtEl>
                                        <p:attrNameLst>
                                          <p:attrName>style.visibility</p:attrName>
                                        </p:attrNameLst>
                                      </p:cBhvr>
                                      <p:to>
                                        <p:strVal val="visible"/>
                                      </p:to>
                                    </p:set>
                                    <p:animEffect filter="fade" transition="in">
                                      <p:cBhvr>
                                        <p:cTn dur="2000"/>
                                        <p:tgtEl>
                                          <p:spTgt spid="332">
                                            <p:txEl>
                                              <p:pRg end="4" st="4"/>
                                            </p:txEl>
                                          </p:spTgt>
                                        </p:tgtEl>
                                      </p:cBhvr>
                                    </p:animEffect>
                                  </p:childTnLst>
                                </p:cTn>
                              </p:par>
                              <p:par>
                                <p:cTn fill="hold" nodeType="withEffect" presetClass="entr" presetID="10" presetSubtype="0">
                                  <p:stCondLst>
                                    <p:cond delay="500"/>
                                  </p:stCondLst>
                                  <p:childTnLst>
                                    <p:set>
                                      <p:cBhvr>
                                        <p:cTn dur="1" fill="hold">
                                          <p:stCondLst>
                                            <p:cond delay="0"/>
                                          </p:stCondLst>
                                        </p:cTn>
                                        <p:tgtEl>
                                          <p:spTgt spid="332">
                                            <p:txEl>
                                              <p:pRg end="5" st="5"/>
                                            </p:txEl>
                                          </p:spTgt>
                                        </p:tgtEl>
                                        <p:attrNameLst>
                                          <p:attrName>style.visibility</p:attrName>
                                        </p:attrNameLst>
                                      </p:cBhvr>
                                      <p:to>
                                        <p:strVal val="visible"/>
                                      </p:to>
                                    </p:set>
                                    <p:animEffect filter="fade" transition="in">
                                      <p:cBhvr>
                                        <p:cTn dur="2000"/>
                                        <p:tgtEl>
                                          <p:spTgt spid="332">
                                            <p:txEl>
                                              <p:pRg end="5" st="5"/>
                                            </p:txEl>
                                          </p:spTgt>
                                        </p:tgtEl>
                                      </p:cBhvr>
                                    </p:animEffect>
                                  </p:childTnLst>
                                </p:cTn>
                              </p:par>
                              <p:par>
                                <p:cTn fill="hold" nodeType="withEffect" presetClass="entr" presetID="10" presetSubtype="0">
                                  <p:stCondLst>
                                    <p:cond delay="500"/>
                                  </p:stCondLst>
                                  <p:childTnLst>
                                    <p:set>
                                      <p:cBhvr>
                                        <p:cTn dur="1" fill="hold">
                                          <p:stCondLst>
                                            <p:cond delay="0"/>
                                          </p:stCondLst>
                                        </p:cTn>
                                        <p:tgtEl>
                                          <p:spTgt spid="332">
                                            <p:txEl>
                                              <p:pRg end="6" st="6"/>
                                            </p:txEl>
                                          </p:spTgt>
                                        </p:tgtEl>
                                        <p:attrNameLst>
                                          <p:attrName>style.visibility</p:attrName>
                                        </p:attrNameLst>
                                      </p:cBhvr>
                                      <p:to>
                                        <p:strVal val="visible"/>
                                      </p:to>
                                    </p:set>
                                    <p:animEffect filter="fade" transition="in">
                                      <p:cBhvr>
                                        <p:cTn dur="2000"/>
                                        <p:tgtEl>
                                          <p:spTgt spid="332">
                                            <p:txEl>
                                              <p:pRg end="6" st="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29"/>
          <p:cNvSpPr/>
          <p:nvPr/>
        </p:nvSpPr>
        <p:spPr>
          <a:xfrm>
            <a:off x="1775520" y="4343852"/>
            <a:ext cx="8712968" cy="368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45" name="Google Shape;345;p29"/>
          <p:cNvSpPr/>
          <p:nvPr/>
        </p:nvSpPr>
        <p:spPr>
          <a:xfrm>
            <a:off x="387581" y="227375"/>
            <a:ext cx="8275320" cy="6451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chemeClr val="dk1"/>
                </a:solidFill>
                <a:latin typeface="Calibri"/>
                <a:ea typeface="Calibri"/>
                <a:cs typeface="Calibri"/>
                <a:sym typeface="Calibri"/>
              </a:rPr>
              <a:t>Expression of nutritional and health claims</a:t>
            </a:r>
            <a:endParaRPr b="1" sz="3600">
              <a:solidFill>
                <a:schemeClr val="dk1"/>
              </a:solidFill>
              <a:latin typeface="Calibri"/>
              <a:ea typeface="Calibri"/>
              <a:cs typeface="Calibri"/>
              <a:sym typeface="Calibri"/>
            </a:endParaRPr>
          </a:p>
        </p:txBody>
      </p:sp>
      <p:sp>
        <p:nvSpPr>
          <p:cNvPr id="346" name="Google Shape;346;p29"/>
          <p:cNvSpPr/>
          <p:nvPr/>
        </p:nvSpPr>
        <p:spPr>
          <a:xfrm>
            <a:off x="154940" y="1330325"/>
            <a:ext cx="11856085" cy="416941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Clr>
                <a:schemeClr val="dk1"/>
              </a:buClr>
              <a:buSzPts val="2400"/>
              <a:buFont typeface="Noto Sans Symbols"/>
              <a:buNone/>
            </a:pPr>
            <a:r>
              <a:rPr b="1" i="1" lang="en-US" sz="2400">
                <a:solidFill>
                  <a:schemeClr val="dk1"/>
                </a:solidFill>
                <a:latin typeface="Calibri"/>
                <a:ea typeface="Calibri"/>
                <a:cs typeface="Calibri"/>
                <a:sym typeface="Calibri"/>
              </a:rPr>
              <a:t>Contains lycopene </a:t>
            </a:r>
            <a:r>
              <a:rPr lang="en-US" sz="2400">
                <a:solidFill>
                  <a:schemeClr val="dk1"/>
                </a:solidFill>
                <a:latin typeface="Calibri"/>
                <a:ea typeface="Calibri"/>
                <a:cs typeface="Calibri"/>
                <a:sym typeface="Calibri"/>
              </a:rPr>
              <a:t>= </a:t>
            </a:r>
            <a:r>
              <a:rPr b="1" lang="en-US" sz="2400">
                <a:solidFill>
                  <a:srgbClr val="00B050"/>
                </a:solidFill>
                <a:latin typeface="Calibri"/>
                <a:ea typeface="Calibri"/>
                <a:cs typeface="Calibri"/>
                <a:sym typeface="Calibri"/>
              </a:rPr>
              <a:t>nutritional claim </a:t>
            </a:r>
            <a:r>
              <a:rPr lang="en-US" sz="2400">
                <a:solidFill>
                  <a:schemeClr val="dk1"/>
                </a:solidFill>
                <a:latin typeface="Calibri"/>
                <a:ea typeface="Calibri"/>
                <a:cs typeface="Calibri"/>
                <a:sym typeface="Calibri"/>
              </a:rPr>
              <a:t>if it is the name of the substance or a category of substances</a:t>
            </a:r>
            <a:endParaRPr sz="2400">
              <a:solidFill>
                <a:schemeClr val="dk1"/>
              </a:solidFill>
              <a:latin typeface="Calibri"/>
              <a:ea typeface="Calibri"/>
              <a:cs typeface="Calibri"/>
              <a:sym typeface="Calibri"/>
            </a:endParaRPr>
          </a:p>
          <a:p>
            <a:pPr indent="0" lvl="0" marL="0" marR="0" rtl="0" algn="just">
              <a:spcBef>
                <a:spcPts val="600"/>
              </a:spcBef>
              <a:spcAft>
                <a:spcPts val="0"/>
              </a:spcAft>
              <a:buClr>
                <a:schemeClr val="dk1"/>
              </a:buClr>
              <a:buSzPts val="2400"/>
              <a:buFont typeface="Noto Sans Symbols"/>
              <a:buNone/>
            </a:pPr>
            <a:r>
              <a:t/>
            </a:r>
            <a:endParaRPr sz="2400">
              <a:solidFill>
                <a:schemeClr val="dk1"/>
              </a:solidFill>
              <a:latin typeface="Calibri"/>
              <a:ea typeface="Calibri"/>
              <a:cs typeface="Calibri"/>
              <a:sym typeface="Calibri"/>
            </a:endParaRPr>
          </a:p>
          <a:p>
            <a:pPr indent="0" lvl="0" marL="0" marR="0" rtl="0" algn="just">
              <a:spcBef>
                <a:spcPts val="600"/>
              </a:spcBef>
              <a:spcAft>
                <a:spcPts val="0"/>
              </a:spcAft>
              <a:buClr>
                <a:schemeClr val="dk1"/>
              </a:buClr>
              <a:buSzPts val="2400"/>
              <a:buFont typeface="Noto Sans Symbols"/>
              <a:buNone/>
            </a:pPr>
            <a:r>
              <a:rPr b="1" i="1" lang="en-US" sz="2400">
                <a:solidFill>
                  <a:schemeClr val="dk1"/>
                </a:solidFill>
                <a:latin typeface="Calibri"/>
                <a:ea typeface="Calibri"/>
                <a:cs typeface="Calibri"/>
                <a:sym typeface="Calibri"/>
              </a:rPr>
              <a:t>Contains antioxidants </a:t>
            </a:r>
            <a:r>
              <a:rPr lang="en-US" sz="2400">
                <a:solidFill>
                  <a:schemeClr val="dk1"/>
                </a:solidFill>
                <a:latin typeface="Calibri"/>
                <a:ea typeface="Calibri"/>
                <a:cs typeface="Calibri"/>
                <a:sym typeface="Calibri"/>
              </a:rPr>
              <a:t>= </a:t>
            </a:r>
            <a:r>
              <a:rPr b="1" lang="en-US" sz="2400">
                <a:solidFill>
                  <a:srgbClr val="00B050"/>
                </a:solidFill>
                <a:latin typeface="Calibri"/>
                <a:ea typeface="Calibri"/>
                <a:cs typeface="Calibri"/>
                <a:sym typeface="Calibri"/>
              </a:rPr>
              <a:t>health claim </a:t>
            </a:r>
            <a:r>
              <a:rPr lang="en-US" sz="2400">
                <a:solidFill>
                  <a:schemeClr val="dk1"/>
                </a:solidFill>
                <a:latin typeface="Calibri"/>
                <a:ea typeface="Calibri"/>
                <a:cs typeface="Calibri"/>
                <a:sym typeface="Calibri"/>
              </a:rPr>
              <a:t>because the name of the substance or category of substances also includes the indication of its functional role or a beneficial effect on health (contains probiotics/prebiotics)</a:t>
            </a:r>
            <a:endParaRPr sz="2400">
              <a:solidFill>
                <a:schemeClr val="dk1"/>
              </a:solidFill>
              <a:latin typeface="Calibri"/>
              <a:ea typeface="Calibri"/>
              <a:cs typeface="Calibri"/>
              <a:sym typeface="Calibri"/>
            </a:endParaRPr>
          </a:p>
          <a:p>
            <a:pPr indent="0" lvl="0" marL="0" marR="0" rtl="0" algn="just">
              <a:spcBef>
                <a:spcPts val="600"/>
              </a:spcBef>
              <a:spcAft>
                <a:spcPts val="0"/>
              </a:spcAft>
              <a:buClr>
                <a:schemeClr val="dk1"/>
              </a:buClr>
              <a:buSzPts val="2400"/>
              <a:buFont typeface="Noto Sans Symbols"/>
              <a:buNone/>
            </a:pPr>
            <a:r>
              <a:t/>
            </a:r>
            <a:endParaRPr sz="2400">
              <a:solidFill>
                <a:schemeClr val="dk1"/>
              </a:solidFill>
              <a:latin typeface="Calibri"/>
              <a:ea typeface="Calibri"/>
              <a:cs typeface="Calibri"/>
              <a:sym typeface="Calibri"/>
            </a:endParaRPr>
          </a:p>
          <a:p>
            <a:pPr indent="0" lvl="0" marL="0" marR="0" rtl="0" algn="just">
              <a:spcBef>
                <a:spcPts val="600"/>
              </a:spcBef>
              <a:spcAft>
                <a:spcPts val="0"/>
              </a:spcAft>
              <a:buClr>
                <a:schemeClr val="dk1"/>
              </a:buClr>
              <a:buSzPts val="2400"/>
              <a:buFont typeface="Noto Sans Symbols"/>
              <a:buNone/>
            </a:pPr>
            <a:r>
              <a:rPr b="1" i="1" lang="en-US" sz="2400">
                <a:solidFill>
                  <a:schemeClr val="dk1"/>
                </a:solidFill>
                <a:latin typeface="Calibri"/>
                <a:ea typeface="Calibri"/>
                <a:cs typeface="Calibri"/>
                <a:sym typeface="Calibri"/>
              </a:rPr>
              <a:t>Contains prebiotic fibers </a:t>
            </a:r>
            <a:r>
              <a:rPr lang="en-US" sz="2400">
                <a:solidFill>
                  <a:schemeClr val="dk1"/>
                </a:solidFill>
                <a:latin typeface="Calibri"/>
                <a:ea typeface="Calibri"/>
                <a:cs typeface="Calibri"/>
                <a:sym typeface="Calibri"/>
              </a:rPr>
              <a:t>= </a:t>
            </a:r>
            <a:r>
              <a:rPr b="1" lang="en-US" sz="2400">
                <a:solidFill>
                  <a:srgbClr val="00B050"/>
                </a:solidFill>
                <a:latin typeface="Calibri"/>
                <a:ea typeface="Calibri"/>
                <a:cs typeface="Calibri"/>
                <a:sym typeface="Calibri"/>
              </a:rPr>
              <a:t>health claim </a:t>
            </a:r>
            <a:r>
              <a:rPr lang="en-US" sz="2400">
                <a:solidFill>
                  <a:schemeClr val="dk1"/>
                </a:solidFill>
                <a:latin typeface="Calibri"/>
                <a:ea typeface="Calibri"/>
                <a:cs typeface="Calibri"/>
                <a:sym typeface="Calibri"/>
              </a:rPr>
              <a:t>is also considered when the noun (fiber) is accompanied by an adjective referring to that substance (prebiotics)</a:t>
            </a:r>
            <a:endParaRPr sz="2400">
              <a:solidFill>
                <a:schemeClr val="dk1"/>
              </a:solidFill>
              <a:latin typeface="Calibri"/>
              <a:ea typeface="Calibri"/>
              <a:cs typeface="Calibri"/>
              <a:sym typeface="Calibri"/>
            </a:endParaRPr>
          </a:p>
          <a:p>
            <a:pPr indent="0" lvl="0" marL="0" marR="0" rtl="0" algn="just">
              <a:spcBef>
                <a:spcPts val="600"/>
              </a:spcBef>
              <a:spcAft>
                <a:spcPts val="0"/>
              </a:spcAft>
              <a:buClr>
                <a:schemeClr val="dk1"/>
              </a:buClr>
              <a:buSzPts val="2400"/>
              <a:buFont typeface="Noto Sans Symbols"/>
              <a:buNone/>
            </a:pPr>
            <a:r>
              <a:t/>
            </a:r>
            <a:endParaRPr sz="2400">
              <a:solidFill>
                <a:schemeClr val="dk1"/>
              </a:solidFill>
              <a:latin typeface="Calibri"/>
              <a:ea typeface="Calibri"/>
              <a:cs typeface="Calibri"/>
              <a:sym typeface="Calibri"/>
            </a:endParaRPr>
          </a:p>
        </p:txBody>
      </p:sp>
      <p:pic>
        <p:nvPicPr>
          <p:cNvPr id="347" name="Google Shape;347;p29"/>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
        <p:nvSpPr>
          <p:cNvPr id="348" name="Google Shape;348;p29"/>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30"/>
          <p:cNvSpPr/>
          <p:nvPr/>
        </p:nvSpPr>
        <p:spPr>
          <a:xfrm>
            <a:off x="1775520" y="4343852"/>
            <a:ext cx="8712968" cy="368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54" name="Google Shape;354;p30"/>
          <p:cNvSpPr/>
          <p:nvPr/>
        </p:nvSpPr>
        <p:spPr>
          <a:xfrm>
            <a:off x="133581" y="179115"/>
            <a:ext cx="8275320" cy="6451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chemeClr val="dk1"/>
                </a:solidFill>
                <a:latin typeface="Calibri"/>
                <a:ea typeface="Calibri"/>
                <a:cs typeface="Calibri"/>
                <a:sym typeface="Calibri"/>
              </a:rPr>
              <a:t>Expression of nutritional and health claims</a:t>
            </a:r>
            <a:endParaRPr b="1" sz="3600">
              <a:solidFill>
                <a:schemeClr val="dk1"/>
              </a:solidFill>
              <a:latin typeface="Calibri"/>
              <a:ea typeface="Calibri"/>
              <a:cs typeface="Calibri"/>
              <a:sym typeface="Calibri"/>
            </a:endParaRPr>
          </a:p>
        </p:txBody>
      </p:sp>
      <p:pic>
        <p:nvPicPr>
          <p:cNvPr descr="Nutrition Claims and Health Claims are the same, right? WRONG! |  Information Center" id="355" name="Google Shape;355;p30"/>
          <p:cNvPicPr preferRelativeResize="0"/>
          <p:nvPr/>
        </p:nvPicPr>
        <p:blipFill rotWithShape="1">
          <a:blip r:embed="rId3">
            <a:alphaModFix/>
          </a:blip>
          <a:srcRect b="0" l="17357" r="19667" t="0"/>
          <a:stretch/>
        </p:blipFill>
        <p:spPr>
          <a:xfrm>
            <a:off x="9248775" y="1301750"/>
            <a:ext cx="2405380" cy="2512695"/>
          </a:xfrm>
          <a:prstGeom prst="rect">
            <a:avLst/>
          </a:prstGeom>
          <a:noFill/>
          <a:ln>
            <a:noFill/>
          </a:ln>
        </p:spPr>
      </p:pic>
      <p:sp>
        <p:nvSpPr>
          <p:cNvPr id="356" name="Google Shape;356;p30"/>
          <p:cNvSpPr/>
          <p:nvPr/>
        </p:nvSpPr>
        <p:spPr>
          <a:xfrm>
            <a:off x="262255" y="1484630"/>
            <a:ext cx="8738870" cy="284607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Clr>
                <a:schemeClr val="dk1"/>
              </a:buClr>
              <a:buSzPts val="2400"/>
              <a:buFont typeface="Noto Sans Symbols"/>
              <a:buNone/>
            </a:pPr>
            <a:r>
              <a:rPr b="1" lang="en-US" sz="2400">
                <a:solidFill>
                  <a:schemeClr val="dk1"/>
                </a:solidFill>
                <a:latin typeface="Calibri"/>
                <a:ea typeface="Calibri"/>
                <a:cs typeface="Calibri"/>
                <a:sym typeface="Calibri"/>
              </a:rPr>
              <a:t>All claims are subject to the general principles stipulated in art. 3 and 5 of the regulation:</a:t>
            </a:r>
            <a:endParaRPr b="1" sz="2400">
              <a:solidFill>
                <a:schemeClr val="dk1"/>
              </a:solidFill>
              <a:latin typeface="Calibri"/>
              <a:ea typeface="Calibri"/>
              <a:cs typeface="Calibri"/>
              <a:sym typeface="Calibri"/>
            </a:endParaRPr>
          </a:p>
          <a:p>
            <a:pPr indent="0" lvl="0" marL="0" marR="0" rtl="0" algn="just">
              <a:spcBef>
                <a:spcPts val="600"/>
              </a:spcBef>
              <a:spcAft>
                <a:spcPts val="0"/>
              </a:spcAft>
              <a:buClr>
                <a:schemeClr val="dk1"/>
              </a:buClr>
              <a:buSzPts val="2400"/>
              <a:buFont typeface="Noto Sans Symbols"/>
              <a:buNone/>
            </a:pPr>
            <a:r>
              <a:t/>
            </a:r>
            <a:endParaRPr sz="2400">
              <a:solidFill>
                <a:schemeClr val="dk1"/>
              </a:solidFill>
              <a:latin typeface="Calibri"/>
              <a:ea typeface="Calibri"/>
              <a:cs typeface="Calibri"/>
              <a:sym typeface="Calibri"/>
            </a:endParaRPr>
          </a:p>
          <a:p>
            <a:pPr indent="0" lvl="0" marL="0" marR="0" rtl="0" algn="just">
              <a:spcBef>
                <a:spcPts val="600"/>
              </a:spcBef>
              <a:spcAft>
                <a:spcPts val="0"/>
              </a:spcAft>
              <a:buClr>
                <a:schemeClr val="dk1"/>
              </a:buClr>
              <a:buSzPts val="2400"/>
              <a:buFont typeface="Noto Sans Symbols"/>
              <a:buNone/>
            </a:pPr>
            <a:r>
              <a:rPr lang="en-US" sz="2400">
                <a:solidFill>
                  <a:schemeClr val="dk1"/>
                </a:solidFill>
                <a:latin typeface="Calibri"/>
                <a:ea typeface="Calibri"/>
                <a:cs typeface="Calibri"/>
                <a:sym typeface="Calibri"/>
              </a:rPr>
              <a:t>- if the claim “</a:t>
            </a:r>
            <a:r>
              <a:rPr b="1" lang="en-US" sz="2400">
                <a:solidFill>
                  <a:srgbClr val="C00000"/>
                </a:solidFill>
                <a:latin typeface="Calibri"/>
                <a:ea typeface="Calibri"/>
                <a:cs typeface="Calibri"/>
                <a:sym typeface="Calibri"/>
              </a:rPr>
              <a:t>contains</a:t>
            </a:r>
            <a:r>
              <a:rPr lang="en-US" sz="2400">
                <a:solidFill>
                  <a:schemeClr val="dk1"/>
                </a:solidFill>
                <a:latin typeface="Calibri"/>
                <a:ea typeface="Calibri"/>
                <a:cs typeface="Calibri"/>
                <a:sym typeface="Calibri"/>
              </a:rPr>
              <a:t>” is used, </a:t>
            </a:r>
            <a:r>
              <a:rPr b="1" lang="en-US" sz="2400">
                <a:solidFill>
                  <a:srgbClr val="C00000"/>
                </a:solidFill>
                <a:latin typeface="Calibri"/>
                <a:ea typeface="Calibri"/>
                <a:cs typeface="Calibri"/>
                <a:sym typeface="Calibri"/>
              </a:rPr>
              <a:t>this means that the respective substance is present in a sufficient quantity to ensure the claimed nutritional or physiological effect.</a:t>
            </a:r>
            <a:endParaRPr b="1" sz="2400">
              <a:solidFill>
                <a:srgbClr val="C00000"/>
              </a:solidFill>
              <a:latin typeface="Calibri"/>
              <a:ea typeface="Calibri"/>
              <a:cs typeface="Calibri"/>
              <a:sym typeface="Calibri"/>
            </a:endParaRPr>
          </a:p>
          <a:p>
            <a:pPr indent="0" lvl="0" marL="0" marR="0" rtl="0" algn="just">
              <a:spcBef>
                <a:spcPts val="600"/>
              </a:spcBef>
              <a:spcAft>
                <a:spcPts val="0"/>
              </a:spcAft>
              <a:buClr>
                <a:schemeClr val="dk1"/>
              </a:buClr>
              <a:buSzPts val="2000"/>
              <a:buFont typeface="Noto Sans Symbols"/>
              <a:buNone/>
            </a:pPr>
            <a:r>
              <a:t/>
            </a:r>
            <a:endParaRPr sz="2000">
              <a:solidFill>
                <a:schemeClr val="dk1"/>
              </a:solidFill>
              <a:latin typeface="Calibri"/>
              <a:ea typeface="Calibri"/>
              <a:cs typeface="Calibri"/>
              <a:sym typeface="Calibri"/>
            </a:endParaRPr>
          </a:p>
        </p:txBody>
      </p:sp>
      <p:pic>
        <p:nvPicPr>
          <p:cNvPr id="357" name="Google Shape;357;p30"/>
          <p:cNvPicPr preferRelativeResize="0"/>
          <p:nvPr/>
        </p:nvPicPr>
        <p:blipFill rotWithShape="1">
          <a:blip r:embed="rId4">
            <a:alphaModFix/>
          </a:blip>
          <a:srcRect b="0" l="0" r="0" t="0"/>
          <a:stretch/>
        </p:blipFill>
        <p:spPr>
          <a:xfrm>
            <a:off x="10657840" y="5140325"/>
            <a:ext cx="1524000" cy="1715135"/>
          </a:xfrm>
          <a:prstGeom prst="rect">
            <a:avLst/>
          </a:prstGeom>
          <a:noFill/>
          <a:ln>
            <a:noFill/>
          </a:ln>
        </p:spPr>
      </p:pic>
      <p:sp>
        <p:nvSpPr>
          <p:cNvPr id="358" name="Google Shape;358;p30"/>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
        <p:nvSpPr>
          <p:cNvPr id="359" name="Google Shape;359;p30"/>
          <p:cNvSpPr txBox="1"/>
          <p:nvPr/>
        </p:nvSpPr>
        <p:spPr>
          <a:xfrm>
            <a:off x="385445" y="4434205"/>
            <a:ext cx="9625965" cy="6451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*more information available on: https://europa.eu/youreurope/business/product-requirements/food-labelling/nutrition-declaration/index_en.htm</a:t>
            </a:r>
            <a:endParaRPr sz="1800">
              <a:solidFill>
                <a:schemeClr val="dk1"/>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pic>
        <p:nvPicPr>
          <p:cNvPr id="364" name="Google Shape;364;p31"/>
          <p:cNvPicPr preferRelativeResize="0"/>
          <p:nvPr/>
        </p:nvPicPr>
        <p:blipFill rotWithShape="1">
          <a:blip r:embed="rId3">
            <a:alphaModFix/>
          </a:blip>
          <a:srcRect b="12393" l="11539" r="11539" t="12393"/>
          <a:stretch/>
        </p:blipFill>
        <p:spPr>
          <a:xfrm>
            <a:off x="2426853" y="200765"/>
            <a:ext cx="7334250" cy="5950585"/>
          </a:xfrm>
          <a:prstGeom prst="rect">
            <a:avLst/>
          </a:prstGeom>
          <a:noFill/>
          <a:ln>
            <a:noFill/>
          </a:ln>
        </p:spPr>
      </p:pic>
      <p:pic>
        <p:nvPicPr>
          <p:cNvPr id="365" name="Google Shape;365;p31"/>
          <p:cNvPicPr preferRelativeResize="0"/>
          <p:nvPr/>
        </p:nvPicPr>
        <p:blipFill rotWithShape="1">
          <a:blip r:embed="rId4">
            <a:alphaModFix/>
          </a:blip>
          <a:srcRect b="0" l="0" r="0" t="0"/>
          <a:stretch/>
        </p:blipFill>
        <p:spPr>
          <a:xfrm>
            <a:off x="10657840" y="5140325"/>
            <a:ext cx="1524000" cy="1715135"/>
          </a:xfrm>
          <a:prstGeom prst="rect">
            <a:avLst/>
          </a:prstGeom>
          <a:noFill/>
          <a:ln>
            <a:noFill/>
          </a:ln>
        </p:spPr>
      </p:pic>
      <p:sp>
        <p:nvSpPr>
          <p:cNvPr id="366" name="Google Shape;366;p31"/>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32"/>
          <p:cNvSpPr/>
          <p:nvPr/>
        </p:nvSpPr>
        <p:spPr>
          <a:xfrm>
            <a:off x="1775520" y="4343852"/>
            <a:ext cx="8712968" cy="368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descr="KIND and Public Health Experts File Petition Urging FDA to Address  Misleading Nutrient Content Claims - Food Industry Executive" id="372" name="Google Shape;372;p32"/>
          <p:cNvPicPr preferRelativeResize="0"/>
          <p:nvPr/>
        </p:nvPicPr>
        <p:blipFill rotWithShape="1">
          <a:blip r:embed="rId3">
            <a:alphaModFix/>
          </a:blip>
          <a:srcRect b="0" l="0" r="0" t="0"/>
          <a:stretch/>
        </p:blipFill>
        <p:spPr>
          <a:xfrm>
            <a:off x="3503930" y="188595"/>
            <a:ext cx="5354955" cy="6113145"/>
          </a:xfrm>
          <a:prstGeom prst="rect">
            <a:avLst/>
          </a:prstGeom>
          <a:noFill/>
          <a:ln>
            <a:noFill/>
          </a:ln>
        </p:spPr>
      </p:pic>
      <p:pic>
        <p:nvPicPr>
          <p:cNvPr id="373" name="Google Shape;373;p32"/>
          <p:cNvPicPr preferRelativeResize="0"/>
          <p:nvPr/>
        </p:nvPicPr>
        <p:blipFill rotWithShape="1">
          <a:blip r:embed="rId4">
            <a:alphaModFix/>
          </a:blip>
          <a:srcRect b="0" l="0" r="0" t="0"/>
          <a:stretch/>
        </p:blipFill>
        <p:spPr>
          <a:xfrm>
            <a:off x="10657840" y="5140325"/>
            <a:ext cx="1524000" cy="1715135"/>
          </a:xfrm>
          <a:prstGeom prst="rect">
            <a:avLst/>
          </a:prstGeom>
          <a:noFill/>
          <a:ln>
            <a:noFill/>
          </a:ln>
        </p:spPr>
      </p:pic>
      <p:sp>
        <p:nvSpPr>
          <p:cNvPr id="374" name="Google Shape;374;p32"/>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33"/>
          <p:cNvSpPr/>
          <p:nvPr/>
        </p:nvSpPr>
        <p:spPr>
          <a:xfrm>
            <a:off x="1775520" y="4343852"/>
            <a:ext cx="8712968" cy="368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0" name="Google Shape;380;p33"/>
          <p:cNvSpPr/>
          <p:nvPr/>
        </p:nvSpPr>
        <p:spPr>
          <a:xfrm>
            <a:off x="69215" y="17145"/>
            <a:ext cx="11933555" cy="119888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600">
                <a:solidFill>
                  <a:schemeClr val="dk1"/>
                </a:solidFill>
                <a:latin typeface="Calibri"/>
                <a:ea typeface="Calibri"/>
                <a:cs typeface="Calibri"/>
                <a:sym typeface="Calibri"/>
              </a:rPr>
              <a:t>The use of nutritional and health claims in the promotion and advertising of food products</a:t>
            </a:r>
            <a:endParaRPr b="1" sz="3600">
              <a:solidFill>
                <a:schemeClr val="dk1"/>
              </a:solidFill>
              <a:latin typeface="Calibri"/>
              <a:ea typeface="Calibri"/>
              <a:cs typeface="Calibri"/>
              <a:sym typeface="Calibri"/>
            </a:endParaRPr>
          </a:p>
        </p:txBody>
      </p:sp>
      <p:sp>
        <p:nvSpPr>
          <p:cNvPr id="381" name="Google Shape;381;p33"/>
          <p:cNvSpPr/>
          <p:nvPr/>
        </p:nvSpPr>
        <p:spPr>
          <a:xfrm>
            <a:off x="126365" y="1376680"/>
            <a:ext cx="11998325" cy="4541520"/>
          </a:xfrm>
          <a:prstGeom prst="rect">
            <a:avLst/>
          </a:prstGeom>
          <a:noFill/>
          <a:ln>
            <a:noFill/>
          </a:ln>
        </p:spPr>
        <p:txBody>
          <a:bodyPr anchorCtr="0" anchor="t" bIns="45700" lIns="91425" spcFirstLastPara="1" rIns="91425" wrap="square" tIns="45700">
            <a:spAutoFit/>
          </a:bodyPr>
          <a:lstStyle/>
          <a:p>
            <a:pPr indent="-342900" lvl="0" marL="342900" marR="0" rtl="0" algn="just">
              <a:lnSpc>
                <a:spcPct val="80000"/>
              </a:lnSpc>
              <a:spcBef>
                <a:spcPts val="0"/>
              </a:spcBef>
              <a:spcAft>
                <a:spcPts val="0"/>
              </a:spcAft>
              <a:buClr>
                <a:srgbClr val="C00000"/>
              </a:buClr>
              <a:buSzPts val="2400"/>
              <a:buFont typeface="Calibri"/>
              <a:buChar char="-"/>
            </a:pPr>
            <a:r>
              <a:rPr b="1" lang="en-US" sz="2400">
                <a:solidFill>
                  <a:srgbClr val="C00000"/>
                </a:solidFill>
                <a:latin typeface="Calibri"/>
                <a:ea typeface="Calibri"/>
                <a:cs typeface="Calibri"/>
                <a:sym typeface="Calibri"/>
              </a:rPr>
              <a:t>misleading advertising </a:t>
            </a:r>
            <a:r>
              <a:rPr lang="en-US" sz="2400">
                <a:solidFill>
                  <a:schemeClr val="dk1"/>
                </a:solidFill>
                <a:latin typeface="Calibri"/>
                <a:ea typeface="Calibri"/>
                <a:cs typeface="Calibri"/>
                <a:sym typeface="Calibri"/>
              </a:rPr>
              <a:t>(claims without scientific justification; low levels of active ingredients, unable to support the body's functions; </a:t>
            </a:r>
            <a:endParaRPr sz="2400">
              <a:solidFill>
                <a:schemeClr val="dk1"/>
              </a:solidFill>
              <a:latin typeface="Calibri"/>
              <a:ea typeface="Calibri"/>
              <a:cs typeface="Calibri"/>
              <a:sym typeface="Calibri"/>
            </a:endParaRPr>
          </a:p>
          <a:p>
            <a:pPr indent="-190500" lvl="0" marL="342900" marR="0" rtl="0" algn="just">
              <a:lnSpc>
                <a:spcPct val="80000"/>
              </a:lnSpc>
              <a:spcBef>
                <a:spcPts val="600"/>
              </a:spcBef>
              <a:spcAft>
                <a:spcPts val="0"/>
              </a:spcAft>
              <a:buClr>
                <a:schemeClr val="dk1"/>
              </a:buClr>
              <a:buSzPts val="2400"/>
              <a:buFont typeface="Calibri"/>
              <a:buNone/>
            </a:pPr>
            <a:r>
              <a:t/>
            </a:r>
            <a:endParaRPr sz="2400">
              <a:solidFill>
                <a:schemeClr val="dk1"/>
              </a:solidFill>
              <a:latin typeface="Calibri"/>
              <a:ea typeface="Calibri"/>
              <a:cs typeface="Calibri"/>
              <a:sym typeface="Calibri"/>
            </a:endParaRPr>
          </a:p>
          <a:p>
            <a:pPr indent="-342900" lvl="0" marL="342900" marR="0" rtl="0" algn="just">
              <a:lnSpc>
                <a:spcPct val="80000"/>
              </a:lnSpc>
              <a:spcBef>
                <a:spcPts val="600"/>
              </a:spcBef>
              <a:spcAft>
                <a:spcPts val="0"/>
              </a:spcAft>
              <a:buClr>
                <a:srgbClr val="C00000"/>
              </a:buClr>
              <a:buSzPts val="2400"/>
              <a:buFont typeface="Calibri"/>
              <a:buChar char="-"/>
            </a:pPr>
            <a:r>
              <a:rPr b="1" lang="en-US" sz="2400">
                <a:solidFill>
                  <a:srgbClr val="C00000"/>
                </a:solidFill>
                <a:latin typeface="Calibri"/>
                <a:ea typeface="Calibri"/>
                <a:cs typeface="Calibri"/>
                <a:sym typeface="Calibri"/>
              </a:rPr>
              <a:t>hiding adverse effects</a:t>
            </a:r>
            <a:r>
              <a:rPr lang="en-US" sz="2400">
                <a:solidFill>
                  <a:schemeClr val="dk1"/>
                </a:solidFill>
                <a:latin typeface="Calibri"/>
                <a:ea typeface="Calibri"/>
                <a:cs typeface="Calibri"/>
                <a:sym typeface="Calibri"/>
              </a:rPr>
              <a:t>; using the phrase "100% natural" even though they also contain synthetic substances)</a:t>
            </a:r>
            <a:endParaRPr sz="2400">
              <a:solidFill>
                <a:schemeClr val="dk1"/>
              </a:solidFill>
              <a:latin typeface="Calibri"/>
              <a:ea typeface="Calibri"/>
              <a:cs typeface="Calibri"/>
              <a:sym typeface="Calibri"/>
            </a:endParaRPr>
          </a:p>
          <a:p>
            <a:pPr indent="-190500" lvl="0" marL="342900" marR="0" rtl="0" algn="just">
              <a:lnSpc>
                <a:spcPct val="80000"/>
              </a:lnSpc>
              <a:spcBef>
                <a:spcPts val="600"/>
              </a:spcBef>
              <a:spcAft>
                <a:spcPts val="0"/>
              </a:spcAft>
              <a:buClr>
                <a:schemeClr val="dk1"/>
              </a:buClr>
              <a:buSzPts val="2400"/>
              <a:buFont typeface="Calibri"/>
              <a:buNone/>
            </a:pPr>
            <a:r>
              <a:t/>
            </a:r>
            <a:endParaRPr sz="2400">
              <a:solidFill>
                <a:schemeClr val="dk1"/>
              </a:solidFill>
              <a:latin typeface="Calibri"/>
              <a:ea typeface="Calibri"/>
              <a:cs typeface="Calibri"/>
              <a:sym typeface="Calibri"/>
            </a:endParaRPr>
          </a:p>
          <a:p>
            <a:pPr indent="-342900" lvl="0" marL="342900" marR="0" rtl="0" algn="just">
              <a:lnSpc>
                <a:spcPct val="80000"/>
              </a:lnSpc>
              <a:spcBef>
                <a:spcPts val="600"/>
              </a:spcBef>
              <a:spcAft>
                <a:spcPts val="0"/>
              </a:spcAft>
              <a:buClr>
                <a:srgbClr val="C00000"/>
              </a:buClr>
              <a:buSzPts val="2400"/>
              <a:buFont typeface="Calibri"/>
              <a:buChar char="-"/>
            </a:pPr>
            <a:r>
              <a:rPr b="1" lang="en-US" sz="2400">
                <a:solidFill>
                  <a:srgbClr val="C00000"/>
                </a:solidFill>
                <a:latin typeface="Calibri"/>
                <a:ea typeface="Calibri"/>
                <a:cs typeface="Calibri"/>
                <a:sym typeface="Calibri"/>
              </a:rPr>
              <a:t>comparative advertising </a:t>
            </a:r>
            <a:r>
              <a:rPr lang="en-US" sz="2400">
                <a:solidFill>
                  <a:schemeClr val="dk1"/>
                </a:solidFill>
                <a:latin typeface="Calibri"/>
                <a:ea typeface="Calibri"/>
                <a:cs typeface="Calibri"/>
                <a:sym typeface="Calibri"/>
              </a:rPr>
              <a:t>(deceptive for the consumer, but also to the detriment of competitors on the same market)</a:t>
            </a:r>
            <a:endParaRPr sz="2400">
              <a:solidFill>
                <a:schemeClr val="dk1"/>
              </a:solidFill>
              <a:latin typeface="Calibri"/>
              <a:ea typeface="Calibri"/>
              <a:cs typeface="Calibri"/>
              <a:sym typeface="Calibri"/>
            </a:endParaRPr>
          </a:p>
          <a:p>
            <a:pPr indent="-190500" lvl="0" marL="342900" marR="0" rtl="0" algn="just">
              <a:lnSpc>
                <a:spcPct val="80000"/>
              </a:lnSpc>
              <a:spcBef>
                <a:spcPts val="600"/>
              </a:spcBef>
              <a:spcAft>
                <a:spcPts val="0"/>
              </a:spcAft>
              <a:buClr>
                <a:schemeClr val="dk1"/>
              </a:buClr>
              <a:buSzPts val="2400"/>
              <a:buFont typeface="Calibri"/>
              <a:buNone/>
            </a:pPr>
            <a:r>
              <a:t/>
            </a:r>
            <a:endParaRPr sz="2400">
              <a:solidFill>
                <a:schemeClr val="dk1"/>
              </a:solidFill>
              <a:latin typeface="Calibri"/>
              <a:ea typeface="Calibri"/>
              <a:cs typeface="Calibri"/>
              <a:sym typeface="Calibri"/>
            </a:endParaRPr>
          </a:p>
          <a:p>
            <a:pPr indent="-342900" lvl="0" marL="342900" marR="0" rtl="0" algn="just">
              <a:lnSpc>
                <a:spcPct val="80000"/>
              </a:lnSpc>
              <a:spcBef>
                <a:spcPts val="600"/>
              </a:spcBef>
              <a:spcAft>
                <a:spcPts val="0"/>
              </a:spcAft>
              <a:buClr>
                <a:srgbClr val="C00000"/>
              </a:buClr>
              <a:buSzPts val="2400"/>
              <a:buFont typeface="Calibri"/>
              <a:buChar char="-"/>
            </a:pPr>
            <a:r>
              <a:rPr b="1" lang="en-US" sz="2400">
                <a:solidFill>
                  <a:srgbClr val="C00000"/>
                </a:solidFill>
                <a:latin typeface="Calibri"/>
                <a:ea typeface="Calibri"/>
                <a:cs typeface="Calibri"/>
                <a:sym typeface="Calibri"/>
              </a:rPr>
              <a:t>use of claims not authorized at EU level </a:t>
            </a:r>
            <a:r>
              <a:rPr lang="en-US" sz="2400">
                <a:solidFill>
                  <a:schemeClr val="dk1"/>
                </a:solidFill>
                <a:latin typeface="Calibri"/>
                <a:ea typeface="Calibri"/>
                <a:cs typeface="Calibri"/>
                <a:sym typeface="Calibri"/>
              </a:rPr>
              <a:t>intentional inducing of confusion (food products and functional role vs. therapeutic indications)</a:t>
            </a:r>
            <a:endParaRPr sz="2400">
              <a:solidFill>
                <a:schemeClr val="dk1"/>
              </a:solidFill>
              <a:latin typeface="Calibri"/>
              <a:ea typeface="Calibri"/>
              <a:cs typeface="Calibri"/>
              <a:sym typeface="Calibri"/>
            </a:endParaRPr>
          </a:p>
          <a:p>
            <a:pPr indent="-190500" lvl="0" marL="342900" marR="0" rtl="0" algn="just">
              <a:lnSpc>
                <a:spcPct val="80000"/>
              </a:lnSpc>
              <a:spcBef>
                <a:spcPts val="600"/>
              </a:spcBef>
              <a:spcAft>
                <a:spcPts val="0"/>
              </a:spcAft>
              <a:buClr>
                <a:schemeClr val="dk1"/>
              </a:buClr>
              <a:buSzPts val="2400"/>
              <a:buFont typeface="Calibri"/>
              <a:buNone/>
            </a:pPr>
            <a:r>
              <a:t/>
            </a:r>
            <a:endParaRPr sz="2400">
              <a:solidFill>
                <a:schemeClr val="dk1"/>
              </a:solidFill>
              <a:latin typeface="Calibri"/>
              <a:ea typeface="Calibri"/>
              <a:cs typeface="Calibri"/>
              <a:sym typeface="Calibri"/>
            </a:endParaRPr>
          </a:p>
          <a:p>
            <a:pPr indent="0" lvl="0" marL="0" marR="0" rtl="0" algn="just">
              <a:lnSpc>
                <a:spcPct val="80000"/>
              </a:lnSpc>
              <a:spcBef>
                <a:spcPts val="600"/>
              </a:spcBef>
              <a:spcAft>
                <a:spcPts val="0"/>
              </a:spcAft>
              <a:buNone/>
            </a:pPr>
            <a:r>
              <a:rPr lang="en-US" sz="2400">
                <a:solidFill>
                  <a:schemeClr val="dk1"/>
                </a:solidFill>
                <a:latin typeface="Calibri"/>
                <a:ea typeface="Calibri"/>
                <a:cs typeface="Calibri"/>
                <a:sym typeface="Calibri"/>
              </a:rPr>
              <a:t>Directive 2006/114/EC (Law 158/2008, Audiovisual Code)</a:t>
            </a:r>
            <a:endParaRPr sz="2400">
              <a:solidFill>
                <a:schemeClr val="dk1"/>
              </a:solidFill>
              <a:latin typeface="Calibri"/>
              <a:ea typeface="Calibri"/>
              <a:cs typeface="Calibri"/>
              <a:sym typeface="Calibri"/>
            </a:endParaRPr>
          </a:p>
        </p:txBody>
      </p:sp>
      <p:pic>
        <p:nvPicPr>
          <p:cNvPr id="382" name="Google Shape;382;p33"/>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
        <p:nvSpPr>
          <p:cNvPr id="383" name="Google Shape;383;p33"/>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sp>
        <p:nvSpPr>
          <p:cNvPr id="388" name="Google Shape;388;p34"/>
          <p:cNvSpPr/>
          <p:nvPr/>
        </p:nvSpPr>
        <p:spPr>
          <a:xfrm>
            <a:off x="1775520" y="4343852"/>
            <a:ext cx="8712968" cy="368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389" name="Google Shape;389;p34"/>
          <p:cNvSpPr/>
          <p:nvPr/>
        </p:nvSpPr>
        <p:spPr>
          <a:xfrm>
            <a:off x="280901" y="92755"/>
            <a:ext cx="8471626" cy="64516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600">
                <a:solidFill>
                  <a:schemeClr val="dk1"/>
                </a:solidFill>
                <a:latin typeface="Calibri"/>
                <a:ea typeface="Calibri"/>
                <a:cs typeface="Calibri"/>
                <a:sym typeface="Calibri"/>
              </a:rPr>
              <a:t>Comparative mentions allowed on the label</a:t>
            </a:r>
            <a:endParaRPr b="1" sz="3600">
              <a:solidFill>
                <a:schemeClr val="dk1"/>
              </a:solidFill>
              <a:latin typeface="Calibri"/>
              <a:ea typeface="Calibri"/>
              <a:cs typeface="Calibri"/>
              <a:sym typeface="Calibri"/>
            </a:endParaRPr>
          </a:p>
        </p:txBody>
      </p:sp>
      <p:sp>
        <p:nvSpPr>
          <p:cNvPr id="390" name="Google Shape;390;p34"/>
          <p:cNvSpPr/>
          <p:nvPr/>
        </p:nvSpPr>
        <p:spPr>
          <a:xfrm>
            <a:off x="95250" y="908685"/>
            <a:ext cx="11934825" cy="4408805"/>
          </a:xfrm>
          <a:prstGeom prst="rect">
            <a:avLst/>
          </a:prstGeom>
          <a:noFill/>
          <a:ln>
            <a:noFill/>
          </a:ln>
        </p:spPr>
        <p:txBody>
          <a:bodyPr anchorCtr="0" anchor="t" bIns="45700" lIns="91425" spcFirstLastPara="1" rIns="91425" wrap="square" tIns="45700">
            <a:spAutoFit/>
          </a:bodyPr>
          <a:lstStyle/>
          <a:p>
            <a:pPr indent="0" lvl="0" marL="0" marR="0" rtl="0" algn="just">
              <a:lnSpc>
                <a:spcPct val="90000"/>
              </a:lnSpc>
              <a:spcBef>
                <a:spcPts val="0"/>
              </a:spcBef>
              <a:spcAft>
                <a:spcPts val="0"/>
              </a:spcAft>
              <a:buNone/>
            </a:pPr>
            <a:r>
              <a:rPr b="1" lang="en-US" sz="2400">
                <a:solidFill>
                  <a:schemeClr val="dk1"/>
                </a:solidFill>
                <a:latin typeface="Calibri"/>
                <a:ea typeface="Calibri"/>
                <a:cs typeface="Calibri"/>
                <a:sym typeface="Calibri"/>
              </a:rPr>
              <a:t>Examples:</a:t>
            </a:r>
            <a:endParaRPr b="1" sz="2400">
              <a:solidFill>
                <a:schemeClr val="dk1"/>
              </a:solidFill>
              <a:latin typeface="Calibri"/>
              <a:ea typeface="Calibri"/>
              <a:cs typeface="Calibri"/>
              <a:sym typeface="Calibri"/>
            </a:endParaRPr>
          </a:p>
          <a:p>
            <a:pPr indent="-342900" lvl="0" marL="342900" marR="0" rtl="0" algn="just">
              <a:lnSpc>
                <a:spcPct val="90000"/>
              </a:lnSpc>
              <a:spcBef>
                <a:spcPts val="0"/>
              </a:spcBef>
              <a:spcAft>
                <a:spcPts val="0"/>
              </a:spcAft>
              <a:buClr>
                <a:srgbClr val="C00000"/>
              </a:buClr>
              <a:buSzPts val="2400"/>
              <a:buFont typeface="Noto Sans Symbols"/>
              <a:buChar char="▪"/>
            </a:pPr>
            <a:r>
              <a:rPr b="1" lang="en-US" sz="2400">
                <a:solidFill>
                  <a:srgbClr val="C00000"/>
                </a:solidFill>
                <a:latin typeface="Calibri"/>
                <a:ea typeface="Calibri"/>
                <a:cs typeface="Calibri"/>
                <a:sym typeface="Calibri"/>
              </a:rPr>
              <a:t>Richer in: </a:t>
            </a:r>
            <a:r>
              <a:rPr lang="en-US" sz="2400">
                <a:solidFill>
                  <a:schemeClr val="dk1"/>
                </a:solidFill>
                <a:latin typeface="Calibri"/>
                <a:ea typeface="Calibri"/>
                <a:cs typeface="Calibri"/>
                <a:sym typeface="Calibri"/>
              </a:rPr>
              <a:t>if the requirements for the use of the “source of” claim are met and if the “higher content” is 30% higher than in the similar product.</a:t>
            </a:r>
            <a:endParaRPr sz="2400">
              <a:solidFill>
                <a:schemeClr val="dk1"/>
              </a:solidFill>
              <a:latin typeface="Calibri"/>
              <a:ea typeface="Calibri"/>
              <a:cs typeface="Calibri"/>
              <a:sym typeface="Calibri"/>
            </a:endParaRPr>
          </a:p>
          <a:p>
            <a:pPr indent="0" lvl="0" marL="0" marR="0" rtl="0" algn="just">
              <a:lnSpc>
                <a:spcPct val="90000"/>
              </a:lnSpc>
              <a:spcBef>
                <a:spcPts val="0"/>
              </a:spcBef>
              <a:spcAft>
                <a:spcPts val="0"/>
              </a:spcAft>
              <a:buNone/>
            </a:pPr>
            <a:r>
              <a:t/>
            </a:r>
            <a:endParaRPr sz="2400">
              <a:solidFill>
                <a:schemeClr val="dk1"/>
              </a:solidFill>
              <a:latin typeface="Calibri"/>
              <a:ea typeface="Calibri"/>
              <a:cs typeface="Calibri"/>
              <a:sym typeface="Calibri"/>
            </a:endParaRPr>
          </a:p>
          <a:p>
            <a:pPr indent="-342900" lvl="0" marL="342900" marR="0" rtl="0" algn="just">
              <a:lnSpc>
                <a:spcPct val="90000"/>
              </a:lnSpc>
              <a:spcBef>
                <a:spcPts val="0"/>
              </a:spcBef>
              <a:spcAft>
                <a:spcPts val="0"/>
              </a:spcAft>
              <a:buClr>
                <a:srgbClr val="C00000"/>
              </a:buClr>
              <a:buSzPts val="2400"/>
              <a:buFont typeface="Noto Sans Symbols"/>
              <a:buChar char="▪"/>
            </a:pPr>
            <a:r>
              <a:rPr b="1" lang="en-US" sz="2400">
                <a:solidFill>
                  <a:srgbClr val="C00000"/>
                </a:solidFill>
                <a:latin typeface="Calibri"/>
                <a:ea typeface="Calibri"/>
                <a:cs typeface="Calibri"/>
                <a:sym typeface="Calibri"/>
              </a:rPr>
              <a:t>Low content of: </a:t>
            </a:r>
            <a:r>
              <a:rPr lang="en-US" sz="2400">
                <a:solidFill>
                  <a:schemeClr val="dk1"/>
                </a:solidFill>
                <a:latin typeface="Calibri"/>
                <a:ea typeface="Calibri"/>
                <a:cs typeface="Calibri"/>
                <a:sym typeface="Calibri"/>
              </a:rPr>
              <a:t>if the reduction is at least 30% lower than in the similar product (except for micronutrients, where the difference is 10% and sodium, where it is 25%).</a:t>
            </a:r>
            <a:endParaRPr sz="2400">
              <a:solidFill>
                <a:schemeClr val="dk1"/>
              </a:solidFill>
              <a:latin typeface="Calibri"/>
              <a:ea typeface="Calibri"/>
              <a:cs typeface="Calibri"/>
              <a:sym typeface="Calibri"/>
            </a:endParaRPr>
          </a:p>
          <a:p>
            <a:pPr indent="0" lvl="0" marL="0" marR="0" rtl="0" algn="just">
              <a:lnSpc>
                <a:spcPct val="90000"/>
              </a:lnSpc>
              <a:spcBef>
                <a:spcPts val="0"/>
              </a:spcBef>
              <a:spcAft>
                <a:spcPts val="0"/>
              </a:spcAft>
              <a:buNone/>
            </a:pPr>
            <a:r>
              <a:t/>
            </a:r>
            <a:endParaRPr sz="2400">
              <a:solidFill>
                <a:schemeClr val="dk1"/>
              </a:solidFill>
              <a:latin typeface="Calibri"/>
              <a:ea typeface="Calibri"/>
              <a:cs typeface="Calibri"/>
              <a:sym typeface="Calibri"/>
            </a:endParaRPr>
          </a:p>
          <a:p>
            <a:pPr indent="-342900" lvl="0" marL="342900" marR="0" rtl="0" algn="just">
              <a:lnSpc>
                <a:spcPct val="90000"/>
              </a:lnSpc>
              <a:spcBef>
                <a:spcPts val="0"/>
              </a:spcBef>
              <a:spcAft>
                <a:spcPts val="0"/>
              </a:spcAft>
              <a:buClr>
                <a:srgbClr val="C00000"/>
              </a:buClr>
              <a:buSzPts val="2400"/>
              <a:buFont typeface="Noto Sans Symbols"/>
              <a:buChar char="▪"/>
            </a:pPr>
            <a:r>
              <a:rPr b="1" lang="en-US" sz="2400">
                <a:solidFill>
                  <a:srgbClr val="C00000"/>
                </a:solidFill>
                <a:latin typeface="Calibri"/>
                <a:ea typeface="Calibri"/>
                <a:cs typeface="Calibri"/>
                <a:sym typeface="Calibri"/>
              </a:rPr>
              <a:t>Provides less energy</a:t>
            </a:r>
            <a:r>
              <a:rPr lang="en-US" sz="2400">
                <a:solidFill>
                  <a:schemeClr val="dk1"/>
                </a:solidFill>
                <a:latin typeface="Calibri"/>
                <a:ea typeface="Calibri"/>
                <a:cs typeface="Calibri"/>
                <a:sym typeface="Calibri"/>
              </a:rPr>
              <a:t>: 30% lower energy value + indications regarding the characteristics that determined the reduction of the total energy value of the product.</a:t>
            </a:r>
            <a:endParaRPr sz="2400">
              <a:solidFill>
                <a:schemeClr val="dk1"/>
              </a:solidFill>
              <a:latin typeface="Calibri"/>
              <a:ea typeface="Calibri"/>
              <a:cs typeface="Calibri"/>
              <a:sym typeface="Calibri"/>
            </a:endParaRPr>
          </a:p>
          <a:p>
            <a:pPr indent="0" lvl="0" marL="0" marR="0" rtl="0" algn="just">
              <a:lnSpc>
                <a:spcPct val="90000"/>
              </a:lnSpc>
              <a:spcBef>
                <a:spcPts val="0"/>
              </a:spcBef>
              <a:spcAft>
                <a:spcPts val="0"/>
              </a:spcAft>
              <a:buNone/>
            </a:pPr>
            <a:r>
              <a:t/>
            </a:r>
            <a:endParaRPr sz="2400">
              <a:solidFill>
                <a:schemeClr val="dk1"/>
              </a:solidFill>
              <a:latin typeface="Calibri"/>
              <a:ea typeface="Calibri"/>
              <a:cs typeface="Calibri"/>
              <a:sym typeface="Calibri"/>
            </a:endParaRPr>
          </a:p>
          <a:p>
            <a:pPr indent="-342900" lvl="0" marL="342900" marR="0" rtl="0" algn="just">
              <a:lnSpc>
                <a:spcPct val="90000"/>
              </a:lnSpc>
              <a:spcBef>
                <a:spcPts val="0"/>
              </a:spcBef>
              <a:spcAft>
                <a:spcPts val="0"/>
              </a:spcAft>
              <a:buClr>
                <a:srgbClr val="C00000"/>
              </a:buClr>
              <a:buSzPts val="2400"/>
              <a:buFont typeface="Noto Sans Symbols"/>
              <a:buChar char="▪"/>
            </a:pPr>
            <a:r>
              <a:rPr b="1" lang="en-US" sz="2400">
                <a:solidFill>
                  <a:srgbClr val="C00000"/>
                </a:solidFill>
                <a:latin typeface="Calibri"/>
                <a:ea typeface="Calibri"/>
                <a:cs typeface="Calibri"/>
                <a:sym typeface="Calibri"/>
              </a:rPr>
              <a:t>Light or lite</a:t>
            </a:r>
            <a:r>
              <a:rPr lang="en-US" sz="2400">
                <a:solidFill>
                  <a:schemeClr val="dk1"/>
                </a:solidFill>
                <a:latin typeface="Calibri"/>
                <a:ea typeface="Calibri"/>
                <a:cs typeface="Calibri"/>
                <a:sym typeface="Calibri"/>
              </a:rPr>
              <a:t>: as for the claim “reduced content” or “free of” + indication of the reasons that led to the classification in the respective category (example: light - 50% sugars; light-no sugars).</a:t>
            </a:r>
            <a:endParaRPr sz="2400">
              <a:solidFill>
                <a:schemeClr val="dk1"/>
              </a:solidFill>
              <a:latin typeface="Calibri"/>
              <a:ea typeface="Calibri"/>
              <a:cs typeface="Calibri"/>
              <a:sym typeface="Calibri"/>
            </a:endParaRPr>
          </a:p>
        </p:txBody>
      </p:sp>
      <p:pic>
        <p:nvPicPr>
          <p:cNvPr id="391" name="Google Shape;391;p34"/>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
        <p:nvSpPr>
          <p:cNvPr id="392" name="Google Shape;392;p34"/>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35"/>
          <p:cNvSpPr txBox="1"/>
          <p:nvPr>
            <p:ph type="title"/>
          </p:nvPr>
        </p:nvSpPr>
        <p:spPr>
          <a:xfrm>
            <a:off x="245030" y="83207"/>
            <a:ext cx="3195206" cy="572558"/>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b="1" lang="en-US" sz="4000">
                <a:latin typeface="Calibri"/>
                <a:ea typeface="Calibri"/>
                <a:cs typeface="Calibri"/>
                <a:sym typeface="Calibri"/>
              </a:rPr>
              <a:t>Illegal additives</a:t>
            </a:r>
            <a:endParaRPr b="1" sz="4000">
              <a:latin typeface="Calibri"/>
              <a:ea typeface="Calibri"/>
              <a:cs typeface="Calibri"/>
              <a:sym typeface="Calibri"/>
            </a:endParaRPr>
          </a:p>
        </p:txBody>
      </p:sp>
      <p:sp>
        <p:nvSpPr>
          <p:cNvPr id="398" name="Google Shape;398;p35"/>
          <p:cNvSpPr txBox="1"/>
          <p:nvPr>
            <p:ph idx="1" type="body"/>
          </p:nvPr>
        </p:nvSpPr>
        <p:spPr>
          <a:xfrm>
            <a:off x="1592378" y="1559956"/>
            <a:ext cx="4040188" cy="639762"/>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002060"/>
              </a:buClr>
              <a:buSzPts val="3200"/>
              <a:buNone/>
            </a:pPr>
            <a:r>
              <a:rPr lang="en-US" sz="3200">
                <a:solidFill>
                  <a:srgbClr val="002060"/>
                </a:solidFill>
              </a:rPr>
              <a:t> </a:t>
            </a:r>
            <a:endParaRPr sz="3200">
              <a:solidFill>
                <a:srgbClr val="002060"/>
              </a:solidFill>
            </a:endParaRPr>
          </a:p>
        </p:txBody>
      </p:sp>
      <p:sp>
        <p:nvSpPr>
          <p:cNvPr id="399" name="Google Shape;399;p35"/>
          <p:cNvSpPr txBox="1"/>
          <p:nvPr/>
        </p:nvSpPr>
        <p:spPr>
          <a:xfrm>
            <a:off x="380116" y="1455001"/>
            <a:ext cx="11548944" cy="304609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2400">
                <a:solidFill>
                  <a:schemeClr val="dk1"/>
                </a:solidFill>
                <a:latin typeface="Calibri"/>
                <a:ea typeface="Calibri"/>
                <a:cs typeface="Calibri"/>
                <a:sym typeface="Calibri"/>
              </a:rPr>
              <a:t>Chemicals that are not allowed but nevertheless present in food</a:t>
            </a:r>
            <a:r>
              <a:rPr b="1" lang="en-US" sz="2400">
                <a:solidFill>
                  <a:schemeClr val="dk1"/>
                </a:solidFill>
                <a:latin typeface="Calibri"/>
                <a:ea typeface="Calibri"/>
                <a:cs typeface="Calibri"/>
                <a:sym typeface="Calibri"/>
              </a:rPr>
              <a:t> </a:t>
            </a:r>
            <a:r>
              <a:rPr b="1" i="1" lang="en-US" sz="2400" u="sng">
                <a:solidFill>
                  <a:srgbClr val="C00000"/>
                </a:solidFill>
                <a:latin typeface="Calibri"/>
                <a:ea typeface="Calibri"/>
                <a:cs typeface="Calibri"/>
                <a:sym typeface="Calibri"/>
              </a:rPr>
              <a:t>are not necessarily additives</a:t>
            </a:r>
            <a:r>
              <a:rPr lang="en-US" sz="2400">
                <a:solidFill>
                  <a:schemeClr val="dk1"/>
                </a:solidFill>
                <a:latin typeface="Calibri"/>
                <a:ea typeface="Calibri"/>
                <a:cs typeface="Calibri"/>
                <a:sym typeface="Calibri"/>
              </a:rPr>
              <a:t>.</a:t>
            </a:r>
            <a:r>
              <a:rPr b="1" lang="en-US" sz="2400">
                <a:solidFill>
                  <a:schemeClr val="dk1"/>
                </a:solidFill>
                <a:latin typeface="Calibri"/>
                <a:ea typeface="Calibri"/>
                <a:cs typeface="Calibri"/>
                <a:sym typeface="Calibri"/>
              </a:rPr>
              <a:t> Most man-made chemicals occur in nature in concentrations that can be detected now, but not some time ago</a:t>
            </a:r>
            <a:r>
              <a:rPr lang="en-US" sz="2400">
                <a:solidFill>
                  <a:schemeClr val="dk1"/>
                </a:solidFill>
                <a:latin typeface="Calibri"/>
                <a:ea typeface="Calibri"/>
                <a:cs typeface="Calibri"/>
                <a:sym typeface="Calibri"/>
              </a:rPr>
              <a:t>. They are produced by:</a:t>
            </a:r>
            <a:endParaRPr sz="2400">
              <a:solidFill>
                <a:schemeClr val="dk1"/>
              </a:solidFill>
              <a:latin typeface="Calibri"/>
              <a:ea typeface="Calibri"/>
              <a:cs typeface="Calibri"/>
              <a:sym typeface="Calibri"/>
            </a:endParaRPr>
          </a:p>
          <a:p>
            <a:pPr indent="-457200" lvl="1" marL="914400" marR="0" rtl="0" algn="l">
              <a:spcBef>
                <a:spcPts val="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animals;</a:t>
            </a:r>
            <a:endParaRPr b="0" i="0" sz="2400" u="none" cap="none" strike="noStrike">
              <a:solidFill>
                <a:schemeClr val="dk1"/>
              </a:solidFill>
              <a:latin typeface="Calibri"/>
              <a:ea typeface="Calibri"/>
              <a:cs typeface="Calibri"/>
              <a:sym typeface="Calibri"/>
            </a:endParaRPr>
          </a:p>
          <a:p>
            <a:pPr indent="-457200" lvl="1" marL="914400" marR="0" rtl="0" algn="l">
              <a:spcBef>
                <a:spcPts val="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microorganisms (bacteria, fungi);</a:t>
            </a:r>
            <a:endParaRPr b="0" i="0" sz="2400" u="none" cap="none" strike="noStrike">
              <a:solidFill>
                <a:schemeClr val="dk1"/>
              </a:solidFill>
              <a:latin typeface="Calibri"/>
              <a:ea typeface="Calibri"/>
              <a:cs typeface="Calibri"/>
              <a:sym typeface="Calibri"/>
            </a:endParaRPr>
          </a:p>
          <a:p>
            <a:pPr indent="-457200" lvl="1" marL="914400" marR="0" rtl="0" algn="l">
              <a:spcBef>
                <a:spcPts val="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plants;</a:t>
            </a:r>
            <a:endParaRPr b="0" i="0" sz="2400" u="none" cap="none" strike="noStrike">
              <a:solidFill>
                <a:schemeClr val="dk1"/>
              </a:solidFill>
              <a:latin typeface="Calibri"/>
              <a:ea typeface="Calibri"/>
              <a:cs typeface="Calibri"/>
              <a:sym typeface="Calibri"/>
            </a:endParaRPr>
          </a:p>
          <a:p>
            <a:pPr indent="-457200" lvl="1" marL="914400" marR="0" rtl="0" algn="l">
              <a:spcBef>
                <a:spcPts val="0"/>
              </a:spcBef>
              <a:spcAft>
                <a:spcPts val="0"/>
              </a:spcAft>
              <a:buClr>
                <a:schemeClr val="dk1"/>
              </a:buClr>
              <a:buSzPts val="2400"/>
              <a:buFont typeface="Arial"/>
              <a:buChar char="•"/>
            </a:pPr>
            <a:r>
              <a:rPr b="0" i="0" lang="en-US" sz="2400" u="none" cap="none" strike="noStrike">
                <a:solidFill>
                  <a:schemeClr val="dk1"/>
                </a:solidFill>
                <a:latin typeface="Calibri"/>
                <a:ea typeface="Calibri"/>
                <a:cs typeface="Calibri"/>
                <a:sym typeface="Calibri"/>
              </a:rPr>
              <a:t>geochemical processes (e.g. volcanos).</a:t>
            </a:r>
            <a:endParaRPr b="0" i="0" sz="24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pic>
        <p:nvPicPr>
          <p:cNvPr id="400" name="Google Shape;400;p35"/>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
        <p:nvSpPr>
          <p:cNvPr id="401" name="Google Shape;401;p35"/>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sp>
        <p:nvSpPr>
          <p:cNvPr id="406" name="Google Shape;406;p36"/>
          <p:cNvSpPr txBox="1"/>
          <p:nvPr>
            <p:ph type="title"/>
          </p:nvPr>
        </p:nvSpPr>
        <p:spPr>
          <a:xfrm>
            <a:off x="245110" y="83185"/>
            <a:ext cx="4169410" cy="57277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b="1" lang="en-US" sz="4000">
                <a:latin typeface="Calibri"/>
                <a:ea typeface="Calibri"/>
                <a:cs typeface="Calibri"/>
                <a:sym typeface="Calibri"/>
              </a:rPr>
              <a:t>Allergen information</a:t>
            </a:r>
            <a:endParaRPr b="1" sz="4000">
              <a:latin typeface="Calibri"/>
              <a:ea typeface="Calibri"/>
              <a:cs typeface="Calibri"/>
              <a:sym typeface="Calibri"/>
            </a:endParaRPr>
          </a:p>
        </p:txBody>
      </p:sp>
      <p:sp>
        <p:nvSpPr>
          <p:cNvPr id="407" name="Google Shape;407;p36"/>
          <p:cNvSpPr txBox="1"/>
          <p:nvPr>
            <p:ph idx="1" type="body"/>
          </p:nvPr>
        </p:nvSpPr>
        <p:spPr>
          <a:xfrm>
            <a:off x="1592378" y="1559956"/>
            <a:ext cx="4040188" cy="639762"/>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002060"/>
              </a:buClr>
              <a:buSzPts val="3200"/>
              <a:buNone/>
            </a:pPr>
            <a:r>
              <a:rPr lang="en-US" sz="3200">
                <a:solidFill>
                  <a:srgbClr val="002060"/>
                </a:solidFill>
              </a:rPr>
              <a:t> </a:t>
            </a:r>
            <a:endParaRPr sz="3200">
              <a:solidFill>
                <a:srgbClr val="002060"/>
              </a:solidFill>
            </a:endParaRPr>
          </a:p>
        </p:txBody>
      </p:sp>
      <p:sp>
        <p:nvSpPr>
          <p:cNvPr id="408" name="Google Shape;408;p36"/>
          <p:cNvSpPr txBox="1"/>
          <p:nvPr/>
        </p:nvSpPr>
        <p:spPr>
          <a:xfrm>
            <a:off x="380116" y="1455001"/>
            <a:ext cx="11548944" cy="304609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2400">
                <a:solidFill>
                  <a:schemeClr val="dk1"/>
                </a:solidFill>
                <a:latin typeface="Calibri"/>
                <a:ea typeface="Calibri"/>
                <a:cs typeface="Calibri"/>
                <a:sym typeface="Calibri"/>
              </a:rPr>
              <a:t>Any allergens present must be emphasised in the list of ingredients, for example by using a different font, letter size or background colour.</a:t>
            </a:r>
            <a:endParaRPr sz="2400">
              <a:solidFill>
                <a:schemeClr val="dk1"/>
              </a:solidFill>
              <a:latin typeface="Calibri"/>
              <a:ea typeface="Calibri"/>
              <a:cs typeface="Calibri"/>
              <a:sym typeface="Calibri"/>
            </a:endParaRPr>
          </a:p>
          <a:p>
            <a:pPr indent="0" lvl="0" marL="0" marR="0" rtl="0" algn="just">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just">
              <a:spcBef>
                <a:spcPts val="0"/>
              </a:spcBef>
              <a:spcAft>
                <a:spcPts val="0"/>
              </a:spcAft>
              <a:buNone/>
            </a:pPr>
            <a:r>
              <a:rPr lang="en-US" sz="2400">
                <a:solidFill>
                  <a:schemeClr val="dk1"/>
                </a:solidFill>
                <a:latin typeface="Calibri"/>
                <a:ea typeface="Calibri"/>
                <a:cs typeface="Calibri"/>
                <a:sym typeface="Calibri"/>
              </a:rPr>
              <a:t>In the absence of a list of ingredients, the indication of allergens must include the word ‘contains' followed by the name of the allergen.</a:t>
            </a:r>
            <a:endParaRPr sz="2400">
              <a:solidFill>
                <a:schemeClr val="dk1"/>
              </a:solidFill>
              <a:latin typeface="Calibri"/>
              <a:ea typeface="Calibri"/>
              <a:cs typeface="Calibri"/>
              <a:sym typeface="Calibri"/>
            </a:endParaRPr>
          </a:p>
          <a:p>
            <a:pPr indent="0" lvl="0" marL="0" marR="0" rtl="0" algn="just">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just">
              <a:spcBef>
                <a:spcPts val="0"/>
              </a:spcBef>
              <a:spcAft>
                <a:spcPts val="0"/>
              </a:spcAft>
              <a:buNone/>
            </a:pPr>
            <a:r>
              <a:rPr lang="en-US" sz="2400">
                <a:solidFill>
                  <a:schemeClr val="dk1"/>
                </a:solidFill>
                <a:latin typeface="Calibri"/>
                <a:ea typeface="Calibri"/>
                <a:cs typeface="Calibri"/>
                <a:sym typeface="Calibri"/>
              </a:rPr>
              <a:t>*see the complete list of allergens (https://eur-lex.europa.eu/legal-content/EN/TXT/HTML/?uri=CELEX:02011R1169-20180101#tocId71)</a:t>
            </a:r>
            <a:endParaRPr sz="2400">
              <a:solidFill>
                <a:schemeClr val="dk1"/>
              </a:solidFill>
              <a:latin typeface="Calibri"/>
              <a:ea typeface="Calibri"/>
              <a:cs typeface="Calibri"/>
              <a:sym typeface="Calibri"/>
            </a:endParaRPr>
          </a:p>
        </p:txBody>
      </p:sp>
      <p:pic>
        <p:nvPicPr>
          <p:cNvPr id="409" name="Google Shape;409;p36"/>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
        <p:nvSpPr>
          <p:cNvPr id="410" name="Google Shape;410;p36"/>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
        <p:nvSpPr>
          <p:cNvPr id="411" name="Google Shape;411;p36"/>
          <p:cNvSpPr txBox="1"/>
          <p:nvPr/>
        </p:nvSpPr>
        <p:spPr>
          <a:xfrm>
            <a:off x="245110" y="4775200"/>
            <a:ext cx="6096000" cy="5835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Calibri"/>
                <a:ea typeface="Calibri"/>
                <a:cs typeface="Calibri"/>
                <a:sym typeface="Calibri"/>
              </a:rPr>
              <a:t>(source: https://europa.eu/youreurope/business/product-requirements/food-labelling/general-rules/index_en.htm)</a:t>
            </a:r>
            <a:endParaRPr sz="1600">
              <a:solidFill>
                <a:schemeClr val="dk1"/>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pic>
        <p:nvPicPr>
          <p:cNvPr descr="Roasted peanuts" id="416" name="Google Shape;416;p37"/>
          <p:cNvPicPr preferRelativeResize="0"/>
          <p:nvPr/>
        </p:nvPicPr>
        <p:blipFill rotWithShape="1">
          <a:blip r:embed="rId3">
            <a:alphaModFix/>
          </a:blip>
          <a:srcRect b="0" l="0" r="0" t="0"/>
          <a:stretch/>
        </p:blipFill>
        <p:spPr>
          <a:xfrm>
            <a:off x="9336088" y="3335338"/>
            <a:ext cx="1008062" cy="668337"/>
          </a:xfrm>
          <a:prstGeom prst="rect">
            <a:avLst/>
          </a:prstGeom>
          <a:noFill/>
          <a:ln>
            <a:noFill/>
          </a:ln>
        </p:spPr>
      </p:pic>
      <p:pic>
        <p:nvPicPr>
          <p:cNvPr descr="Glass of milk1" id="417" name="Google Shape;417;p37"/>
          <p:cNvPicPr preferRelativeResize="0"/>
          <p:nvPr/>
        </p:nvPicPr>
        <p:blipFill rotWithShape="1">
          <a:blip r:embed="rId4">
            <a:alphaModFix/>
          </a:blip>
          <a:srcRect b="0" l="0" r="0" t="0"/>
          <a:stretch/>
        </p:blipFill>
        <p:spPr>
          <a:xfrm>
            <a:off x="3256280" y="4679950"/>
            <a:ext cx="862013" cy="1292225"/>
          </a:xfrm>
          <a:prstGeom prst="rect">
            <a:avLst/>
          </a:prstGeom>
          <a:noFill/>
          <a:ln>
            <a:noFill/>
          </a:ln>
        </p:spPr>
      </p:pic>
      <p:pic>
        <p:nvPicPr>
          <p:cNvPr descr="iodine" id="418" name="Google Shape;418;p37"/>
          <p:cNvPicPr preferRelativeResize="0"/>
          <p:nvPr/>
        </p:nvPicPr>
        <p:blipFill rotWithShape="1">
          <a:blip r:embed="rId5">
            <a:alphaModFix/>
          </a:blip>
          <a:srcRect b="0" l="0" r="0" t="0"/>
          <a:stretch/>
        </p:blipFill>
        <p:spPr>
          <a:xfrm>
            <a:off x="1664653" y="5451475"/>
            <a:ext cx="1225550" cy="815975"/>
          </a:xfrm>
          <a:prstGeom prst="rect">
            <a:avLst/>
          </a:prstGeom>
          <a:noFill/>
          <a:ln>
            <a:noFill/>
          </a:ln>
        </p:spPr>
      </p:pic>
      <p:pic>
        <p:nvPicPr>
          <p:cNvPr descr="celery" id="419" name="Google Shape;419;p37"/>
          <p:cNvPicPr preferRelativeResize="0"/>
          <p:nvPr/>
        </p:nvPicPr>
        <p:blipFill rotWithShape="1">
          <a:blip r:embed="rId6">
            <a:alphaModFix/>
          </a:blip>
          <a:srcRect b="0" l="0" r="0" t="28192"/>
          <a:stretch/>
        </p:blipFill>
        <p:spPr>
          <a:xfrm>
            <a:off x="4224338" y="1341438"/>
            <a:ext cx="1322387" cy="946150"/>
          </a:xfrm>
          <a:prstGeom prst="rect">
            <a:avLst/>
          </a:prstGeom>
          <a:noFill/>
          <a:ln>
            <a:noFill/>
          </a:ln>
        </p:spPr>
      </p:pic>
      <p:pic>
        <p:nvPicPr>
          <p:cNvPr descr="Bread" id="420" name="Google Shape;420;p37"/>
          <p:cNvPicPr preferRelativeResize="0"/>
          <p:nvPr/>
        </p:nvPicPr>
        <p:blipFill rotWithShape="1">
          <a:blip r:embed="rId7">
            <a:alphaModFix/>
          </a:blip>
          <a:srcRect b="0" l="0" r="0" t="0"/>
          <a:stretch/>
        </p:blipFill>
        <p:spPr>
          <a:xfrm>
            <a:off x="5151438" y="2794000"/>
            <a:ext cx="788987" cy="525463"/>
          </a:xfrm>
          <a:prstGeom prst="rect">
            <a:avLst/>
          </a:prstGeom>
          <a:noFill/>
          <a:ln>
            <a:noFill/>
          </a:ln>
        </p:spPr>
      </p:pic>
      <p:sp>
        <p:nvSpPr>
          <p:cNvPr id="421" name="Google Shape;421;p37"/>
          <p:cNvSpPr txBox="1"/>
          <p:nvPr>
            <p:ph type="title"/>
          </p:nvPr>
        </p:nvSpPr>
        <p:spPr>
          <a:xfrm>
            <a:off x="374650" y="76200"/>
            <a:ext cx="8961755" cy="484505"/>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00000"/>
              <a:buFont typeface="Calibri"/>
              <a:buNone/>
            </a:pPr>
            <a:r>
              <a:rPr b="1" lang="en-US" sz="4000">
                <a:latin typeface="Calibri"/>
                <a:ea typeface="Calibri"/>
                <a:cs typeface="Calibri"/>
                <a:sym typeface="Calibri"/>
              </a:rPr>
              <a:t>Allergy information</a:t>
            </a:r>
            <a:endParaRPr b="1" sz="4000">
              <a:latin typeface="Calibri"/>
              <a:ea typeface="Calibri"/>
              <a:cs typeface="Calibri"/>
              <a:sym typeface="Calibri"/>
            </a:endParaRPr>
          </a:p>
        </p:txBody>
      </p:sp>
      <p:sp>
        <p:nvSpPr>
          <p:cNvPr id="422" name="Google Shape;422;p37"/>
          <p:cNvSpPr txBox="1"/>
          <p:nvPr/>
        </p:nvSpPr>
        <p:spPr>
          <a:xfrm>
            <a:off x="680720" y="1524000"/>
            <a:ext cx="4105275" cy="381508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FF0000"/>
              </a:buClr>
              <a:buSzPts val="2200"/>
              <a:buFont typeface="Calibri"/>
              <a:buNone/>
            </a:pPr>
            <a:r>
              <a:rPr lang="en-US" sz="2200" cap="none">
                <a:solidFill>
                  <a:srgbClr val="FF0000"/>
                </a:solidFill>
                <a:latin typeface="Calibri"/>
                <a:ea typeface="Calibri"/>
                <a:cs typeface="Calibri"/>
                <a:sym typeface="Calibri"/>
              </a:rPr>
              <a:t>The 14 foods are:</a:t>
            </a:r>
            <a:endParaRPr sz="2200" cap="none">
              <a:solidFill>
                <a:srgbClr val="FF0000"/>
              </a:solidFill>
              <a:latin typeface="Calibri"/>
              <a:ea typeface="Calibri"/>
              <a:cs typeface="Calibri"/>
              <a:sym typeface="Calibri"/>
            </a:endParaRPr>
          </a:p>
          <a:p>
            <a:pPr indent="-346075" lvl="0" marL="346075" marR="0" rtl="0" algn="l">
              <a:spcBef>
                <a:spcPts val="0"/>
              </a:spcBef>
              <a:spcAft>
                <a:spcPts val="0"/>
              </a:spcAft>
              <a:buClr>
                <a:schemeClr val="dk1"/>
              </a:buClr>
              <a:buSzPts val="2200"/>
              <a:buFont typeface="Calibri"/>
              <a:buAutoNum type="arabicParenR"/>
            </a:pPr>
            <a:r>
              <a:rPr lang="en-US" sz="2200" cap="none">
                <a:solidFill>
                  <a:schemeClr val="dk1"/>
                </a:solidFill>
                <a:latin typeface="Calibri"/>
                <a:ea typeface="Calibri"/>
                <a:cs typeface="Calibri"/>
                <a:sym typeface="Calibri"/>
              </a:rPr>
              <a:t>celery;</a:t>
            </a:r>
            <a:endParaRPr sz="2200" cap="none">
              <a:solidFill>
                <a:schemeClr val="dk1"/>
              </a:solidFill>
              <a:latin typeface="Calibri"/>
              <a:ea typeface="Calibri"/>
              <a:cs typeface="Calibri"/>
              <a:sym typeface="Calibri"/>
            </a:endParaRPr>
          </a:p>
          <a:p>
            <a:pPr indent="-346075" lvl="0" marL="346075" marR="0" rtl="0" algn="l">
              <a:spcBef>
                <a:spcPts val="0"/>
              </a:spcBef>
              <a:spcAft>
                <a:spcPts val="0"/>
              </a:spcAft>
              <a:buClr>
                <a:schemeClr val="dk1"/>
              </a:buClr>
              <a:buSzPts val="2200"/>
              <a:buFont typeface="Calibri"/>
              <a:buAutoNum type="arabicParenR"/>
            </a:pPr>
            <a:r>
              <a:rPr lang="en-US" sz="2200" cap="none">
                <a:solidFill>
                  <a:schemeClr val="dk1"/>
                </a:solidFill>
                <a:latin typeface="Calibri"/>
                <a:ea typeface="Calibri"/>
                <a:cs typeface="Calibri"/>
                <a:sym typeface="Calibri"/>
              </a:rPr>
              <a:t>cereals containing gluten (such as wheat, barley, rye and oats);</a:t>
            </a:r>
            <a:endParaRPr sz="2200" cap="none">
              <a:solidFill>
                <a:schemeClr val="dk1"/>
              </a:solidFill>
              <a:latin typeface="Calibri"/>
              <a:ea typeface="Calibri"/>
              <a:cs typeface="Calibri"/>
              <a:sym typeface="Calibri"/>
            </a:endParaRPr>
          </a:p>
          <a:p>
            <a:pPr indent="-346075" lvl="0" marL="346075" marR="0" rtl="0" algn="l">
              <a:spcBef>
                <a:spcPts val="0"/>
              </a:spcBef>
              <a:spcAft>
                <a:spcPts val="0"/>
              </a:spcAft>
              <a:buClr>
                <a:schemeClr val="dk1"/>
              </a:buClr>
              <a:buSzPts val="2200"/>
              <a:buFont typeface="Calibri"/>
              <a:buAutoNum type="arabicParenR"/>
            </a:pPr>
            <a:r>
              <a:rPr lang="en-US" sz="2200" cap="none">
                <a:solidFill>
                  <a:schemeClr val="dk1"/>
                </a:solidFill>
                <a:latin typeface="Calibri"/>
                <a:ea typeface="Calibri"/>
                <a:cs typeface="Calibri"/>
                <a:sym typeface="Calibri"/>
              </a:rPr>
              <a:t>crustaceans (such as lobster               and crab);</a:t>
            </a:r>
            <a:endParaRPr sz="2200" cap="none">
              <a:solidFill>
                <a:schemeClr val="dk1"/>
              </a:solidFill>
              <a:latin typeface="Calibri"/>
              <a:ea typeface="Calibri"/>
              <a:cs typeface="Calibri"/>
              <a:sym typeface="Calibri"/>
            </a:endParaRPr>
          </a:p>
          <a:p>
            <a:pPr indent="-346075" lvl="0" marL="346075" marR="0" rtl="0" algn="l">
              <a:spcBef>
                <a:spcPts val="0"/>
              </a:spcBef>
              <a:spcAft>
                <a:spcPts val="0"/>
              </a:spcAft>
              <a:buClr>
                <a:schemeClr val="dk1"/>
              </a:buClr>
              <a:buSzPts val="2200"/>
              <a:buFont typeface="Calibri"/>
              <a:buAutoNum type="arabicParenR"/>
            </a:pPr>
            <a:r>
              <a:rPr lang="en-US" sz="2200" cap="none">
                <a:solidFill>
                  <a:schemeClr val="dk1"/>
                </a:solidFill>
                <a:latin typeface="Calibri"/>
                <a:ea typeface="Calibri"/>
                <a:cs typeface="Calibri"/>
                <a:sym typeface="Calibri"/>
              </a:rPr>
              <a:t>eggs;</a:t>
            </a:r>
            <a:endParaRPr sz="2200" cap="none">
              <a:solidFill>
                <a:schemeClr val="dk1"/>
              </a:solidFill>
              <a:latin typeface="Calibri"/>
              <a:ea typeface="Calibri"/>
              <a:cs typeface="Calibri"/>
              <a:sym typeface="Calibri"/>
            </a:endParaRPr>
          </a:p>
          <a:p>
            <a:pPr indent="-346075" lvl="0" marL="346075" marR="0" rtl="0" algn="l">
              <a:spcBef>
                <a:spcPts val="0"/>
              </a:spcBef>
              <a:spcAft>
                <a:spcPts val="0"/>
              </a:spcAft>
              <a:buClr>
                <a:schemeClr val="dk1"/>
              </a:buClr>
              <a:buSzPts val="2200"/>
              <a:buFont typeface="Calibri"/>
              <a:buAutoNum type="arabicParenR"/>
            </a:pPr>
            <a:r>
              <a:rPr lang="en-US" sz="2200" cap="none">
                <a:solidFill>
                  <a:schemeClr val="dk1"/>
                </a:solidFill>
                <a:latin typeface="Calibri"/>
                <a:ea typeface="Calibri"/>
                <a:cs typeface="Calibri"/>
                <a:sym typeface="Calibri"/>
              </a:rPr>
              <a:t>fish;</a:t>
            </a:r>
            <a:endParaRPr sz="2200" cap="none">
              <a:solidFill>
                <a:schemeClr val="dk1"/>
              </a:solidFill>
              <a:latin typeface="Calibri"/>
              <a:ea typeface="Calibri"/>
              <a:cs typeface="Calibri"/>
              <a:sym typeface="Calibri"/>
            </a:endParaRPr>
          </a:p>
          <a:p>
            <a:pPr indent="-346075" lvl="0" marL="346075" marR="0" rtl="0" algn="l">
              <a:spcBef>
                <a:spcPts val="0"/>
              </a:spcBef>
              <a:spcAft>
                <a:spcPts val="0"/>
              </a:spcAft>
              <a:buClr>
                <a:schemeClr val="dk1"/>
              </a:buClr>
              <a:buSzPts val="2200"/>
              <a:buFont typeface="Calibri"/>
              <a:buAutoNum type="arabicParenR"/>
            </a:pPr>
            <a:r>
              <a:rPr lang="en-US" sz="2200" cap="none">
                <a:solidFill>
                  <a:schemeClr val="dk1"/>
                </a:solidFill>
                <a:latin typeface="Calibri"/>
                <a:ea typeface="Calibri"/>
                <a:cs typeface="Calibri"/>
                <a:sym typeface="Calibri"/>
              </a:rPr>
              <a:t>lupins;</a:t>
            </a:r>
            <a:endParaRPr sz="2200" cap="none">
              <a:solidFill>
                <a:schemeClr val="dk1"/>
              </a:solidFill>
              <a:latin typeface="Calibri"/>
              <a:ea typeface="Calibri"/>
              <a:cs typeface="Calibri"/>
              <a:sym typeface="Calibri"/>
            </a:endParaRPr>
          </a:p>
          <a:p>
            <a:pPr indent="-346075" lvl="0" marL="346075" marR="0" rtl="0" algn="l">
              <a:spcBef>
                <a:spcPts val="0"/>
              </a:spcBef>
              <a:spcAft>
                <a:spcPts val="0"/>
              </a:spcAft>
              <a:buClr>
                <a:schemeClr val="dk1"/>
              </a:buClr>
              <a:buSzPts val="2200"/>
              <a:buFont typeface="Calibri"/>
              <a:buAutoNum type="arabicParenR"/>
            </a:pPr>
            <a:r>
              <a:rPr lang="en-US" sz="2200" cap="none">
                <a:solidFill>
                  <a:schemeClr val="dk1"/>
                </a:solidFill>
                <a:latin typeface="Calibri"/>
                <a:ea typeface="Calibri"/>
                <a:cs typeface="Calibri"/>
                <a:sym typeface="Calibri"/>
              </a:rPr>
              <a:t>cow’s milk;</a:t>
            </a:r>
            <a:endParaRPr sz="2200" cap="none">
              <a:solidFill>
                <a:schemeClr val="dk1"/>
              </a:solidFill>
              <a:latin typeface="Calibri"/>
              <a:ea typeface="Calibri"/>
              <a:cs typeface="Calibri"/>
              <a:sym typeface="Calibri"/>
            </a:endParaRPr>
          </a:p>
          <a:p>
            <a:pPr indent="-346075" lvl="0" marL="346075" marR="0" rtl="0" algn="l">
              <a:spcBef>
                <a:spcPts val="0"/>
              </a:spcBef>
              <a:spcAft>
                <a:spcPts val="0"/>
              </a:spcAft>
              <a:buClr>
                <a:schemeClr val="dk1"/>
              </a:buClr>
              <a:buSzPts val="2200"/>
              <a:buFont typeface="Calibri"/>
              <a:buAutoNum type="arabicParenR"/>
            </a:pPr>
            <a:r>
              <a:rPr lang="en-US" sz="2200" cap="none">
                <a:solidFill>
                  <a:schemeClr val="dk1"/>
                </a:solidFill>
                <a:latin typeface="Calibri"/>
                <a:ea typeface="Calibri"/>
                <a:cs typeface="Calibri"/>
                <a:sym typeface="Calibri"/>
              </a:rPr>
              <a:t>oysters;</a:t>
            </a:r>
            <a:endParaRPr sz="2200" cap="none">
              <a:solidFill>
                <a:schemeClr val="dk1"/>
              </a:solidFill>
              <a:latin typeface="Calibri"/>
              <a:ea typeface="Calibri"/>
              <a:cs typeface="Calibri"/>
              <a:sym typeface="Calibri"/>
            </a:endParaRPr>
          </a:p>
        </p:txBody>
      </p:sp>
      <p:sp>
        <p:nvSpPr>
          <p:cNvPr id="423" name="Google Shape;423;p37"/>
          <p:cNvSpPr txBox="1"/>
          <p:nvPr/>
        </p:nvSpPr>
        <p:spPr>
          <a:xfrm>
            <a:off x="6015355" y="1932623"/>
            <a:ext cx="4537075" cy="3476625"/>
          </a:xfrm>
          <a:prstGeom prst="rect">
            <a:avLst/>
          </a:prstGeom>
          <a:noFill/>
          <a:ln>
            <a:noFill/>
          </a:ln>
        </p:spPr>
        <p:txBody>
          <a:bodyPr anchorCtr="0" anchor="t" bIns="45700" lIns="91425" spcFirstLastPara="1" rIns="91425" wrap="square" tIns="45700">
            <a:spAutoFit/>
          </a:bodyPr>
          <a:lstStyle/>
          <a:p>
            <a:pPr indent="-457200" lvl="0" marL="457200" marR="0" rtl="0" algn="l">
              <a:spcBef>
                <a:spcPts val="0"/>
              </a:spcBef>
              <a:spcAft>
                <a:spcPts val="0"/>
              </a:spcAft>
              <a:buClr>
                <a:schemeClr val="dk1"/>
              </a:buClr>
              <a:buSzPts val="2200"/>
              <a:buFont typeface="Arial"/>
              <a:buAutoNum type="arabicParenR" startAt="9"/>
            </a:pPr>
            <a:r>
              <a:rPr lang="en-US" sz="2200">
                <a:solidFill>
                  <a:schemeClr val="dk1"/>
                </a:solidFill>
                <a:latin typeface="Calibri"/>
                <a:ea typeface="Calibri"/>
                <a:cs typeface="Calibri"/>
                <a:sym typeface="Calibri"/>
              </a:rPr>
              <a:t>mustard;</a:t>
            </a:r>
            <a:endParaRPr sz="2200">
              <a:solidFill>
                <a:schemeClr val="dk1"/>
              </a:solidFill>
              <a:latin typeface="Calibri"/>
              <a:ea typeface="Calibri"/>
              <a:cs typeface="Calibri"/>
              <a:sym typeface="Calibri"/>
            </a:endParaRPr>
          </a:p>
          <a:p>
            <a:pPr indent="-457200" lvl="0" marL="457200" marR="0" rtl="0" algn="l">
              <a:spcBef>
                <a:spcPts val="0"/>
              </a:spcBef>
              <a:spcAft>
                <a:spcPts val="0"/>
              </a:spcAft>
              <a:buClr>
                <a:schemeClr val="dk1"/>
              </a:buClr>
              <a:buSzPts val="2200"/>
              <a:buFont typeface="Arial"/>
              <a:buAutoNum type="arabicParenR" startAt="9"/>
            </a:pPr>
            <a:r>
              <a:rPr lang="en-US" sz="2200">
                <a:solidFill>
                  <a:schemeClr val="dk1"/>
                </a:solidFill>
                <a:latin typeface="Calibri"/>
                <a:ea typeface="Calibri"/>
                <a:cs typeface="Calibri"/>
                <a:sym typeface="Calibri"/>
              </a:rPr>
              <a:t>nuts (such as almonds, walnuts, brazil nuts, cashews);</a:t>
            </a:r>
            <a:endParaRPr sz="2200">
              <a:solidFill>
                <a:schemeClr val="dk1"/>
              </a:solidFill>
              <a:latin typeface="Calibri"/>
              <a:ea typeface="Calibri"/>
              <a:cs typeface="Calibri"/>
              <a:sym typeface="Calibri"/>
            </a:endParaRPr>
          </a:p>
          <a:p>
            <a:pPr indent="-457200" lvl="0" marL="457200" marR="0" rtl="0" algn="l">
              <a:spcBef>
                <a:spcPts val="0"/>
              </a:spcBef>
              <a:spcAft>
                <a:spcPts val="0"/>
              </a:spcAft>
              <a:buClr>
                <a:schemeClr val="dk1"/>
              </a:buClr>
              <a:buSzPts val="2200"/>
              <a:buFont typeface="Arial"/>
              <a:buAutoNum type="arabicParenR" startAt="9"/>
            </a:pPr>
            <a:r>
              <a:rPr lang="en-US" sz="2200">
                <a:solidFill>
                  <a:schemeClr val="dk1"/>
                </a:solidFill>
                <a:latin typeface="Calibri"/>
                <a:ea typeface="Calibri"/>
                <a:cs typeface="Calibri"/>
                <a:sym typeface="Calibri"/>
              </a:rPr>
              <a:t>peanuts;</a:t>
            </a:r>
            <a:endParaRPr sz="2200">
              <a:solidFill>
                <a:schemeClr val="dk1"/>
              </a:solidFill>
              <a:latin typeface="Calibri"/>
              <a:ea typeface="Calibri"/>
              <a:cs typeface="Calibri"/>
              <a:sym typeface="Calibri"/>
            </a:endParaRPr>
          </a:p>
          <a:p>
            <a:pPr indent="-457200" lvl="0" marL="457200" marR="0" rtl="0" algn="l">
              <a:spcBef>
                <a:spcPts val="0"/>
              </a:spcBef>
              <a:spcAft>
                <a:spcPts val="0"/>
              </a:spcAft>
              <a:buClr>
                <a:schemeClr val="dk1"/>
              </a:buClr>
              <a:buSzPts val="2200"/>
              <a:buFont typeface="Arial"/>
              <a:buAutoNum type="arabicParenR" startAt="9"/>
            </a:pPr>
            <a:r>
              <a:rPr lang="en-US" sz="2200">
                <a:solidFill>
                  <a:schemeClr val="dk1"/>
                </a:solidFill>
                <a:latin typeface="Calibri"/>
                <a:ea typeface="Calibri"/>
                <a:cs typeface="Calibri"/>
                <a:sym typeface="Calibri"/>
              </a:rPr>
              <a:t>sesame seeds; </a:t>
            </a:r>
            <a:endParaRPr sz="2200">
              <a:solidFill>
                <a:schemeClr val="dk1"/>
              </a:solidFill>
              <a:latin typeface="Calibri"/>
              <a:ea typeface="Calibri"/>
              <a:cs typeface="Calibri"/>
              <a:sym typeface="Calibri"/>
            </a:endParaRPr>
          </a:p>
          <a:p>
            <a:pPr indent="-457200" lvl="0" marL="457200" marR="0" rtl="0" algn="l">
              <a:spcBef>
                <a:spcPts val="0"/>
              </a:spcBef>
              <a:spcAft>
                <a:spcPts val="0"/>
              </a:spcAft>
              <a:buClr>
                <a:schemeClr val="dk1"/>
              </a:buClr>
              <a:buSzPts val="2200"/>
              <a:buFont typeface="Arial"/>
              <a:buAutoNum type="arabicParenR" startAt="9"/>
            </a:pPr>
            <a:r>
              <a:rPr lang="en-US" sz="2200">
                <a:solidFill>
                  <a:schemeClr val="dk1"/>
                </a:solidFill>
                <a:latin typeface="Calibri"/>
                <a:ea typeface="Calibri"/>
                <a:cs typeface="Calibri"/>
                <a:sym typeface="Calibri"/>
              </a:rPr>
              <a:t>soybeans;</a:t>
            </a:r>
            <a:endParaRPr sz="2200">
              <a:solidFill>
                <a:schemeClr val="dk1"/>
              </a:solidFill>
              <a:latin typeface="Calibri"/>
              <a:ea typeface="Calibri"/>
              <a:cs typeface="Calibri"/>
              <a:sym typeface="Calibri"/>
            </a:endParaRPr>
          </a:p>
          <a:p>
            <a:pPr indent="-457200" lvl="0" marL="457200" marR="0" rtl="0" algn="l">
              <a:spcBef>
                <a:spcPts val="0"/>
              </a:spcBef>
              <a:spcAft>
                <a:spcPts val="0"/>
              </a:spcAft>
              <a:buClr>
                <a:schemeClr val="dk1"/>
              </a:buClr>
              <a:buSzPts val="2200"/>
              <a:buFont typeface="Arial"/>
              <a:buAutoNum type="arabicParenR" startAt="9"/>
            </a:pPr>
            <a:r>
              <a:rPr lang="en-US" sz="2200">
                <a:solidFill>
                  <a:schemeClr val="dk1"/>
                </a:solidFill>
                <a:latin typeface="Calibri"/>
                <a:ea typeface="Calibri"/>
                <a:cs typeface="Calibri"/>
                <a:sym typeface="Calibri"/>
              </a:rPr>
              <a:t>sulphur dioxide and sulphites (preservatives used in some foods and drinks) at levels above 10 mg per kg or per litre.</a:t>
            </a:r>
            <a:endParaRPr sz="2200">
              <a:solidFill>
                <a:schemeClr val="dk1"/>
              </a:solidFill>
              <a:latin typeface="Calibri"/>
              <a:ea typeface="Calibri"/>
              <a:cs typeface="Calibri"/>
              <a:sym typeface="Calibri"/>
            </a:endParaRPr>
          </a:p>
        </p:txBody>
      </p:sp>
      <p:pic>
        <p:nvPicPr>
          <p:cNvPr descr="Sesame" id="424" name="Google Shape;424;p37"/>
          <p:cNvPicPr preferRelativeResize="0"/>
          <p:nvPr/>
        </p:nvPicPr>
        <p:blipFill rotWithShape="1">
          <a:blip r:embed="rId8">
            <a:alphaModFix/>
          </a:blip>
          <a:srcRect b="0" l="0" r="0" t="0"/>
          <a:stretch/>
        </p:blipFill>
        <p:spPr>
          <a:xfrm>
            <a:off x="9029700" y="2667000"/>
            <a:ext cx="952500" cy="633413"/>
          </a:xfrm>
          <a:prstGeom prst="rect">
            <a:avLst/>
          </a:prstGeom>
          <a:noFill/>
          <a:ln>
            <a:noFill/>
          </a:ln>
        </p:spPr>
      </p:pic>
      <p:pic>
        <p:nvPicPr>
          <p:cNvPr descr="Cutout eggs" id="425" name="Google Shape;425;p37"/>
          <p:cNvPicPr preferRelativeResize="0"/>
          <p:nvPr/>
        </p:nvPicPr>
        <p:blipFill rotWithShape="1">
          <a:blip r:embed="rId9">
            <a:alphaModFix/>
          </a:blip>
          <a:srcRect b="0" l="0" r="0" t="0"/>
          <a:stretch/>
        </p:blipFill>
        <p:spPr>
          <a:xfrm>
            <a:off x="3648075" y="3596005"/>
            <a:ext cx="811213" cy="741363"/>
          </a:xfrm>
          <a:prstGeom prst="rect">
            <a:avLst/>
          </a:prstGeom>
          <a:noFill/>
          <a:ln>
            <a:noFill/>
          </a:ln>
        </p:spPr>
      </p:pic>
      <p:pic>
        <p:nvPicPr>
          <p:cNvPr descr="iStock_000003093661Small" id="426" name="Google Shape;426;p37"/>
          <p:cNvPicPr preferRelativeResize="0"/>
          <p:nvPr/>
        </p:nvPicPr>
        <p:blipFill rotWithShape="1">
          <a:blip r:embed="rId10">
            <a:alphaModFix/>
          </a:blip>
          <a:srcRect b="0" l="0" r="0" t="0"/>
          <a:stretch/>
        </p:blipFill>
        <p:spPr>
          <a:xfrm>
            <a:off x="4860925" y="3962400"/>
            <a:ext cx="1079500" cy="717550"/>
          </a:xfrm>
          <a:prstGeom prst="rect">
            <a:avLst/>
          </a:prstGeom>
          <a:noFill/>
          <a:ln>
            <a:noFill/>
          </a:ln>
        </p:spPr>
      </p:pic>
      <p:pic>
        <p:nvPicPr>
          <p:cNvPr descr="Cutout French beans" id="427" name="Google Shape;427;p37"/>
          <p:cNvPicPr preferRelativeResize="0"/>
          <p:nvPr/>
        </p:nvPicPr>
        <p:blipFill rotWithShape="1">
          <a:blip r:embed="rId11">
            <a:alphaModFix/>
          </a:blip>
          <a:srcRect b="0" l="0" r="0" t="0"/>
          <a:stretch/>
        </p:blipFill>
        <p:spPr>
          <a:xfrm>
            <a:off x="4699000" y="5105400"/>
            <a:ext cx="863600" cy="701675"/>
          </a:xfrm>
          <a:prstGeom prst="rect">
            <a:avLst/>
          </a:prstGeom>
          <a:noFill/>
          <a:ln>
            <a:noFill/>
          </a:ln>
        </p:spPr>
      </p:pic>
      <p:sp>
        <p:nvSpPr>
          <p:cNvPr id="428" name="Google Shape;428;p37"/>
          <p:cNvSpPr txBox="1"/>
          <p:nvPr/>
        </p:nvSpPr>
        <p:spPr>
          <a:xfrm>
            <a:off x="1676400" y="636588"/>
            <a:ext cx="8839200" cy="429895"/>
          </a:xfrm>
          <a:prstGeom prst="rect">
            <a:avLst/>
          </a:prstGeom>
          <a:noFill/>
          <a:ln>
            <a:noFill/>
          </a:ln>
        </p:spPr>
        <p:txBody>
          <a:bodyPr anchorCtr="0" anchor="t" bIns="45700" lIns="91425" spcFirstLastPara="1" rIns="91425" wrap="square" tIns="45700">
            <a:spAutoFit/>
          </a:bodyPr>
          <a:lstStyle/>
          <a:p>
            <a:pPr indent="-139700" lvl="0" marL="0" marR="0" rtl="0" algn="just">
              <a:spcBef>
                <a:spcPts val="0"/>
              </a:spcBef>
              <a:spcAft>
                <a:spcPts val="0"/>
              </a:spcAft>
              <a:buClr>
                <a:schemeClr val="dk1"/>
              </a:buClr>
              <a:buSzPts val="2200"/>
              <a:buFont typeface="Arial"/>
              <a:buChar char="•"/>
            </a:pPr>
            <a:r>
              <a:rPr lang="en-US" sz="2200">
                <a:solidFill>
                  <a:schemeClr val="dk1"/>
                </a:solidFill>
                <a:latin typeface="Calibri"/>
                <a:ea typeface="Calibri"/>
                <a:cs typeface="Calibri"/>
                <a:sym typeface="Calibri"/>
              </a:rPr>
              <a:t>  Within European Union, 14 foods are need to be mentioned on food label.</a:t>
            </a:r>
            <a:endParaRPr sz="2200">
              <a:solidFill>
                <a:schemeClr val="dk1"/>
              </a:solidFill>
              <a:latin typeface="Calibri"/>
              <a:ea typeface="Calibri"/>
              <a:cs typeface="Calibri"/>
              <a:sym typeface="Calibri"/>
            </a:endParaRPr>
          </a:p>
        </p:txBody>
      </p:sp>
      <p:pic>
        <p:nvPicPr>
          <p:cNvPr id="429" name="Google Shape;429;p37"/>
          <p:cNvPicPr preferRelativeResize="0"/>
          <p:nvPr/>
        </p:nvPicPr>
        <p:blipFill rotWithShape="1">
          <a:blip r:embed="rId12">
            <a:alphaModFix/>
          </a:blip>
          <a:srcRect b="0" l="0" r="0" t="0"/>
          <a:stretch/>
        </p:blipFill>
        <p:spPr>
          <a:xfrm>
            <a:off x="10657840" y="5140325"/>
            <a:ext cx="1524000" cy="1715135"/>
          </a:xfrm>
          <a:prstGeom prst="rect">
            <a:avLst/>
          </a:prstGeom>
          <a:noFill/>
          <a:ln>
            <a:noFill/>
          </a:ln>
        </p:spPr>
      </p:pic>
      <p:sp>
        <p:nvSpPr>
          <p:cNvPr id="430" name="Google Shape;430;p37"/>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38"/>
          <p:cNvSpPr txBox="1"/>
          <p:nvPr/>
        </p:nvSpPr>
        <p:spPr>
          <a:xfrm>
            <a:off x="508340" y="158537"/>
            <a:ext cx="2376264" cy="6451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chemeClr val="dk1"/>
                </a:solidFill>
                <a:latin typeface="Calibri"/>
                <a:ea typeface="Calibri"/>
                <a:cs typeface="Calibri"/>
                <a:sym typeface="Calibri"/>
              </a:rPr>
              <a:t>Date marks</a:t>
            </a:r>
            <a:endParaRPr b="1" sz="3600">
              <a:solidFill>
                <a:schemeClr val="dk1"/>
              </a:solidFill>
              <a:latin typeface="Calibri"/>
              <a:ea typeface="Calibri"/>
              <a:cs typeface="Calibri"/>
              <a:sym typeface="Calibri"/>
            </a:endParaRPr>
          </a:p>
        </p:txBody>
      </p:sp>
      <p:sp>
        <p:nvSpPr>
          <p:cNvPr id="436" name="Google Shape;436;p38"/>
          <p:cNvSpPr txBox="1"/>
          <p:nvPr/>
        </p:nvSpPr>
        <p:spPr>
          <a:xfrm>
            <a:off x="365562" y="998632"/>
            <a:ext cx="5904655" cy="520128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Calibri"/>
                <a:ea typeface="Calibri"/>
                <a:cs typeface="Calibri"/>
                <a:sym typeface="Calibri"/>
              </a:rPr>
              <a:t>There are two different date marks that appear on food labels</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‘Use-by’ - found on perishable foods, e.g. milk, red meat, fish. Foods are not safe to eat after this date.</a:t>
            </a:r>
            <a:endParaRPr sz="2400">
              <a:solidFill>
                <a:schemeClr val="dk1"/>
              </a:solidFill>
              <a:latin typeface="Calibri"/>
              <a:ea typeface="Calibri"/>
              <a:cs typeface="Calibri"/>
              <a:sym typeface="Calibri"/>
            </a:endParaRPr>
          </a:p>
          <a:p>
            <a:pPr indent="-190500" lvl="0" marL="342900" marR="0" rtl="0" algn="l">
              <a:spcBef>
                <a:spcPts val="0"/>
              </a:spcBef>
              <a:spcAft>
                <a:spcPts val="0"/>
              </a:spcAft>
              <a:buClr>
                <a:schemeClr val="dk1"/>
              </a:buClr>
              <a:buSzPts val="2400"/>
              <a:buFont typeface="Arial"/>
              <a:buNone/>
            </a:pPr>
            <a:r>
              <a:t/>
            </a:r>
            <a:endParaRPr sz="2400">
              <a:solidFill>
                <a:schemeClr val="dk1"/>
              </a:solidFill>
              <a:latin typeface="Calibri"/>
              <a:ea typeface="Calibri"/>
              <a:cs typeface="Calibri"/>
              <a:sym typeface="Calibri"/>
            </a:endParaRPr>
          </a:p>
          <a:p>
            <a:pPr indent="-342900" lvl="0" marL="354965" marR="5080" rtl="0" algn="l">
              <a:spcBef>
                <a:spcPts val="5"/>
              </a:spcBef>
              <a:spcAft>
                <a:spcPts val="0"/>
              </a:spcAft>
              <a:buClr>
                <a:schemeClr val="dk1"/>
              </a:buClr>
              <a:buSzPts val="2400"/>
              <a:buFont typeface="Verdana"/>
              <a:buChar char="•"/>
            </a:pPr>
            <a:r>
              <a:rPr lang="en-US" sz="2400">
                <a:solidFill>
                  <a:schemeClr val="dk1"/>
                </a:solidFill>
                <a:latin typeface="Calibri"/>
                <a:ea typeface="Calibri"/>
                <a:cs typeface="Calibri"/>
                <a:sym typeface="Calibri"/>
              </a:rPr>
              <a:t>Best before’ - found on a wide range of food  including fresh, frozen, dried, canned and other  foods. Foods can be eaten after this date, but may  not be at their best quality (quality, taste, texture  and appearance).</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2000">
              <a:solidFill>
                <a:schemeClr val="dk1"/>
              </a:solidFill>
              <a:latin typeface="Calibri"/>
              <a:ea typeface="Calibri"/>
              <a:cs typeface="Calibri"/>
              <a:sym typeface="Calibri"/>
            </a:endParaRPr>
          </a:p>
        </p:txBody>
      </p:sp>
      <p:pic>
        <p:nvPicPr>
          <p:cNvPr descr="Best before" id="437" name="Google Shape;437;p38"/>
          <p:cNvPicPr preferRelativeResize="0"/>
          <p:nvPr/>
        </p:nvPicPr>
        <p:blipFill rotWithShape="1">
          <a:blip r:embed="rId3">
            <a:alphaModFix/>
          </a:blip>
          <a:srcRect b="0" l="0" r="0" t="0"/>
          <a:stretch/>
        </p:blipFill>
        <p:spPr>
          <a:xfrm>
            <a:off x="7597115" y="1575713"/>
            <a:ext cx="2627980" cy="2880320"/>
          </a:xfrm>
          <a:prstGeom prst="rect">
            <a:avLst/>
          </a:prstGeom>
          <a:noFill/>
          <a:ln>
            <a:noFill/>
          </a:ln>
        </p:spPr>
      </p:pic>
      <p:pic>
        <p:nvPicPr>
          <p:cNvPr id="438" name="Google Shape;438;p38"/>
          <p:cNvPicPr preferRelativeResize="0"/>
          <p:nvPr/>
        </p:nvPicPr>
        <p:blipFill rotWithShape="1">
          <a:blip r:embed="rId4">
            <a:alphaModFix/>
          </a:blip>
          <a:srcRect b="0" l="0" r="0" t="0"/>
          <a:stretch/>
        </p:blipFill>
        <p:spPr>
          <a:xfrm>
            <a:off x="10657840" y="5140325"/>
            <a:ext cx="1524000" cy="1715135"/>
          </a:xfrm>
          <a:prstGeom prst="rect">
            <a:avLst/>
          </a:prstGeom>
          <a:noFill/>
          <a:ln>
            <a:noFill/>
          </a:ln>
        </p:spPr>
      </p:pic>
      <p:sp>
        <p:nvSpPr>
          <p:cNvPr id="439" name="Google Shape;439;p38"/>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39"/>
          <p:cNvSpPr txBox="1"/>
          <p:nvPr/>
        </p:nvSpPr>
        <p:spPr>
          <a:xfrm>
            <a:off x="260578" y="183178"/>
            <a:ext cx="5259924" cy="6451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chemeClr val="dk1"/>
                </a:solidFill>
                <a:latin typeface="Calibri"/>
                <a:ea typeface="Calibri"/>
                <a:cs typeface="Calibri"/>
                <a:sym typeface="Calibri"/>
              </a:rPr>
              <a:t>Storage and preparation</a:t>
            </a:r>
            <a:endParaRPr b="1" sz="3600">
              <a:solidFill>
                <a:schemeClr val="dk1"/>
              </a:solidFill>
              <a:latin typeface="Calibri"/>
              <a:ea typeface="Calibri"/>
              <a:cs typeface="Calibri"/>
              <a:sym typeface="Calibri"/>
            </a:endParaRPr>
          </a:p>
        </p:txBody>
      </p:sp>
      <p:sp>
        <p:nvSpPr>
          <p:cNvPr id="445" name="Google Shape;445;p39"/>
          <p:cNvSpPr txBox="1"/>
          <p:nvPr/>
        </p:nvSpPr>
        <p:spPr>
          <a:xfrm>
            <a:off x="170815" y="980440"/>
            <a:ext cx="11643360" cy="4154170"/>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2400">
                <a:solidFill>
                  <a:schemeClr val="dk1"/>
                </a:solidFill>
                <a:latin typeface="Calibri"/>
                <a:ea typeface="Calibri"/>
                <a:cs typeface="Calibri"/>
                <a:sym typeface="Calibri"/>
              </a:rPr>
              <a:t>In cases where foods require special storage conditions and/or conditions of use, these must be clearly indicated.</a:t>
            </a:r>
            <a:endParaRPr sz="2400">
              <a:solidFill>
                <a:schemeClr val="dk1"/>
              </a:solidFill>
              <a:latin typeface="Calibri"/>
              <a:ea typeface="Calibri"/>
              <a:cs typeface="Calibri"/>
              <a:sym typeface="Calibri"/>
            </a:endParaRPr>
          </a:p>
          <a:p>
            <a:pPr indent="0" lvl="0" marL="0" marR="0" rtl="0" algn="just">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just">
              <a:spcBef>
                <a:spcPts val="0"/>
              </a:spcBef>
              <a:spcAft>
                <a:spcPts val="0"/>
              </a:spcAft>
              <a:buNone/>
            </a:pPr>
            <a:r>
              <a:rPr lang="en-US" sz="2400">
                <a:solidFill>
                  <a:schemeClr val="dk1"/>
                </a:solidFill>
                <a:latin typeface="Calibri"/>
                <a:ea typeface="Calibri"/>
                <a:cs typeface="Calibri"/>
                <a:sym typeface="Calibri"/>
              </a:rPr>
              <a:t>When necessary, instructions on how to prepare and cook the food must also be given on the label. If the food has to be heated, the temperature of the oven and the cooking time should be stated.</a:t>
            </a:r>
            <a:endParaRPr sz="2400">
              <a:solidFill>
                <a:schemeClr val="dk1"/>
              </a:solidFill>
              <a:latin typeface="Calibri"/>
              <a:ea typeface="Calibri"/>
              <a:cs typeface="Calibri"/>
              <a:sym typeface="Calibri"/>
            </a:endParaRPr>
          </a:p>
          <a:p>
            <a:pPr indent="0" lvl="0" marL="0" marR="0" rtl="0" algn="just">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just">
              <a:spcBef>
                <a:spcPts val="0"/>
              </a:spcBef>
              <a:spcAft>
                <a:spcPts val="0"/>
              </a:spcAft>
              <a:buNone/>
            </a:pPr>
            <a:r>
              <a:rPr lang="en-US" sz="2400">
                <a:solidFill>
                  <a:schemeClr val="dk1"/>
                </a:solidFill>
                <a:latin typeface="Calibri"/>
                <a:ea typeface="Calibri"/>
                <a:cs typeface="Calibri"/>
                <a:sym typeface="Calibri"/>
              </a:rPr>
              <a:t>Instructions may also be given for heating in a microwave oven. These instructions should ensure the food tastes its best and that it will be thoroughly heated to a core temperature of 75°C, which minimizes the risk of food poisoning.</a:t>
            </a:r>
            <a:endParaRPr sz="2400">
              <a:solidFill>
                <a:schemeClr val="dk1"/>
              </a:solidFill>
              <a:latin typeface="Calibri"/>
              <a:ea typeface="Calibri"/>
              <a:cs typeface="Calibri"/>
              <a:sym typeface="Calibri"/>
            </a:endParaRPr>
          </a:p>
          <a:p>
            <a:pPr indent="0" lvl="0" marL="0" marR="0" rtl="0" algn="just">
              <a:spcBef>
                <a:spcPts val="0"/>
              </a:spcBef>
              <a:spcAft>
                <a:spcPts val="0"/>
              </a:spcAft>
              <a:buNone/>
            </a:pPr>
            <a:r>
              <a:t/>
            </a:r>
            <a:endParaRPr sz="2400">
              <a:solidFill>
                <a:schemeClr val="dk1"/>
              </a:solidFill>
              <a:latin typeface="Calibri"/>
              <a:ea typeface="Calibri"/>
              <a:cs typeface="Calibri"/>
              <a:sym typeface="Calibri"/>
            </a:endParaRPr>
          </a:p>
        </p:txBody>
      </p:sp>
      <p:pic>
        <p:nvPicPr>
          <p:cNvPr id="446" name="Google Shape;446;p39"/>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
        <p:nvSpPr>
          <p:cNvPr id="447" name="Google Shape;447;p39"/>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1" name="Shape 451"/>
        <p:cNvGrpSpPr/>
        <p:nvPr/>
      </p:nvGrpSpPr>
      <p:grpSpPr>
        <a:xfrm>
          <a:off x="0" y="0"/>
          <a:ext cx="0" cy="0"/>
          <a:chOff x="0" y="0"/>
          <a:chExt cx="0" cy="0"/>
        </a:xfrm>
      </p:grpSpPr>
      <p:sp>
        <p:nvSpPr>
          <p:cNvPr id="452" name="Google Shape;452;p40"/>
          <p:cNvSpPr txBox="1"/>
          <p:nvPr/>
        </p:nvSpPr>
        <p:spPr>
          <a:xfrm>
            <a:off x="180340" y="272415"/>
            <a:ext cx="11762740" cy="6451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chemeClr val="dk1"/>
                </a:solidFill>
                <a:latin typeface="Calibri"/>
                <a:ea typeface="Calibri"/>
                <a:cs typeface="Calibri"/>
                <a:sym typeface="Calibri"/>
              </a:rPr>
              <a:t>Name and address of the manufacturer, packer or seller</a:t>
            </a:r>
            <a:endParaRPr b="1" sz="3600">
              <a:solidFill>
                <a:schemeClr val="dk1"/>
              </a:solidFill>
              <a:latin typeface="Calibri"/>
              <a:ea typeface="Calibri"/>
              <a:cs typeface="Calibri"/>
              <a:sym typeface="Calibri"/>
            </a:endParaRPr>
          </a:p>
        </p:txBody>
      </p:sp>
      <p:sp>
        <p:nvSpPr>
          <p:cNvPr id="453" name="Google Shape;453;p40"/>
          <p:cNvSpPr txBox="1"/>
          <p:nvPr/>
        </p:nvSpPr>
        <p:spPr>
          <a:xfrm>
            <a:off x="395605" y="1122045"/>
            <a:ext cx="9046210" cy="2306955"/>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The name and address of the manufacturer, packer or seller must be stated on the label.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Consumers can then contact the manufacturer if they have a complaint about a product or if they wish to know more about it.</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pic>
        <p:nvPicPr>
          <p:cNvPr id="454" name="Google Shape;454;p40"/>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
        <p:nvSpPr>
          <p:cNvPr id="455" name="Google Shape;455;p40"/>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p41"/>
          <p:cNvSpPr txBox="1"/>
          <p:nvPr/>
        </p:nvSpPr>
        <p:spPr>
          <a:xfrm>
            <a:off x="311785" y="255270"/>
            <a:ext cx="10287000" cy="6451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chemeClr val="dk1"/>
                </a:solidFill>
                <a:latin typeface="Calibri"/>
                <a:ea typeface="Calibri"/>
                <a:cs typeface="Calibri"/>
                <a:sym typeface="Calibri"/>
              </a:rPr>
              <a:t>Country of origin and place of provenance</a:t>
            </a:r>
            <a:endParaRPr b="1" sz="3600">
              <a:solidFill>
                <a:schemeClr val="dk1"/>
              </a:solidFill>
              <a:latin typeface="Calibri"/>
              <a:ea typeface="Calibri"/>
              <a:cs typeface="Calibri"/>
              <a:sym typeface="Calibri"/>
            </a:endParaRPr>
          </a:p>
        </p:txBody>
      </p:sp>
      <p:sp>
        <p:nvSpPr>
          <p:cNvPr id="461" name="Google Shape;461;p41"/>
          <p:cNvSpPr txBox="1"/>
          <p:nvPr/>
        </p:nvSpPr>
        <p:spPr>
          <a:xfrm>
            <a:off x="311785" y="1151890"/>
            <a:ext cx="11680190" cy="4338320"/>
          </a:xfrm>
          <a:prstGeom prst="rect">
            <a:avLst/>
          </a:prstGeom>
          <a:noFill/>
          <a:ln>
            <a:noFill/>
          </a:ln>
        </p:spPr>
        <p:txBody>
          <a:bodyPr anchorCtr="0" anchor="t" bIns="45700" lIns="91425" spcFirstLastPara="1" rIns="91425" wrap="square" tIns="45700">
            <a:spAutoFit/>
          </a:bodyPr>
          <a:lstStyle/>
          <a:p>
            <a:pPr indent="-342900" lvl="0" marL="342900" marR="0" rtl="0" algn="just">
              <a:lnSpc>
                <a:spcPct val="150000"/>
              </a:lnSpc>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The European Union has created three systems to promote and protect regional food products. These include the Protected Designation of Origin (PDO), the Protected Geographical Indication (PGI), and the Traditional Specialty Guaranteed (TSG).</a:t>
            </a:r>
            <a:endParaRPr sz="2400">
              <a:solidFill>
                <a:schemeClr val="dk1"/>
              </a:solidFill>
              <a:latin typeface="Calibri"/>
              <a:ea typeface="Calibri"/>
              <a:cs typeface="Calibri"/>
              <a:sym typeface="Calibri"/>
            </a:endParaRPr>
          </a:p>
          <a:p>
            <a:pPr indent="-342900" lvl="0" marL="342900" marR="0" rtl="0" algn="just">
              <a:lnSpc>
                <a:spcPct val="150000"/>
              </a:lnSpc>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The European Union also permits the promotion of Quality Schemes.  In Northern Ireland, Beef and Lamb is produced under the Northern Ireland Beef and Lamb Farm Quality Assurance Scheme (FQAS).  This gives assurances about food safety, animal welfare and care for the environment.</a:t>
            </a:r>
            <a:endParaRPr sz="2400">
              <a:solidFill>
                <a:schemeClr val="dk1"/>
              </a:solidFill>
              <a:latin typeface="Calibri"/>
              <a:ea typeface="Calibri"/>
              <a:cs typeface="Calibri"/>
              <a:sym typeface="Calibri"/>
            </a:endParaRPr>
          </a:p>
          <a:p>
            <a:pPr indent="-190500" lvl="0" marL="342900" marR="0" rtl="0" algn="just">
              <a:lnSpc>
                <a:spcPct val="150000"/>
              </a:lnSpc>
              <a:spcBef>
                <a:spcPts val="0"/>
              </a:spcBef>
              <a:spcAft>
                <a:spcPts val="0"/>
              </a:spcAft>
              <a:buClr>
                <a:schemeClr val="dk1"/>
              </a:buClr>
              <a:buSzPts val="2400"/>
              <a:buFont typeface="Arial"/>
              <a:buNone/>
            </a:pPr>
            <a:r>
              <a:t/>
            </a:r>
            <a:endParaRPr sz="2400">
              <a:solidFill>
                <a:schemeClr val="dk1"/>
              </a:solidFill>
              <a:latin typeface="Calibri"/>
              <a:ea typeface="Calibri"/>
              <a:cs typeface="Calibri"/>
              <a:sym typeface="Calibri"/>
            </a:endParaRPr>
          </a:p>
        </p:txBody>
      </p:sp>
      <p:pic>
        <p:nvPicPr>
          <p:cNvPr id="462" name="Google Shape;462;p41"/>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
        <p:nvSpPr>
          <p:cNvPr id="463" name="Google Shape;463;p41"/>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42"/>
          <p:cNvSpPr/>
          <p:nvPr/>
        </p:nvSpPr>
        <p:spPr>
          <a:xfrm>
            <a:off x="1775520" y="4343852"/>
            <a:ext cx="8712968" cy="368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69" name="Google Shape;469;p42"/>
          <p:cNvSpPr/>
          <p:nvPr/>
        </p:nvSpPr>
        <p:spPr>
          <a:xfrm>
            <a:off x="212770" y="134928"/>
            <a:ext cx="6212840" cy="6451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chemeClr val="dk1"/>
                </a:solidFill>
                <a:latin typeface="Calibri"/>
                <a:ea typeface="Calibri"/>
                <a:cs typeface="Calibri"/>
                <a:sym typeface="Calibri"/>
              </a:rPr>
              <a:t>Labeling as a form of food fraud</a:t>
            </a:r>
            <a:endParaRPr b="1" sz="3600">
              <a:solidFill>
                <a:schemeClr val="dk1"/>
              </a:solidFill>
              <a:latin typeface="Calibri"/>
              <a:ea typeface="Calibri"/>
              <a:cs typeface="Calibri"/>
              <a:sym typeface="Calibri"/>
            </a:endParaRPr>
          </a:p>
        </p:txBody>
      </p:sp>
      <p:sp>
        <p:nvSpPr>
          <p:cNvPr id="470" name="Google Shape;470;p42"/>
          <p:cNvSpPr/>
          <p:nvPr/>
        </p:nvSpPr>
        <p:spPr>
          <a:xfrm>
            <a:off x="127635" y="908685"/>
            <a:ext cx="11978640" cy="4574540"/>
          </a:xfrm>
          <a:prstGeom prst="rect">
            <a:avLst/>
          </a:prstGeom>
          <a:noFill/>
          <a:ln>
            <a:noFill/>
          </a:ln>
        </p:spPr>
        <p:txBody>
          <a:bodyPr anchorCtr="0" anchor="t" bIns="45700" lIns="91425" spcFirstLastPara="1" rIns="91425" wrap="square" tIns="45700">
            <a:noAutofit/>
          </a:bodyPr>
          <a:lstStyle/>
          <a:p>
            <a:pPr indent="0" lvl="0" marL="0" marR="0" rtl="0" algn="just">
              <a:spcBef>
                <a:spcPts val="0"/>
              </a:spcBef>
              <a:spcAft>
                <a:spcPts val="0"/>
              </a:spcAft>
              <a:buNone/>
            </a:pPr>
            <a:r>
              <a:rPr b="1" lang="en-US" sz="2400">
                <a:solidFill>
                  <a:schemeClr val="dk1"/>
                </a:solidFill>
                <a:latin typeface="Calibri"/>
                <a:ea typeface="Calibri"/>
                <a:cs typeface="Calibri"/>
                <a:sym typeface="Calibri"/>
              </a:rPr>
              <a:t>Many controversies:</a:t>
            </a:r>
            <a:endParaRPr b="1" sz="2400">
              <a:solidFill>
                <a:schemeClr val="dk1"/>
              </a:solidFill>
              <a:latin typeface="Calibri"/>
              <a:ea typeface="Calibri"/>
              <a:cs typeface="Calibri"/>
              <a:sym typeface="Calibri"/>
            </a:endParaRPr>
          </a:p>
          <a:p>
            <a:pPr indent="-342900" lvl="0" marL="342900" marR="0" rtl="0" algn="just">
              <a:spcBef>
                <a:spcPts val="0"/>
              </a:spcBef>
              <a:spcAft>
                <a:spcPts val="0"/>
              </a:spcAft>
              <a:buClr>
                <a:schemeClr val="dk1"/>
              </a:buClr>
              <a:buSzPts val="2400"/>
              <a:buFont typeface="Calibri"/>
              <a:buChar char="-"/>
            </a:pPr>
            <a:r>
              <a:rPr i="1" lang="en-US" sz="2400">
                <a:solidFill>
                  <a:schemeClr val="dk1"/>
                </a:solidFill>
                <a:latin typeface="Calibri"/>
                <a:ea typeface="Calibri"/>
                <a:cs typeface="Calibri"/>
                <a:sym typeface="Calibri"/>
              </a:rPr>
              <a:t>How much consumers want to know about the food they buy;</a:t>
            </a:r>
            <a:endParaRPr i="1" sz="2400">
              <a:solidFill>
                <a:schemeClr val="dk1"/>
              </a:solidFill>
              <a:latin typeface="Calibri"/>
              <a:ea typeface="Calibri"/>
              <a:cs typeface="Calibri"/>
              <a:sym typeface="Calibri"/>
            </a:endParaRPr>
          </a:p>
          <a:p>
            <a:pPr indent="-342900" lvl="0" marL="342900" marR="0" rtl="0" algn="just">
              <a:spcBef>
                <a:spcPts val="0"/>
              </a:spcBef>
              <a:spcAft>
                <a:spcPts val="0"/>
              </a:spcAft>
              <a:buClr>
                <a:schemeClr val="dk1"/>
              </a:buClr>
              <a:buSzPts val="2400"/>
              <a:buFont typeface="Calibri"/>
              <a:buChar char="-"/>
            </a:pPr>
            <a:r>
              <a:rPr i="1" lang="en-US" sz="2400">
                <a:solidFill>
                  <a:schemeClr val="dk1"/>
                </a:solidFill>
                <a:latin typeface="Calibri"/>
                <a:ea typeface="Calibri"/>
                <a:cs typeface="Calibri"/>
                <a:sym typeface="Calibri"/>
              </a:rPr>
              <a:t>The time consumers receive information at the time of purchase;</a:t>
            </a:r>
            <a:endParaRPr i="1" sz="2400">
              <a:solidFill>
                <a:schemeClr val="dk1"/>
              </a:solidFill>
              <a:latin typeface="Calibri"/>
              <a:ea typeface="Calibri"/>
              <a:cs typeface="Calibri"/>
              <a:sym typeface="Calibri"/>
            </a:endParaRPr>
          </a:p>
          <a:p>
            <a:pPr indent="-342900" lvl="0" marL="342900" marR="0" rtl="0" algn="just">
              <a:spcBef>
                <a:spcPts val="0"/>
              </a:spcBef>
              <a:spcAft>
                <a:spcPts val="0"/>
              </a:spcAft>
              <a:buClr>
                <a:schemeClr val="dk1"/>
              </a:buClr>
              <a:buSzPts val="2400"/>
              <a:buFont typeface="Calibri"/>
              <a:buChar char="-"/>
            </a:pPr>
            <a:r>
              <a:rPr i="1" lang="en-US" sz="2400">
                <a:solidFill>
                  <a:schemeClr val="dk1"/>
                </a:solidFill>
                <a:latin typeface="Calibri"/>
                <a:ea typeface="Calibri"/>
                <a:cs typeface="Calibri"/>
                <a:sym typeface="Calibri"/>
              </a:rPr>
              <a:t>The space available to communicate the necessary information </a:t>
            </a:r>
            <a:r>
              <a:rPr lang="en-US" sz="2400">
                <a:solidFill>
                  <a:schemeClr val="dk1"/>
                </a:solidFill>
                <a:latin typeface="Calibri"/>
                <a:ea typeface="Calibri"/>
                <a:cs typeface="Calibri"/>
                <a:sym typeface="Calibri"/>
              </a:rPr>
              <a:t>(Schiefer and Deiters, 2013).</a:t>
            </a:r>
            <a:endParaRPr sz="2400">
              <a:solidFill>
                <a:schemeClr val="dk1"/>
              </a:solidFill>
              <a:latin typeface="Calibri"/>
              <a:ea typeface="Calibri"/>
              <a:cs typeface="Calibri"/>
              <a:sym typeface="Calibri"/>
            </a:endParaRPr>
          </a:p>
          <a:p>
            <a:pPr indent="-190500" lvl="0" marL="342900" marR="0" rtl="0" algn="just">
              <a:spcBef>
                <a:spcPts val="0"/>
              </a:spcBef>
              <a:spcAft>
                <a:spcPts val="0"/>
              </a:spcAft>
              <a:buClr>
                <a:schemeClr val="dk1"/>
              </a:buClr>
              <a:buSzPts val="2400"/>
              <a:buFont typeface="Calibri"/>
              <a:buNone/>
            </a:pPr>
            <a:r>
              <a:t/>
            </a:r>
            <a:endParaRPr sz="2400">
              <a:solidFill>
                <a:schemeClr val="dk1"/>
              </a:solidFill>
              <a:latin typeface="Calibri"/>
              <a:ea typeface="Calibri"/>
              <a:cs typeface="Calibri"/>
              <a:sym typeface="Calibri"/>
            </a:endParaRPr>
          </a:p>
          <a:p>
            <a:pPr indent="0" lvl="0" marL="0" marR="0" rtl="0" algn="just">
              <a:spcBef>
                <a:spcPts val="0"/>
              </a:spcBef>
              <a:spcAft>
                <a:spcPts val="0"/>
              </a:spcAft>
              <a:buNone/>
            </a:pPr>
            <a:r>
              <a:rPr lang="en-US" sz="2400">
                <a:solidFill>
                  <a:schemeClr val="dk1"/>
                </a:solidFill>
                <a:latin typeface="Calibri"/>
                <a:ea typeface="Calibri"/>
                <a:cs typeface="Calibri"/>
                <a:sym typeface="Calibri"/>
              </a:rPr>
              <a:t>The key elements that are present on labels – list of ingredients, nutritional information, suppliers, etc.</a:t>
            </a:r>
            <a:endParaRPr sz="2400">
              <a:solidFill>
                <a:schemeClr val="dk1"/>
              </a:solidFill>
              <a:latin typeface="Calibri"/>
              <a:ea typeface="Calibri"/>
              <a:cs typeface="Calibri"/>
              <a:sym typeface="Calibri"/>
            </a:endParaRPr>
          </a:p>
          <a:p>
            <a:pPr indent="0" lvl="0" marL="0" marR="0" rtl="0" algn="just">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just">
              <a:spcBef>
                <a:spcPts val="0"/>
              </a:spcBef>
              <a:spcAft>
                <a:spcPts val="0"/>
              </a:spcAft>
              <a:buNone/>
            </a:pPr>
            <a:r>
              <a:rPr b="1" lang="en-US" sz="2400">
                <a:solidFill>
                  <a:srgbClr val="C00000"/>
                </a:solidFill>
                <a:latin typeface="Calibri"/>
                <a:ea typeface="Calibri"/>
                <a:cs typeface="Calibri"/>
                <a:sym typeface="Calibri"/>
              </a:rPr>
              <a:t>The messages that labels give to consumers</a:t>
            </a:r>
            <a:endParaRPr b="1" sz="2400">
              <a:solidFill>
                <a:srgbClr val="C00000"/>
              </a:solidFill>
              <a:latin typeface="Calibri"/>
              <a:ea typeface="Calibri"/>
              <a:cs typeface="Calibri"/>
              <a:sym typeface="Calibri"/>
            </a:endParaRPr>
          </a:p>
        </p:txBody>
      </p:sp>
      <p:pic>
        <p:nvPicPr>
          <p:cNvPr id="471" name="Google Shape;471;p42"/>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
        <p:nvSpPr>
          <p:cNvPr id="472" name="Google Shape;472;p42"/>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43"/>
          <p:cNvSpPr txBox="1"/>
          <p:nvPr>
            <p:ph idx="1" type="body"/>
          </p:nvPr>
        </p:nvSpPr>
        <p:spPr>
          <a:xfrm>
            <a:off x="1592378" y="1559956"/>
            <a:ext cx="4040188" cy="639762"/>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002060"/>
              </a:buClr>
              <a:buSzPts val="3200"/>
              <a:buNone/>
            </a:pPr>
            <a:r>
              <a:rPr lang="en-US" sz="3200">
                <a:solidFill>
                  <a:srgbClr val="002060"/>
                </a:solidFill>
              </a:rPr>
              <a:t> </a:t>
            </a:r>
            <a:endParaRPr sz="3200">
              <a:solidFill>
                <a:srgbClr val="002060"/>
              </a:solidFill>
            </a:endParaRPr>
          </a:p>
        </p:txBody>
      </p:sp>
      <p:pic>
        <p:nvPicPr>
          <p:cNvPr descr="https://cdnmedia.eurofins.com/european-west/media/12153655/diapositive2.png?width=498&amp;height=400&amp;mode=max" id="478" name="Google Shape;478;p43"/>
          <p:cNvPicPr preferRelativeResize="0"/>
          <p:nvPr/>
        </p:nvPicPr>
        <p:blipFill rotWithShape="1">
          <a:blip r:embed="rId3">
            <a:alphaModFix/>
          </a:blip>
          <a:srcRect b="0" l="0" r="0" t="0"/>
          <a:stretch/>
        </p:blipFill>
        <p:spPr>
          <a:xfrm>
            <a:off x="2910204" y="397622"/>
            <a:ext cx="6914223" cy="5551421"/>
          </a:xfrm>
          <a:prstGeom prst="rect">
            <a:avLst/>
          </a:prstGeom>
          <a:noFill/>
          <a:ln>
            <a:noFill/>
          </a:ln>
        </p:spPr>
      </p:pic>
      <p:pic>
        <p:nvPicPr>
          <p:cNvPr id="479" name="Google Shape;479;p43"/>
          <p:cNvPicPr preferRelativeResize="0"/>
          <p:nvPr/>
        </p:nvPicPr>
        <p:blipFill rotWithShape="1">
          <a:blip r:embed="rId4">
            <a:alphaModFix/>
          </a:blip>
          <a:srcRect b="0" l="0" r="0" t="0"/>
          <a:stretch/>
        </p:blipFill>
        <p:spPr>
          <a:xfrm>
            <a:off x="10657840" y="5140325"/>
            <a:ext cx="1524000" cy="1715135"/>
          </a:xfrm>
          <a:prstGeom prst="rect">
            <a:avLst/>
          </a:prstGeom>
          <a:noFill/>
          <a:ln>
            <a:noFill/>
          </a:ln>
        </p:spPr>
      </p:pic>
      <p:sp>
        <p:nvSpPr>
          <p:cNvPr id="480" name="Google Shape;480;p43"/>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4" name="Shape 484"/>
        <p:cNvGrpSpPr/>
        <p:nvPr/>
      </p:nvGrpSpPr>
      <p:grpSpPr>
        <a:xfrm>
          <a:off x="0" y="0"/>
          <a:ext cx="0" cy="0"/>
          <a:chOff x="0" y="0"/>
          <a:chExt cx="0" cy="0"/>
        </a:xfrm>
      </p:grpSpPr>
      <p:sp>
        <p:nvSpPr>
          <p:cNvPr id="485" name="Google Shape;485;p44"/>
          <p:cNvSpPr/>
          <p:nvPr/>
        </p:nvSpPr>
        <p:spPr>
          <a:xfrm>
            <a:off x="1775520" y="4343852"/>
            <a:ext cx="8712968" cy="368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486" name="Google Shape;486;p44"/>
          <p:cNvSpPr/>
          <p:nvPr/>
        </p:nvSpPr>
        <p:spPr>
          <a:xfrm>
            <a:off x="155575" y="76835"/>
            <a:ext cx="10650220" cy="61404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400">
                <a:solidFill>
                  <a:schemeClr val="dk1"/>
                </a:solidFill>
                <a:latin typeface="Calibri"/>
                <a:ea typeface="Calibri"/>
                <a:cs typeface="Calibri"/>
                <a:sym typeface="Calibri"/>
              </a:rPr>
              <a:t>Labeling as a form of food fraud - Case studies</a:t>
            </a:r>
            <a:endParaRPr b="1" sz="3400">
              <a:solidFill>
                <a:schemeClr val="dk1"/>
              </a:solidFill>
              <a:latin typeface="Calibri"/>
              <a:ea typeface="Calibri"/>
              <a:cs typeface="Calibri"/>
              <a:sym typeface="Calibri"/>
            </a:endParaRPr>
          </a:p>
        </p:txBody>
      </p:sp>
      <p:pic>
        <p:nvPicPr>
          <p:cNvPr descr="https://i.dailymail.co.uk/i/pix/2016/06/16/23/355FBCB200000578-0-image-a-1_1466114794558.jpg" id="487" name="Google Shape;487;p44"/>
          <p:cNvPicPr preferRelativeResize="0"/>
          <p:nvPr/>
        </p:nvPicPr>
        <p:blipFill rotWithShape="1">
          <a:blip r:embed="rId3">
            <a:alphaModFix/>
          </a:blip>
          <a:srcRect b="0" l="0" r="0" t="0"/>
          <a:stretch/>
        </p:blipFill>
        <p:spPr>
          <a:xfrm>
            <a:off x="1775520" y="916620"/>
            <a:ext cx="8722340" cy="4168564"/>
          </a:xfrm>
          <a:prstGeom prst="rect">
            <a:avLst/>
          </a:prstGeom>
          <a:noFill/>
          <a:ln>
            <a:noFill/>
          </a:ln>
        </p:spPr>
      </p:pic>
      <p:pic>
        <p:nvPicPr>
          <p:cNvPr id="488" name="Google Shape;488;p44"/>
          <p:cNvPicPr preferRelativeResize="0"/>
          <p:nvPr/>
        </p:nvPicPr>
        <p:blipFill rotWithShape="1">
          <a:blip r:embed="rId4">
            <a:alphaModFix/>
          </a:blip>
          <a:srcRect b="0" l="0" r="0" t="0"/>
          <a:stretch/>
        </p:blipFill>
        <p:spPr>
          <a:xfrm>
            <a:off x="10657840" y="5140325"/>
            <a:ext cx="1524000" cy="1715135"/>
          </a:xfrm>
          <a:prstGeom prst="rect">
            <a:avLst/>
          </a:prstGeom>
          <a:noFill/>
          <a:ln>
            <a:noFill/>
          </a:ln>
        </p:spPr>
      </p:pic>
      <p:sp>
        <p:nvSpPr>
          <p:cNvPr id="489" name="Google Shape;489;p44"/>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3" name="Shape 493"/>
        <p:cNvGrpSpPr/>
        <p:nvPr/>
      </p:nvGrpSpPr>
      <p:grpSpPr>
        <a:xfrm>
          <a:off x="0" y="0"/>
          <a:ext cx="0" cy="0"/>
          <a:chOff x="0" y="0"/>
          <a:chExt cx="0" cy="0"/>
        </a:xfrm>
      </p:grpSpPr>
      <p:sp>
        <p:nvSpPr>
          <p:cNvPr id="494" name="Google Shape;494;p45"/>
          <p:cNvSpPr txBox="1"/>
          <p:nvPr>
            <p:ph type="title"/>
          </p:nvPr>
        </p:nvSpPr>
        <p:spPr>
          <a:xfrm>
            <a:off x="1077595" y="85725"/>
            <a:ext cx="10311130" cy="84963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b="1" lang="en-US" sz="3600">
                <a:latin typeface="Calibri"/>
                <a:ea typeface="Calibri"/>
                <a:cs typeface="Calibri"/>
                <a:sym typeface="Calibri"/>
              </a:rPr>
              <a:t>Examples of major food fraud that may lead to serious health effects … to make more profit</a:t>
            </a:r>
            <a:endParaRPr b="1" sz="3600">
              <a:latin typeface="Calibri"/>
              <a:ea typeface="Calibri"/>
              <a:cs typeface="Calibri"/>
              <a:sym typeface="Calibri"/>
            </a:endParaRPr>
          </a:p>
        </p:txBody>
      </p:sp>
      <p:sp>
        <p:nvSpPr>
          <p:cNvPr id="495" name="Google Shape;495;p45"/>
          <p:cNvSpPr txBox="1"/>
          <p:nvPr>
            <p:ph idx="1" type="body"/>
          </p:nvPr>
        </p:nvSpPr>
        <p:spPr>
          <a:xfrm>
            <a:off x="1592378" y="1559956"/>
            <a:ext cx="4040188" cy="639762"/>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002060"/>
              </a:buClr>
              <a:buSzPts val="3200"/>
              <a:buNone/>
            </a:pPr>
            <a:r>
              <a:rPr lang="en-US" sz="3200">
                <a:solidFill>
                  <a:srgbClr val="002060"/>
                </a:solidFill>
              </a:rPr>
              <a:t> </a:t>
            </a:r>
            <a:endParaRPr sz="3200">
              <a:solidFill>
                <a:srgbClr val="002060"/>
              </a:solidFill>
            </a:endParaRPr>
          </a:p>
        </p:txBody>
      </p:sp>
      <p:grpSp>
        <p:nvGrpSpPr>
          <p:cNvPr id="496" name="Google Shape;496;p45"/>
          <p:cNvGrpSpPr/>
          <p:nvPr/>
        </p:nvGrpSpPr>
        <p:grpSpPr>
          <a:xfrm>
            <a:off x="2444937" y="1315494"/>
            <a:ext cx="3956825" cy="2775780"/>
            <a:chOff x="342265" y="1644103"/>
            <a:chExt cx="4442534" cy="3021638"/>
          </a:xfrm>
        </p:grpSpPr>
        <p:grpSp>
          <p:nvGrpSpPr>
            <p:cNvPr id="497" name="Google Shape;497;p45"/>
            <p:cNvGrpSpPr/>
            <p:nvPr/>
          </p:nvGrpSpPr>
          <p:grpSpPr>
            <a:xfrm rot="-733702">
              <a:off x="455914" y="2073219"/>
              <a:ext cx="4215237" cy="1524660"/>
              <a:chOff x="785786" y="1428736"/>
              <a:chExt cx="7908184" cy="2860141"/>
            </a:xfrm>
          </p:grpSpPr>
          <p:pic>
            <p:nvPicPr>
              <p:cNvPr descr="E:\Documenten\Publikaties &amp; Presentaties\Huub\Global harmonisation\Presentations\2007-06-04 Wageningen\Lood in paprika\Paprika 1.jpg" id="498" name="Google Shape;498;p45"/>
              <p:cNvPicPr preferRelativeResize="0"/>
              <p:nvPr/>
            </p:nvPicPr>
            <p:blipFill rotWithShape="1">
              <a:blip r:embed="rId3">
                <a:alphaModFix/>
              </a:blip>
              <a:srcRect b="0" l="0" r="0" t="0"/>
              <a:stretch/>
            </p:blipFill>
            <p:spPr>
              <a:xfrm>
                <a:off x="785786" y="1428736"/>
                <a:ext cx="2666412" cy="2160000"/>
              </a:xfrm>
              <a:prstGeom prst="rect">
                <a:avLst/>
              </a:prstGeom>
              <a:noFill/>
              <a:ln>
                <a:noFill/>
              </a:ln>
            </p:spPr>
          </p:pic>
          <p:pic>
            <p:nvPicPr>
              <p:cNvPr descr="http://www.food-info.net/images/paprikapowder.jpg" id="499" name="Google Shape;499;p45"/>
              <p:cNvPicPr preferRelativeResize="0"/>
              <p:nvPr/>
            </p:nvPicPr>
            <p:blipFill rotWithShape="1">
              <a:blip r:embed="rId4">
                <a:alphaModFix/>
              </a:blip>
              <a:srcRect b="0" l="0" r="0" t="0"/>
              <a:stretch/>
            </p:blipFill>
            <p:spPr>
              <a:xfrm>
                <a:off x="4429124" y="1428736"/>
                <a:ext cx="1440000" cy="1301918"/>
              </a:xfrm>
              <a:prstGeom prst="rect">
                <a:avLst/>
              </a:prstGeom>
              <a:noFill/>
              <a:ln>
                <a:noFill/>
              </a:ln>
            </p:spPr>
          </p:pic>
          <p:sp>
            <p:nvSpPr>
              <p:cNvPr id="500" name="Google Shape;500;p45"/>
              <p:cNvSpPr/>
              <p:nvPr/>
            </p:nvSpPr>
            <p:spPr>
              <a:xfrm rot="-1776920">
                <a:off x="3671916" y="2069000"/>
                <a:ext cx="642942" cy="285752"/>
              </a:xfrm>
              <a:prstGeom prst="rightArrow">
                <a:avLst>
                  <a:gd fmla="val 50000" name="adj1"/>
                  <a:gd fmla="val 50000" name="adj2"/>
                </a:avLst>
              </a:prstGeom>
              <a:solidFill>
                <a:srgbClr val="FF0000"/>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FF"/>
                  </a:solidFill>
                  <a:latin typeface="Calibri"/>
                  <a:ea typeface="Calibri"/>
                  <a:cs typeface="Calibri"/>
                  <a:sym typeface="Calibri"/>
                </a:endParaRPr>
              </a:p>
            </p:txBody>
          </p:sp>
          <p:pic>
            <p:nvPicPr>
              <p:cNvPr descr="http://www.budapest-tourist-guide.com/image-files/hungarian_paprika_03.jpg" id="501" name="Google Shape;501;p45"/>
              <p:cNvPicPr preferRelativeResize="0"/>
              <p:nvPr/>
            </p:nvPicPr>
            <p:blipFill rotWithShape="1">
              <a:blip r:embed="rId5">
                <a:alphaModFix/>
              </a:blip>
              <a:srcRect b="0" l="0" r="0" t="0"/>
              <a:stretch/>
            </p:blipFill>
            <p:spPr>
              <a:xfrm>
                <a:off x="6786577" y="2214554"/>
                <a:ext cx="1907393" cy="1428760"/>
              </a:xfrm>
              <a:prstGeom prst="rect">
                <a:avLst/>
              </a:prstGeom>
              <a:noFill/>
              <a:ln>
                <a:noFill/>
              </a:ln>
            </p:spPr>
          </p:pic>
          <p:pic>
            <p:nvPicPr>
              <p:cNvPr id="502" name="Google Shape;502;p45"/>
              <p:cNvPicPr preferRelativeResize="0"/>
              <p:nvPr/>
            </p:nvPicPr>
            <p:blipFill rotWithShape="1">
              <a:blip r:embed="rId6">
                <a:alphaModFix/>
              </a:blip>
              <a:srcRect b="0" l="0" r="0" t="0"/>
              <a:stretch/>
            </p:blipFill>
            <p:spPr>
              <a:xfrm>
                <a:off x="4429124" y="3286124"/>
                <a:ext cx="1440000" cy="1002753"/>
              </a:xfrm>
              <a:prstGeom prst="rect">
                <a:avLst/>
              </a:prstGeom>
              <a:noFill/>
              <a:ln>
                <a:noFill/>
              </a:ln>
            </p:spPr>
          </p:pic>
          <p:sp>
            <p:nvSpPr>
              <p:cNvPr id="503" name="Google Shape;503;p45"/>
              <p:cNvSpPr/>
              <p:nvPr/>
            </p:nvSpPr>
            <p:spPr>
              <a:xfrm>
                <a:off x="5000628" y="2857496"/>
                <a:ext cx="285752" cy="285752"/>
              </a:xfrm>
              <a:prstGeom prst="plus">
                <a:avLst>
                  <a:gd fmla="val 25000" name="adj"/>
                </a:avLst>
              </a:prstGeom>
              <a:solidFill>
                <a:srgbClr val="FF0000"/>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FF"/>
                  </a:solidFill>
                  <a:latin typeface="Calibri"/>
                  <a:ea typeface="Calibri"/>
                  <a:cs typeface="Calibri"/>
                  <a:sym typeface="Calibri"/>
                </a:endParaRPr>
              </a:p>
            </p:txBody>
          </p:sp>
          <p:sp>
            <p:nvSpPr>
              <p:cNvPr id="504" name="Google Shape;504;p45"/>
              <p:cNvSpPr/>
              <p:nvPr/>
            </p:nvSpPr>
            <p:spPr>
              <a:xfrm>
                <a:off x="6215074" y="2285992"/>
                <a:ext cx="285752" cy="1285884"/>
              </a:xfrm>
              <a:prstGeom prst="rightArrowCallout">
                <a:avLst>
                  <a:gd fmla="val 25000" name="adj1"/>
                  <a:gd fmla="val 25000" name="adj2"/>
                  <a:gd fmla="val 25000" name="adj3"/>
                  <a:gd fmla="val 64977" name="adj4"/>
                </a:avLst>
              </a:prstGeom>
              <a:solidFill>
                <a:srgbClr val="FF0000"/>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rgbClr val="0000FF"/>
                  </a:solidFill>
                  <a:latin typeface="Calibri"/>
                  <a:ea typeface="Calibri"/>
                  <a:cs typeface="Calibri"/>
                  <a:sym typeface="Calibri"/>
                </a:endParaRPr>
              </a:p>
            </p:txBody>
          </p:sp>
        </p:grpSp>
        <p:sp>
          <p:nvSpPr>
            <p:cNvPr id="505" name="Google Shape;505;p45"/>
            <p:cNvSpPr txBox="1"/>
            <p:nvPr/>
          </p:nvSpPr>
          <p:spPr>
            <a:xfrm rot="-699941">
              <a:off x="2103398" y="3414779"/>
              <a:ext cx="2206468" cy="103861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800">
                  <a:solidFill>
                    <a:srgbClr val="0000FF"/>
                  </a:solidFill>
                  <a:latin typeface="Calibri"/>
                  <a:ea typeface="Calibri"/>
                  <a:cs typeface="Calibri"/>
                  <a:sym typeface="Calibri"/>
                </a:rPr>
                <a:t>Lead oxide in paprika</a:t>
              </a:r>
              <a:endParaRPr sz="1800">
                <a:solidFill>
                  <a:srgbClr val="0000FF"/>
                </a:solidFill>
                <a:latin typeface="Calibri"/>
                <a:ea typeface="Calibri"/>
                <a:cs typeface="Calibri"/>
                <a:sym typeface="Calibri"/>
              </a:endParaRPr>
            </a:p>
          </p:txBody>
        </p:sp>
      </p:grpSp>
      <p:grpSp>
        <p:nvGrpSpPr>
          <p:cNvPr id="506" name="Google Shape;506;p45"/>
          <p:cNvGrpSpPr/>
          <p:nvPr/>
        </p:nvGrpSpPr>
        <p:grpSpPr>
          <a:xfrm>
            <a:off x="6799854" y="2716080"/>
            <a:ext cx="2156790" cy="2742528"/>
            <a:chOff x="3267327" y="3890151"/>
            <a:chExt cx="2421541" cy="2985442"/>
          </a:xfrm>
        </p:grpSpPr>
        <p:sp>
          <p:nvSpPr>
            <p:cNvPr id="507" name="Google Shape;507;p45"/>
            <p:cNvSpPr txBox="1"/>
            <p:nvPr/>
          </p:nvSpPr>
          <p:spPr>
            <a:xfrm>
              <a:off x="3267327" y="6413928"/>
              <a:ext cx="2421541"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rgbClr val="0000FF"/>
                  </a:solidFill>
                  <a:latin typeface="Calibri"/>
                  <a:ea typeface="Calibri"/>
                  <a:cs typeface="Calibri"/>
                  <a:sym typeface="Calibri"/>
                </a:rPr>
                <a:t>Diethylene Glycol</a:t>
              </a:r>
              <a:endParaRPr sz="2400">
                <a:solidFill>
                  <a:srgbClr val="0000FF"/>
                </a:solidFill>
                <a:latin typeface="Calibri"/>
                <a:ea typeface="Calibri"/>
                <a:cs typeface="Calibri"/>
                <a:sym typeface="Calibri"/>
              </a:endParaRPr>
            </a:p>
          </p:txBody>
        </p:sp>
        <p:pic>
          <p:nvPicPr>
            <p:cNvPr id="508" name="Google Shape;508;p45"/>
            <p:cNvPicPr preferRelativeResize="0"/>
            <p:nvPr/>
          </p:nvPicPr>
          <p:blipFill rotWithShape="1">
            <a:blip r:embed="rId7">
              <a:alphaModFix/>
            </a:blip>
            <a:srcRect b="0" l="0" r="0" t="0"/>
            <a:stretch/>
          </p:blipFill>
          <p:spPr>
            <a:xfrm>
              <a:off x="3580436" y="3890151"/>
              <a:ext cx="1795323" cy="2694573"/>
            </a:xfrm>
            <a:prstGeom prst="rect">
              <a:avLst/>
            </a:prstGeom>
            <a:noFill/>
            <a:ln>
              <a:noFill/>
            </a:ln>
          </p:spPr>
        </p:pic>
      </p:grpSp>
      <p:sp>
        <p:nvSpPr>
          <p:cNvPr id="509" name="Google Shape;509;p45"/>
          <p:cNvSpPr txBox="1"/>
          <p:nvPr/>
        </p:nvSpPr>
        <p:spPr>
          <a:xfrm>
            <a:off x="1592378" y="4974869"/>
            <a:ext cx="3357757"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rgbClr val="E2D600"/>
                </a:solidFill>
                <a:latin typeface="Calibri"/>
                <a:ea typeface="Calibri"/>
                <a:cs typeface="Calibri"/>
                <a:sym typeface="Calibri"/>
              </a:rPr>
              <a:t>Lead chromate</a:t>
            </a:r>
            <a:endParaRPr b="1" sz="2400">
              <a:solidFill>
                <a:srgbClr val="E2D600"/>
              </a:solidFill>
              <a:latin typeface="Calibri"/>
              <a:ea typeface="Calibri"/>
              <a:cs typeface="Calibri"/>
              <a:sym typeface="Calibri"/>
            </a:endParaRPr>
          </a:p>
          <a:p>
            <a:pPr indent="0" lvl="0" marL="0" marR="0" rtl="0" algn="l">
              <a:spcBef>
                <a:spcPts val="0"/>
              </a:spcBef>
              <a:spcAft>
                <a:spcPts val="0"/>
              </a:spcAft>
              <a:buNone/>
            </a:pPr>
            <a:r>
              <a:rPr b="1" lang="en-US" sz="2400">
                <a:solidFill>
                  <a:srgbClr val="E2D600"/>
                </a:solidFill>
                <a:latin typeface="Calibri"/>
                <a:ea typeface="Calibri"/>
                <a:cs typeface="Calibri"/>
                <a:sym typeface="Calibri"/>
              </a:rPr>
              <a:t>in </a:t>
            </a:r>
            <a:r>
              <a:rPr b="1" lang="en-US" sz="2400">
                <a:solidFill>
                  <a:srgbClr val="FFC000"/>
                </a:solidFill>
                <a:latin typeface="Calibri"/>
                <a:ea typeface="Calibri"/>
                <a:cs typeface="Calibri"/>
                <a:sym typeface="Calibri"/>
              </a:rPr>
              <a:t>curcuma (turmeric)</a:t>
            </a:r>
            <a:endParaRPr b="1" sz="2400">
              <a:solidFill>
                <a:srgbClr val="FFC000"/>
              </a:solidFill>
              <a:latin typeface="Calibri"/>
              <a:ea typeface="Calibri"/>
              <a:cs typeface="Calibri"/>
              <a:sym typeface="Calibri"/>
            </a:endParaRPr>
          </a:p>
        </p:txBody>
      </p:sp>
      <p:pic>
        <p:nvPicPr>
          <p:cNvPr id="510" name="Google Shape;510;p45"/>
          <p:cNvPicPr preferRelativeResize="0"/>
          <p:nvPr/>
        </p:nvPicPr>
        <p:blipFill rotWithShape="1">
          <a:blip r:embed="rId8">
            <a:alphaModFix/>
          </a:blip>
          <a:srcRect b="0" l="0" r="0" t="0"/>
          <a:stretch/>
        </p:blipFill>
        <p:spPr>
          <a:xfrm>
            <a:off x="1337110" y="4084335"/>
            <a:ext cx="2959810" cy="903067"/>
          </a:xfrm>
          <a:prstGeom prst="rect">
            <a:avLst/>
          </a:prstGeom>
          <a:noFill/>
          <a:ln>
            <a:noFill/>
          </a:ln>
        </p:spPr>
      </p:pic>
      <p:pic>
        <p:nvPicPr>
          <p:cNvPr id="511" name="Google Shape;511;p45"/>
          <p:cNvPicPr preferRelativeResize="0"/>
          <p:nvPr/>
        </p:nvPicPr>
        <p:blipFill rotWithShape="1">
          <a:blip r:embed="rId9">
            <a:alphaModFix/>
          </a:blip>
          <a:srcRect b="0" l="0" r="0" t="0"/>
          <a:stretch/>
        </p:blipFill>
        <p:spPr>
          <a:xfrm>
            <a:off x="3697633" y="4595868"/>
            <a:ext cx="2055424" cy="933784"/>
          </a:xfrm>
          <a:prstGeom prst="rect">
            <a:avLst/>
          </a:prstGeom>
          <a:noFill/>
          <a:ln>
            <a:noFill/>
          </a:ln>
        </p:spPr>
      </p:pic>
      <p:pic>
        <p:nvPicPr>
          <p:cNvPr descr="E:\Documenten\Publikaties &amp; Presentaties\Huub\Global harmonisation\Presentations\2007-06-04 Wageningen\Melamine in feed\Melamine to be added to feed.jpg" id="512" name="Google Shape;512;p45"/>
          <p:cNvPicPr preferRelativeResize="0"/>
          <p:nvPr/>
        </p:nvPicPr>
        <p:blipFill rotWithShape="1">
          <a:blip r:embed="rId10">
            <a:alphaModFix/>
          </a:blip>
          <a:srcRect b="0" l="0" r="0" t="0"/>
          <a:stretch/>
        </p:blipFill>
        <p:spPr>
          <a:xfrm>
            <a:off x="9123833" y="2327105"/>
            <a:ext cx="2335744" cy="1262807"/>
          </a:xfrm>
          <a:prstGeom prst="rect">
            <a:avLst/>
          </a:prstGeom>
          <a:noFill/>
          <a:ln>
            <a:noFill/>
          </a:ln>
        </p:spPr>
      </p:pic>
      <p:sp>
        <p:nvSpPr>
          <p:cNvPr id="513" name="Google Shape;513;p45"/>
          <p:cNvSpPr/>
          <p:nvPr/>
        </p:nvSpPr>
        <p:spPr>
          <a:xfrm>
            <a:off x="9123833" y="3585019"/>
            <a:ext cx="2335744" cy="1012496"/>
          </a:xfrm>
          <a:prstGeom prst="rect">
            <a:avLst/>
          </a:prstGeom>
          <a:solidFill>
            <a:srgbClr val="271F1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14" name="Google Shape;514;p45"/>
          <p:cNvSpPr txBox="1"/>
          <p:nvPr/>
        </p:nvSpPr>
        <p:spPr>
          <a:xfrm>
            <a:off x="9149551" y="3572185"/>
            <a:ext cx="2310026"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rgbClr val="0000FF"/>
                </a:solidFill>
                <a:latin typeface="Calibri"/>
                <a:ea typeface="Calibri"/>
                <a:cs typeface="Calibri"/>
                <a:sym typeface="Calibri"/>
              </a:rPr>
              <a:t> </a:t>
            </a:r>
            <a:r>
              <a:rPr lang="en-US" sz="2000">
                <a:solidFill>
                  <a:srgbClr val="D5DBE5"/>
                </a:solidFill>
                <a:latin typeface="Calibri"/>
                <a:ea typeface="Calibri"/>
                <a:cs typeface="Calibri"/>
                <a:sym typeface="Calibri"/>
              </a:rPr>
              <a:t>Melamine in milk</a:t>
            </a:r>
            <a:endParaRPr sz="2000">
              <a:solidFill>
                <a:srgbClr val="D5DBE5"/>
              </a:solidFill>
              <a:latin typeface="Calibri"/>
              <a:ea typeface="Calibri"/>
              <a:cs typeface="Calibri"/>
              <a:sym typeface="Calibri"/>
            </a:endParaRPr>
          </a:p>
          <a:p>
            <a:pPr indent="0" lvl="0" marL="0" marR="0" rtl="0" algn="ctr">
              <a:spcBef>
                <a:spcPts val="0"/>
              </a:spcBef>
              <a:spcAft>
                <a:spcPts val="0"/>
              </a:spcAft>
              <a:buNone/>
            </a:pPr>
            <a:r>
              <a:rPr lang="en-US" sz="2000">
                <a:solidFill>
                  <a:srgbClr val="D5DBE5"/>
                </a:solidFill>
                <a:latin typeface="Calibri"/>
                <a:ea typeface="Calibri"/>
                <a:cs typeface="Calibri"/>
                <a:sym typeface="Calibri"/>
              </a:rPr>
              <a:t>and protein conc.</a:t>
            </a:r>
            <a:endParaRPr sz="2000">
              <a:solidFill>
                <a:srgbClr val="D5DBE5"/>
              </a:solidFill>
              <a:latin typeface="Calibri"/>
              <a:ea typeface="Calibri"/>
              <a:cs typeface="Calibri"/>
              <a:sym typeface="Calibri"/>
            </a:endParaRPr>
          </a:p>
        </p:txBody>
      </p:sp>
      <p:pic>
        <p:nvPicPr>
          <p:cNvPr id="515" name="Google Shape;515;p45"/>
          <p:cNvPicPr preferRelativeResize="0"/>
          <p:nvPr/>
        </p:nvPicPr>
        <p:blipFill rotWithShape="1">
          <a:blip r:embed="rId11">
            <a:alphaModFix/>
          </a:blip>
          <a:srcRect b="0" l="0" r="0" t="0"/>
          <a:stretch/>
        </p:blipFill>
        <p:spPr>
          <a:xfrm>
            <a:off x="10657840" y="5140325"/>
            <a:ext cx="1524000" cy="1715135"/>
          </a:xfrm>
          <a:prstGeom prst="rect">
            <a:avLst/>
          </a:prstGeom>
          <a:noFill/>
          <a:ln>
            <a:noFill/>
          </a:ln>
        </p:spPr>
      </p:pic>
      <p:sp>
        <p:nvSpPr>
          <p:cNvPr id="516" name="Google Shape;516;p45"/>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46"/>
          <p:cNvSpPr txBox="1"/>
          <p:nvPr>
            <p:ph type="title"/>
          </p:nvPr>
        </p:nvSpPr>
        <p:spPr>
          <a:xfrm>
            <a:off x="769792" y="236940"/>
            <a:ext cx="9093373" cy="57255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Calibri"/>
              <a:buNone/>
            </a:pPr>
            <a:r>
              <a:rPr b="1" lang="en-US" sz="3600">
                <a:latin typeface="Calibri"/>
                <a:ea typeface="Calibri"/>
                <a:cs typeface="Calibri"/>
                <a:sym typeface="Calibri"/>
              </a:rPr>
              <a:t>Natural, potentially toxic substances in food</a:t>
            </a:r>
            <a:endParaRPr b="1" sz="3600">
              <a:latin typeface="Calibri"/>
              <a:ea typeface="Calibri"/>
              <a:cs typeface="Calibri"/>
              <a:sym typeface="Calibri"/>
            </a:endParaRPr>
          </a:p>
        </p:txBody>
      </p:sp>
      <p:sp>
        <p:nvSpPr>
          <p:cNvPr id="522" name="Google Shape;522;p46"/>
          <p:cNvSpPr txBox="1"/>
          <p:nvPr>
            <p:ph idx="1" type="body"/>
          </p:nvPr>
        </p:nvSpPr>
        <p:spPr>
          <a:xfrm>
            <a:off x="1592378" y="1559956"/>
            <a:ext cx="4040188" cy="639762"/>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002060"/>
              </a:buClr>
              <a:buSzPts val="3200"/>
              <a:buNone/>
            </a:pPr>
            <a:r>
              <a:rPr lang="en-US" sz="3200">
                <a:solidFill>
                  <a:srgbClr val="002060"/>
                </a:solidFill>
              </a:rPr>
              <a:t> </a:t>
            </a:r>
            <a:endParaRPr sz="3200">
              <a:solidFill>
                <a:srgbClr val="002060"/>
              </a:solidFill>
            </a:endParaRPr>
          </a:p>
        </p:txBody>
      </p:sp>
      <p:sp>
        <p:nvSpPr>
          <p:cNvPr id="523" name="Google Shape;523;p46"/>
          <p:cNvSpPr txBox="1"/>
          <p:nvPr/>
        </p:nvSpPr>
        <p:spPr>
          <a:xfrm>
            <a:off x="396445" y="1335258"/>
            <a:ext cx="11548944" cy="2749550"/>
          </a:xfrm>
          <a:prstGeom prst="rect">
            <a:avLst/>
          </a:prstGeom>
          <a:noFill/>
          <a:ln>
            <a:noFill/>
          </a:ln>
        </p:spPr>
        <p:txBody>
          <a:bodyPr anchorCtr="0" anchor="t" bIns="45700" lIns="91425" spcFirstLastPara="1" rIns="91425" wrap="square" tIns="45700">
            <a:spAutoFit/>
          </a:bodyPr>
          <a:lstStyle/>
          <a:p>
            <a:pPr indent="-457200" lvl="0" marL="457200" marR="0" rtl="0" algn="l">
              <a:lnSpc>
                <a:spcPct val="120000"/>
              </a:lnSpc>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lectins (or hemaglutinins)</a:t>
            </a:r>
            <a:r>
              <a:rPr b="1" lang="en-US" sz="2400">
                <a:solidFill>
                  <a:schemeClr val="dk1"/>
                </a:solidFill>
                <a:latin typeface="Calibri"/>
                <a:ea typeface="Calibri"/>
                <a:cs typeface="Calibri"/>
                <a:sym typeface="Calibri"/>
              </a:rPr>
              <a:t> (pulses);</a:t>
            </a:r>
            <a:endParaRPr b="1" sz="2400">
              <a:solidFill>
                <a:schemeClr val="dk1"/>
              </a:solidFill>
              <a:latin typeface="Calibri"/>
              <a:ea typeface="Calibri"/>
              <a:cs typeface="Calibri"/>
              <a:sym typeface="Calibri"/>
            </a:endParaRPr>
          </a:p>
          <a:p>
            <a:pPr indent="-457200" lvl="0" marL="457200" marR="0" rtl="0" algn="l">
              <a:lnSpc>
                <a:spcPct val="120000"/>
              </a:lnSpc>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enzyme inhibitors </a:t>
            </a:r>
            <a:r>
              <a:rPr b="1" lang="en-US" sz="2400">
                <a:solidFill>
                  <a:schemeClr val="dk1"/>
                </a:solidFill>
                <a:latin typeface="Calibri"/>
                <a:ea typeface="Calibri"/>
                <a:cs typeface="Calibri"/>
                <a:sym typeface="Calibri"/>
              </a:rPr>
              <a:t>(soy, peas, beet, cereals);</a:t>
            </a:r>
            <a:endParaRPr b="1" sz="2400">
              <a:solidFill>
                <a:schemeClr val="dk1"/>
              </a:solidFill>
              <a:latin typeface="Calibri"/>
              <a:ea typeface="Calibri"/>
              <a:cs typeface="Calibri"/>
              <a:sym typeface="Calibri"/>
            </a:endParaRPr>
          </a:p>
          <a:p>
            <a:pPr indent="-457200" lvl="0" marL="457200" marR="0" rtl="0" algn="l">
              <a:lnSpc>
                <a:spcPct val="120000"/>
              </a:lnSpc>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piperidines</a:t>
            </a:r>
            <a:r>
              <a:rPr b="1" lang="en-US" sz="2400">
                <a:solidFill>
                  <a:schemeClr val="dk1"/>
                </a:solidFill>
                <a:latin typeface="Calibri"/>
                <a:ea typeface="Calibri"/>
                <a:cs typeface="Calibri"/>
                <a:sym typeface="Calibri"/>
              </a:rPr>
              <a:t> (black pepper);</a:t>
            </a:r>
            <a:endParaRPr b="1" sz="2400">
              <a:solidFill>
                <a:schemeClr val="dk1"/>
              </a:solidFill>
              <a:latin typeface="Calibri"/>
              <a:ea typeface="Calibri"/>
              <a:cs typeface="Calibri"/>
              <a:sym typeface="Calibri"/>
            </a:endParaRPr>
          </a:p>
          <a:p>
            <a:pPr indent="-457200" lvl="0" marL="457200" marR="0" rtl="0" algn="l">
              <a:lnSpc>
                <a:spcPct val="120000"/>
              </a:lnSpc>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caffein, theophilin</a:t>
            </a:r>
            <a:r>
              <a:rPr b="1" lang="en-US" sz="2400">
                <a:solidFill>
                  <a:schemeClr val="dk1"/>
                </a:solidFill>
                <a:latin typeface="Calibri"/>
                <a:ea typeface="Calibri"/>
                <a:cs typeface="Calibri"/>
                <a:sym typeface="Calibri"/>
              </a:rPr>
              <a:t> (coffee, chocolade, tea);</a:t>
            </a:r>
            <a:endParaRPr b="1" sz="2400">
              <a:solidFill>
                <a:schemeClr val="dk1"/>
              </a:solidFill>
              <a:latin typeface="Calibri"/>
              <a:ea typeface="Calibri"/>
              <a:cs typeface="Calibri"/>
              <a:sym typeface="Calibri"/>
            </a:endParaRPr>
          </a:p>
          <a:p>
            <a:pPr indent="-457200" lvl="0" marL="457200" marR="0" rtl="0" algn="l">
              <a:lnSpc>
                <a:spcPct val="120000"/>
              </a:lnSpc>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solanine</a:t>
            </a:r>
            <a:r>
              <a:rPr b="1" lang="en-US" sz="2400">
                <a:solidFill>
                  <a:schemeClr val="dk1"/>
                </a:solidFill>
                <a:latin typeface="Calibri"/>
                <a:ea typeface="Calibri"/>
                <a:cs typeface="Calibri"/>
                <a:sym typeface="Calibri"/>
              </a:rPr>
              <a:t> (potatoes, tomatoes, aubergines);</a:t>
            </a:r>
            <a:endParaRPr b="1" sz="2400">
              <a:solidFill>
                <a:schemeClr val="dk1"/>
              </a:solidFill>
              <a:latin typeface="Calibri"/>
              <a:ea typeface="Calibri"/>
              <a:cs typeface="Calibri"/>
              <a:sym typeface="Calibri"/>
            </a:endParaRPr>
          </a:p>
          <a:p>
            <a:pPr indent="-457200" lvl="0" marL="457200" marR="0" rtl="0" algn="l">
              <a:lnSpc>
                <a:spcPct val="120000"/>
              </a:lnSpc>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tomatine</a:t>
            </a:r>
            <a:r>
              <a:rPr b="1" lang="en-US" sz="2400">
                <a:solidFill>
                  <a:schemeClr val="dk1"/>
                </a:solidFill>
                <a:latin typeface="Calibri"/>
                <a:ea typeface="Calibri"/>
                <a:cs typeface="Calibri"/>
                <a:sym typeface="Calibri"/>
              </a:rPr>
              <a:t> (tomatoes).</a:t>
            </a:r>
            <a:endParaRPr b="1" sz="2400">
              <a:solidFill>
                <a:srgbClr val="000000"/>
              </a:solidFill>
              <a:latin typeface="Calibri"/>
              <a:ea typeface="Calibri"/>
              <a:cs typeface="Calibri"/>
              <a:sym typeface="Calibri"/>
            </a:endParaRPr>
          </a:p>
        </p:txBody>
      </p:sp>
      <p:pic>
        <p:nvPicPr>
          <p:cNvPr id="524" name="Google Shape;524;p46"/>
          <p:cNvPicPr preferRelativeResize="0"/>
          <p:nvPr/>
        </p:nvPicPr>
        <p:blipFill rotWithShape="1">
          <a:blip r:embed="rId3">
            <a:alphaModFix/>
          </a:blip>
          <a:srcRect b="0" l="0" r="0" t="0"/>
          <a:stretch/>
        </p:blipFill>
        <p:spPr>
          <a:xfrm>
            <a:off x="2232842" y="4697034"/>
            <a:ext cx="1333918" cy="1087072"/>
          </a:xfrm>
          <a:prstGeom prst="rect">
            <a:avLst/>
          </a:prstGeom>
          <a:noFill/>
          <a:ln>
            <a:noFill/>
          </a:ln>
        </p:spPr>
      </p:pic>
      <p:pic>
        <p:nvPicPr>
          <p:cNvPr id="525" name="Google Shape;525;p46"/>
          <p:cNvPicPr preferRelativeResize="0"/>
          <p:nvPr/>
        </p:nvPicPr>
        <p:blipFill rotWithShape="1">
          <a:blip r:embed="rId4">
            <a:alphaModFix/>
          </a:blip>
          <a:srcRect b="0" l="0" r="0" t="0"/>
          <a:stretch/>
        </p:blipFill>
        <p:spPr>
          <a:xfrm>
            <a:off x="4090635" y="4676092"/>
            <a:ext cx="1768510" cy="1326383"/>
          </a:xfrm>
          <a:prstGeom prst="rect">
            <a:avLst/>
          </a:prstGeom>
          <a:noFill/>
          <a:ln>
            <a:noFill/>
          </a:ln>
        </p:spPr>
      </p:pic>
      <p:pic>
        <p:nvPicPr>
          <p:cNvPr id="526" name="Google Shape;526;p46"/>
          <p:cNvPicPr preferRelativeResize="0"/>
          <p:nvPr/>
        </p:nvPicPr>
        <p:blipFill rotWithShape="1">
          <a:blip r:embed="rId5">
            <a:alphaModFix/>
          </a:blip>
          <a:srcRect b="0" l="0" r="0" t="0"/>
          <a:stretch/>
        </p:blipFill>
        <p:spPr>
          <a:xfrm>
            <a:off x="6408601" y="4345134"/>
            <a:ext cx="1700699" cy="1700699"/>
          </a:xfrm>
          <a:prstGeom prst="rect">
            <a:avLst/>
          </a:prstGeom>
          <a:noFill/>
          <a:ln>
            <a:noFill/>
          </a:ln>
        </p:spPr>
      </p:pic>
      <p:pic>
        <p:nvPicPr>
          <p:cNvPr id="527" name="Google Shape;527;p46"/>
          <p:cNvPicPr preferRelativeResize="0"/>
          <p:nvPr/>
        </p:nvPicPr>
        <p:blipFill rotWithShape="1">
          <a:blip r:embed="rId6">
            <a:alphaModFix/>
          </a:blip>
          <a:srcRect b="0" l="0" r="0" t="0"/>
          <a:stretch/>
        </p:blipFill>
        <p:spPr>
          <a:xfrm>
            <a:off x="8516754" y="4561739"/>
            <a:ext cx="1666106" cy="1484094"/>
          </a:xfrm>
          <a:prstGeom prst="rect">
            <a:avLst/>
          </a:prstGeom>
          <a:noFill/>
          <a:ln>
            <a:noFill/>
          </a:ln>
        </p:spPr>
      </p:pic>
      <p:pic>
        <p:nvPicPr>
          <p:cNvPr id="528" name="Google Shape;528;p46"/>
          <p:cNvPicPr preferRelativeResize="0"/>
          <p:nvPr/>
        </p:nvPicPr>
        <p:blipFill rotWithShape="1">
          <a:blip r:embed="rId7">
            <a:alphaModFix/>
          </a:blip>
          <a:srcRect b="0" l="0" r="0" t="0"/>
          <a:stretch/>
        </p:blipFill>
        <p:spPr>
          <a:xfrm>
            <a:off x="10657840" y="5140325"/>
            <a:ext cx="1524000" cy="1715135"/>
          </a:xfrm>
          <a:prstGeom prst="rect">
            <a:avLst/>
          </a:prstGeom>
          <a:noFill/>
          <a:ln>
            <a:noFill/>
          </a:ln>
        </p:spPr>
      </p:pic>
      <p:sp>
        <p:nvSpPr>
          <p:cNvPr id="529" name="Google Shape;529;p46"/>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3" name="Shape 533"/>
        <p:cNvGrpSpPr/>
        <p:nvPr/>
      </p:nvGrpSpPr>
      <p:grpSpPr>
        <a:xfrm>
          <a:off x="0" y="0"/>
          <a:ext cx="0" cy="0"/>
          <a:chOff x="0" y="0"/>
          <a:chExt cx="0" cy="0"/>
        </a:xfrm>
      </p:grpSpPr>
      <p:sp>
        <p:nvSpPr>
          <p:cNvPr id="534" name="Google Shape;534;p47"/>
          <p:cNvSpPr txBox="1"/>
          <p:nvPr>
            <p:ph type="title"/>
          </p:nvPr>
        </p:nvSpPr>
        <p:spPr>
          <a:xfrm>
            <a:off x="210357" y="352510"/>
            <a:ext cx="9093373" cy="57255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Calibri"/>
              <a:buNone/>
            </a:pPr>
            <a:r>
              <a:rPr b="1" lang="en-US" sz="3600">
                <a:latin typeface="Calibri"/>
                <a:ea typeface="Calibri"/>
                <a:cs typeface="Calibri"/>
                <a:sym typeface="Calibri"/>
              </a:rPr>
              <a:t>Natural, potentially toxic substances in food</a:t>
            </a:r>
            <a:endParaRPr b="1" sz="3600">
              <a:latin typeface="Calibri"/>
              <a:ea typeface="Calibri"/>
              <a:cs typeface="Calibri"/>
              <a:sym typeface="Calibri"/>
            </a:endParaRPr>
          </a:p>
        </p:txBody>
      </p:sp>
      <p:sp>
        <p:nvSpPr>
          <p:cNvPr id="535" name="Google Shape;535;p47"/>
          <p:cNvSpPr txBox="1"/>
          <p:nvPr>
            <p:ph idx="1" type="body"/>
          </p:nvPr>
        </p:nvSpPr>
        <p:spPr>
          <a:xfrm>
            <a:off x="1592378" y="1559956"/>
            <a:ext cx="4040188" cy="639762"/>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002060"/>
              </a:buClr>
              <a:buSzPts val="3200"/>
              <a:buNone/>
            </a:pPr>
            <a:r>
              <a:rPr lang="en-US" sz="3200">
                <a:solidFill>
                  <a:srgbClr val="002060"/>
                </a:solidFill>
              </a:rPr>
              <a:t> </a:t>
            </a:r>
            <a:endParaRPr sz="3200">
              <a:solidFill>
                <a:srgbClr val="002060"/>
              </a:solidFill>
            </a:endParaRPr>
          </a:p>
        </p:txBody>
      </p:sp>
      <p:sp>
        <p:nvSpPr>
          <p:cNvPr id="536" name="Google Shape;536;p47"/>
          <p:cNvSpPr txBox="1"/>
          <p:nvPr/>
        </p:nvSpPr>
        <p:spPr>
          <a:xfrm>
            <a:off x="429696" y="1559956"/>
            <a:ext cx="11548944" cy="1198880"/>
          </a:xfrm>
          <a:prstGeom prst="rect">
            <a:avLst/>
          </a:prstGeom>
          <a:noFill/>
          <a:ln>
            <a:noFill/>
          </a:ln>
        </p:spPr>
        <p:txBody>
          <a:bodyPr anchorCtr="0" anchor="t" bIns="45700" lIns="91425" spcFirstLastPara="1" rIns="91425" wrap="square" tIns="45700">
            <a:spAutoFit/>
          </a:bodyPr>
          <a:lstStyle/>
          <a:p>
            <a:pPr indent="-457200" lvl="0" marL="457200" marR="0" rtl="0" algn="l">
              <a:lnSpc>
                <a:spcPct val="150000"/>
              </a:lnSpc>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oxalates </a:t>
            </a:r>
            <a:r>
              <a:rPr b="1" lang="en-US" sz="2400">
                <a:solidFill>
                  <a:schemeClr val="dk1"/>
                </a:solidFill>
                <a:latin typeface="Calibri"/>
                <a:ea typeface="Calibri"/>
                <a:cs typeface="Calibri"/>
                <a:sym typeface="Calibri"/>
              </a:rPr>
              <a:t>(rhubarb, spinach, parsley, purslane, cassava, radish, kale);</a:t>
            </a:r>
            <a:endParaRPr b="1" sz="2400">
              <a:solidFill>
                <a:schemeClr val="dk1"/>
              </a:solidFill>
              <a:latin typeface="Calibri"/>
              <a:ea typeface="Calibri"/>
              <a:cs typeface="Calibri"/>
              <a:sym typeface="Calibri"/>
            </a:endParaRPr>
          </a:p>
          <a:p>
            <a:pPr indent="-457200" lvl="0" marL="457200" marR="0" rtl="0" algn="l">
              <a:lnSpc>
                <a:spcPct val="150000"/>
              </a:lnSpc>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coumarin</a:t>
            </a:r>
            <a:r>
              <a:rPr b="1" lang="en-US" sz="2400">
                <a:solidFill>
                  <a:schemeClr val="dk1"/>
                </a:solidFill>
                <a:latin typeface="Calibri"/>
                <a:ea typeface="Calibri"/>
                <a:cs typeface="Calibri"/>
                <a:sym typeface="Calibri"/>
              </a:rPr>
              <a:t> (cinnamon, peppermint, green tea, chicory, blueberries).</a:t>
            </a:r>
            <a:endParaRPr b="1" sz="2400">
              <a:solidFill>
                <a:schemeClr val="dk1"/>
              </a:solidFill>
              <a:latin typeface="Calibri"/>
              <a:ea typeface="Calibri"/>
              <a:cs typeface="Calibri"/>
              <a:sym typeface="Calibri"/>
            </a:endParaRPr>
          </a:p>
        </p:txBody>
      </p:sp>
      <p:pic>
        <p:nvPicPr>
          <p:cNvPr id="537" name="Google Shape;537;p47"/>
          <p:cNvPicPr preferRelativeResize="0"/>
          <p:nvPr/>
        </p:nvPicPr>
        <p:blipFill rotWithShape="1">
          <a:blip r:embed="rId3">
            <a:alphaModFix/>
          </a:blip>
          <a:srcRect b="0" l="0" r="0" t="0"/>
          <a:stretch/>
        </p:blipFill>
        <p:spPr>
          <a:xfrm>
            <a:off x="1540048" y="4277914"/>
            <a:ext cx="1975701" cy="1975701"/>
          </a:xfrm>
          <a:prstGeom prst="rect">
            <a:avLst/>
          </a:prstGeom>
          <a:noFill/>
          <a:ln>
            <a:noFill/>
          </a:ln>
        </p:spPr>
      </p:pic>
      <p:pic>
        <p:nvPicPr>
          <p:cNvPr id="538" name="Google Shape;538;p47"/>
          <p:cNvPicPr preferRelativeResize="0"/>
          <p:nvPr/>
        </p:nvPicPr>
        <p:blipFill rotWithShape="1">
          <a:blip r:embed="rId4">
            <a:alphaModFix/>
          </a:blip>
          <a:srcRect b="0" l="0" r="0" t="0"/>
          <a:stretch/>
        </p:blipFill>
        <p:spPr>
          <a:xfrm>
            <a:off x="3699718" y="4488290"/>
            <a:ext cx="1778000" cy="1473200"/>
          </a:xfrm>
          <a:prstGeom prst="rect">
            <a:avLst/>
          </a:prstGeom>
          <a:noFill/>
          <a:ln>
            <a:noFill/>
          </a:ln>
        </p:spPr>
      </p:pic>
      <p:pic>
        <p:nvPicPr>
          <p:cNvPr id="539" name="Google Shape;539;p47"/>
          <p:cNvPicPr preferRelativeResize="0"/>
          <p:nvPr/>
        </p:nvPicPr>
        <p:blipFill rotWithShape="1">
          <a:blip r:embed="rId5">
            <a:alphaModFix/>
          </a:blip>
          <a:srcRect b="0" l="0" r="0" t="0"/>
          <a:stretch/>
        </p:blipFill>
        <p:spPr>
          <a:xfrm>
            <a:off x="5477719" y="4277914"/>
            <a:ext cx="1266336" cy="1547051"/>
          </a:xfrm>
          <a:prstGeom prst="rect">
            <a:avLst/>
          </a:prstGeom>
          <a:noFill/>
          <a:ln>
            <a:noFill/>
          </a:ln>
        </p:spPr>
      </p:pic>
      <p:pic>
        <p:nvPicPr>
          <p:cNvPr id="540" name="Google Shape;540;p47"/>
          <p:cNvPicPr preferRelativeResize="0"/>
          <p:nvPr/>
        </p:nvPicPr>
        <p:blipFill rotWithShape="1">
          <a:blip r:embed="rId6">
            <a:alphaModFix/>
          </a:blip>
          <a:srcRect b="0" l="0" r="0" t="0"/>
          <a:stretch/>
        </p:blipFill>
        <p:spPr>
          <a:xfrm>
            <a:off x="6365433" y="4353489"/>
            <a:ext cx="2252673" cy="1494273"/>
          </a:xfrm>
          <a:prstGeom prst="rect">
            <a:avLst/>
          </a:prstGeom>
          <a:noFill/>
          <a:ln>
            <a:noFill/>
          </a:ln>
        </p:spPr>
      </p:pic>
      <p:pic>
        <p:nvPicPr>
          <p:cNvPr id="541" name="Google Shape;541;p47"/>
          <p:cNvPicPr preferRelativeResize="0"/>
          <p:nvPr/>
        </p:nvPicPr>
        <p:blipFill rotWithShape="1">
          <a:blip r:embed="rId7">
            <a:alphaModFix/>
          </a:blip>
          <a:srcRect b="0" l="0" r="0" t="0"/>
          <a:stretch/>
        </p:blipFill>
        <p:spPr>
          <a:xfrm>
            <a:off x="8314479" y="4488290"/>
            <a:ext cx="2068118" cy="1376239"/>
          </a:xfrm>
          <a:prstGeom prst="rect">
            <a:avLst/>
          </a:prstGeom>
          <a:noFill/>
          <a:ln>
            <a:noFill/>
          </a:ln>
        </p:spPr>
      </p:pic>
      <p:pic>
        <p:nvPicPr>
          <p:cNvPr id="542" name="Google Shape;542;p47"/>
          <p:cNvPicPr preferRelativeResize="0"/>
          <p:nvPr/>
        </p:nvPicPr>
        <p:blipFill rotWithShape="1">
          <a:blip r:embed="rId8">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sp>
        <p:nvSpPr>
          <p:cNvPr id="547" name="Google Shape;547;p48"/>
          <p:cNvSpPr txBox="1"/>
          <p:nvPr>
            <p:ph type="title"/>
          </p:nvPr>
        </p:nvSpPr>
        <p:spPr>
          <a:xfrm>
            <a:off x="511982" y="410295"/>
            <a:ext cx="9093373" cy="572558"/>
          </a:xfrm>
          <a:prstGeom prst="rect">
            <a:avLst/>
          </a:prstGeom>
          <a:noFill/>
          <a:ln>
            <a:noFill/>
          </a:ln>
        </p:spPr>
        <p:txBody>
          <a:bodyPr anchorCtr="0" anchor="ctr" bIns="45700" lIns="91425" spcFirstLastPara="1" rIns="91425" wrap="square" tIns="45700">
            <a:noAutofit/>
          </a:bodyPr>
          <a:lstStyle/>
          <a:p>
            <a:pPr indent="0" lvl="0" marL="0" rtl="0" algn="ctr">
              <a:lnSpc>
                <a:spcPct val="90000"/>
              </a:lnSpc>
              <a:spcBef>
                <a:spcPts val="0"/>
              </a:spcBef>
              <a:spcAft>
                <a:spcPts val="0"/>
              </a:spcAft>
              <a:buClr>
                <a:schemeClr val="dk1"/>
              </a:buClr>
              <a:buSzPts val="3600"/>
              <a:buFont typeface="Calibri"/>
              <a:buNone/>
            </a:pPr>
            <a:r>
              <a:rPr b="1" lang="en-US" sz="3600">
                <a:latin typeface="Calibri"/>
                <a:ea typeface="Calibri"/>
                <a:cs typeface="Calibri"/>
                <a:sym typeface="Calibri"/>
              </a:rPr>
              <a:t>Natural, potentially toxic substances in food</a:t>
            </a:r>
            <a:endParaRPr b="1" sz="3600">
              <a:latin typeface="Calibri"/>
              <a:ea typeface="Calibri"/>
              <a:cs typeface="Calibri"/>
              <a:sym typeface="Calibri"/>
            </a:endParaRPr>
          </a:p>
        </p:txBody>
      </p:sp>
      <p:sp>
        <p:nvSpPr>
          <p:cNvPr id="548" name="Google Shape;548;p48"/>
          <p:cNvSpPr txBox="1"/>
          <p:nvPr>
            <p:ph idx="1" type="body"/>
          </p:nvPr>
        </p:nvSpPr>
        <p:spPr>
          <a:xfrm>
            <a:off x="1592378" y="1559956"/>
            <a:ext cx="4040188" cy="639762"/>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002060"/>
              </a:buClr>
              <a:buSzPts val="3200"/>
              <a:buNone/>
            </a:pPr>
            <a:r>
              <a:rPr lang="en-US" sz="3200">
                <a:solidFill>
                  <a:srgbClr val="002060"/>
                </a:solidFill>
              </a:rPr>
              <a:t> </a:t>
            </a:r>
            <a:endParaRPr sz="3200">
              <a:solidFill>
                <a:srgbClr val="002060"/>
              </a:solidFill>
            </a:endParaRPr>
          </a:p>
        </p:txBody>
      </p:sp>
      <p:sp>
        <p:nvSpPr>
          <p:cNvPr id="549" name="Google Shape;549;p48"/>
          <p:cNvSpPr txBox="1"/>
          <p:nvPr/>
        </p:nvSpPr>
        <p:spPr>
          <a:xfrm>
            <a:off x="383845" y="1470297"/>
            <a:ext cx="11548944" cy="1863725"/>
          </a:xfrm>
          <a:prstGeom prst="rect">
            <a:avLst/>
          </a:prstGeom>
          <a:noFill/>
          <a:ln>
            <a:noFill/>
          </a:ln>
        </p:spPr>
        <p:txBody>
          <a:bodyPr anchorCtr="0" anchor="t" bIns="45700" lIns="91425" spcFirstLastPara="1" rIns="91425" wrap="square" tIns="45700">
            <a:spAutoFit/>
          </a:bodyPr>
          <a:lstStyle/>
          <a:p>
            <a:pPr indent="-457200" lvl="0" marL="457200" marR="0" rtl="0" algn="l">
              <a:lnSpc>
                <a:spcPct val="120000"/>
              </a:lnSpc>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cyanogenic glycosides, such as amygdalin</a:t>
            </a:r>
            <a:r>
              <a:rPr b="1" lang="en-US" sz="2400">
                <a:solidFill>
                  <a:schemeClr val="dk1"/>
                </a:solidFill>
                <a:latin typeface="Calibri"/>
                <a:ea typeface="Calibri"/>
                <a:cs typeface="Calibri"/>
                <a:sym typeface="Calibri"/>
              </a:rPr>
              <a:t> (almond, laurel)</a:t>
            </a:r>
            <a:r>
              <a:rPr lang="en-US" sz="2400">
                <a:solidFill>
                  <a:schemeClr val="dk1"/>
                </a:solidFill>
                <a:latin typeface="Calibri"/>
                <a:ea typeface="Calibri"/>
                <a:cs typeface="Calibri"/>
                <a:sym typeface="Calibri"/>
              </a:rPr>
              <a:t> and linamarin</a:t>
            </a:r>
            <a:r>
              <a:rPr b="1" lang="en-US" sz="2400">
                <a:solidFill>
                  <a:schemeClr val="dk1"/>
                </a:solidFill>
                <a:latin typeface="Calibri"/>
                <a:ea typeface="Calibri"/>
                <a:cs typeface="Calibri"/>
                <a:sym typeface="Calibri"/>
              </a:rPr>
              <a:t> (cassave</a:t>
            </a:r>
            <a:r>
              <a:rPr lang="en-US" sz="2400">
                <a:solidFill>
                  <a:schemeClr val="dk1"/>
                </a:solidFill>
                <a:latin typeface="Calibri"/>
                <a:ea typeface="Calibri"/>
                <a:cs typeface="Calibri"/>
                <a:sym typeface="Calibri"/>
              </a:rPr>
              <a:t>);</a:t>
            </a:r>
            <a:endParaRPr sz="2400">
              <a:solidFill>
                <a:srgbClr val="000000"/>
              </a:solidFill>
              <a:latin typeface="Calibri"/>
              <a:ea typeface="Calibri"/>
              <a:cs typeface="Calibri"/>
              <a:sym typeface="Calibri"/>
            </a:endParaRPr>
          </a:p>
          <a:p>
            <a:pPr indent="-457200" lvl="0" marL="457200" marR="0" rtl="0" algn="l">
              <a:lnSpc>
                <a:spcPct val="120000"/>
              </a:lnSpc>
              <a:spcBef>
                <a:spcPts val="0"/>
              </a:spcBef>
              <a:spcAft>
                <a:spcPts val="0"/>
              </a:spcAft>
              <a:buClr>
                <a:srgbClr val="000000"/>
              </a:buClr>
              <a:buSzPts val="2400"/>
              <a:buFont typeface="Arial"/>
              <a:buChar char="•"/>
            </a:pPr>
            <a:r>
              <a:rPr lang="en-US" sz="2400">
                <a:solidFill>
                  <a:srgbClr val="000000"/>
                </a:solidFill>
                <a:latin typeface="Calibri"/>
                <a:ea typeface="Calibri"/>
                <a:cs typeface="Calibri"/>
                <a:sym typeface="Calibri"/>
              </a:rPr>
              <a:t>saponins</a:t>
            </a:r>
            <a:r>
              <a:rPr b="1" lang="en-US" sz="2400">
                <a:solidFill>
                  <a:srgbClr val="000000"/>
                </a:solidFill>
                <a:latin typeface="Calibri"/>
                <a:ea typeface="Calibri"/>
                <a:cs typeface="Calibri"/>
                <a:sym typeface="Calibri"/>
              </a:rPr>
              <a:t> (peanut, soy, spinach, broccoli, potato, apple);</a:t>
            </a:r>
            <a:endParaRPr b="1" sz="2400">
              <a:solidFill>
                <a:srgbClr val="000000"/>
              </a:solidFill>
              <a:latin typeface="Calibri"/>
              <a:ea typeface="Calibri"/>
              <a:cs typeface="Calibri"/>
              <a:sym typeface="Calibri"/>
            </a:endParaRPr>
          </a:p>
          <a:p>
            <a:pPr indent="-457200" lvl="0" marL="457200" marR="0" rtl="0" algn="l">
              <a:lnSpc>
                <a:spcPct val="120000"/>
              </a:lnSpc>
              <a:spcBef>
                <a:spcPts val="0"/>
              </a:spcBef>
              <a:spcAft>
                <a:spcPts val="0"/>
              </a:spcAft>
              <a:buClr>
                <a:srgbClr val="000000"/>
              </a:buClr>
              <a:buSzPts val="2400"/>
              <a:buFont typeface="Arial"/>
              <a:buChar char="•"/>
            </a:pPr>
            <a:r>
              <a:rPr lang="en-US" sz="2400">
                <a:solidFill>
                  <a:srgbClr val="000000"/>
                </a:solidFill>
                <a:latin typeface="Calibri"/>
                <a:ea typeface="Calibri"/>
                <a:cs typeface="Calibri"/>
                <a:sym typeface="Calibri"/>
              </a:rPr>
              <a:t>growth hormones;</a:t>
            </a:r>
            <a:endParaRPr sz="2400">
              <a:solidFill>
                <a:srgbClr val="000000"/>
              </a:solidFill>
              <a:latin typeface="Calibri"/>
              <a:ea typeface="Calibri"/>
              <a:cs typeface="Calibri"/>
              <a:sym typeface="Calibri"/>
            </a:endParaRPr>
          </a:p>
          <a:p>
            <a:pPr indent="-457200" lvl="0" marL="457200" marR="0" rtl="0" algn="l">
              <a:lnSpc>
                <a:spcPct val="120000"/>
              </a:lnSpc>
              <a:spcBef>
                <a:spcPts val="0"/>
              </a:spcBef>
              <a:spcAft>
                <a:spcPts val="0"/>
              </a:spcAft>
              <a:buClr>
                <a:srgbClr val="000000"/>
              </a:buClr>
              <a:buSzPts val="2400"/>
              <a:buFont typeface="Arial"/>
              <a:buChar char="•"/>
            </a:pPr>
            <a:r>
              <a:rPr lang="en-US" sz="2400">
                <a:solidFill>
                  <a:srgbClr val="000000"/>
                </a:solidFill>
                <a:latin typeface="Calibri"/>
                <a:ea typeface="Calibri"/>
                <a:cs typeface="Calibri"/>
                <a:sym typeface="Calibri"/>
              </a:rPr>
              <a:t>antibiotics.</a:t>
            </a:r>
            <a:endParaRPr sz="2400">
              <a:solidFill>
                <a:srgbClr val="000000"/>
              </a:solidFill>
              <a:latin typeface="Calibri"/>
              <a:ea typeface="Calibri"/>
              <a:cs typeface="Calibri"/>
              <a:sym typeface="Calibri"/>
            </a:endParaRPr>
          </a:p>
        </p:txBody>
      </p:sp>
      <p:pic>
        <p:nvPicPr>
          <p:cNvPr id="550" name="Google Shape;550;p48"/>
          <p:cNvPicPr preferRelativeResize="0"/>
          <p:nvPr/>
        </p:nvPicPr>
        <p:blipFill rotWithShape="1">
          <a:blip r:embed="rId3">
            <a:alphaModFix/>
          </a:blip>
          <a:srcRect b="0" l="0" r="0" t="0"/>
          <a:stretch/>
        </p:blipFill>
        <p:spPr>
          <a:xfrm>
            <a:off x="7735983" y="4162238"/>
            <a:ext cx="2284018" cy="1204838"/>
          </a:xfrm>
          <a:prstGeom prst="rect">
            <a:avLst/>
          </a:prstGeom>
          <a:noFill/>
          <a:ln>
            <a:noFill/>
          </a:ln>
        </p:spPr>
      </p:pic>
      <p:pic>
        <p:nvPicPr>
          <p:cNvPr id="551" name="Google Shape;551;p48"/>
          <p:cNvPicPr preferRelativeResize="0"/>
          <p:nvPr/>
        </p:nvPicPr>
        <p:blipFill rotWithShape="1">
          <a:blip r:embed="rId4">
            <a:alphaModFix/>
          </a:blip>
          <a:srcRect b="0" l="0" r="0" t="0"/>
          <a:stretch/>
        </p:blipFill>
        <p:spPr>
          <a:xfrm>
            <a:off x="6158317" y="4162238"/>
            <a:ext cx="1700699" cy="1700699"/>
          </a:xfrm>
          <a:prstGeom prst="rect">
            <a:avLst/>
          </a:prstGeom>
          <a:noFill/>
          <a:ln>
            <a:noFill/>
          </a:ln>
        </p:spPr>
      </p:pic>
      <p:pic>
        <p:nvPicPr>
          <p:cNvPr id="552" name="Google Shape;552;p48"/>
          <p:cNvPicPr preferRelativeResize="0"/>
          <p:nvPr/>
        </p:nvPicPr>
        <p:blipFill rotWithShape="1">
          <a:blip r:embed="rId5">
            <a:alphaModFix/>
          </a:blip>
          <a:srcRect b="0" l="0" r="0" t="0"/>
          <a:stretch/>
        </p:blipFill>
        <p:spPr>
          <a:xfrm>
            <a:off x="2562733" y="4284504"/>
            <a:ext cx="1367230" cy="1367230"/>
          </a:xfrm>
          <a:prstGeom prst="rect">
            <a:avLst/>
          </a:prstGeom>
          <a:noFill/>
          <a:ln>
            <a:noFill/>
          </a:ln>
        </p:spPr>
      </p:pic>
      <p:pic>
        <p:nvPicPr>
          <p:cNvPr id="553" name="Google Shape;553;p48"/>
          <p:cNvPicPr preferRelativeResize="0"/>
          <p:nvPr/>
        </p:nvPicPr>
        <p:blipFill rotWithShape="1">
          <a:blip r:embed="rId6">
            <a:alphaModFix/>
          </a:blip>
          <a:srcRect b="0" l="0" r="0" t="0"/>
          <a:stretch/>
        </p:blipFill>
        <p:spPr>
          <a:xfrm>
            <a:off x="3958042" y="4064675"/>
            <a:ext cx="2200275" cy="1687137"/>
          </a:xfrm>
          <a:prstGeom prst="rect">
            <a:avLst/>
          </a:prstGeom>
          <a:noFill/>
          <a:ln>
            <a:noFill/>
          </a:ln>
        </p:spPr>
      </p:pic>
      <p:pic>
        <p:nvPicPr>
          <p:cNvPr id="554" name="Google Shape;554;p48"/>
          <p:cNvPicPr preferRelativeResize="0"/>
          <p:nvPr/>
        </p:nvPicPr>
        <p:blipFill rotWithShape="1">
          <a:blip r:embed="rId7">
            <a:alphaModFix/>
          </a:blip>
          <a:srcRect b="0" l="0" r="0" t="0"/>
          <a:stretch/>
        </p:blipFill>
        <p:spPr>
          <a:xfrm>
            <a:off x="10657840" y="5140325"/>
            <a:ext cx="1524000" cy="1715135"/>
          </a:xfrm>
          <a:prstGeom prst="rect">
            <a:avLst/>
          </a:prstGeom>
          <a:noFill/>
          <a:ln>
            <a:noFill/>
          </a:ln>
        </p:spPr>
      </p:pic>
      <p:sp>
        <p:nvSpPr>
          <p:cNvPr id="555" name="Google Shape;555;p48"/>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sp>
        <p:nvSpPr>
          <p:cNvPr id="560" name="Google Shape;560;p49"/>
          <p:cNvSpPr txBox="1"/>
          <p:nvPr>
            <p:ph idx="1" type="body"/>
          </p:nvPr>
        </p:nvSpPr>
        <p:spPr>
          <a:xfrm>
            <a:off x="1592378" y="1559956"/>
            <a:ext cx="4040188" cy="639762"/>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002060"/>
              </a:buClr>
              <a:buSzPts val="3200"/>
              <a:buNone/>
            </a:pPr>
            <a:r>
              <a:rPr lang="en-US" sz="3200">
                <a:solidFill>
                  <a:srgbClr val="002060"/>
                </a:solidFill>
              </a:rPr>
              <a:t> </a:t>
            </a:r>
            <a:endParaRPr sz="3200">
              <a:solidFill>
                <a:srgbClr val="002060"/>
              </a:solidFill>
            </a:endParaRPr>
          </a:p>
        </p:txBody>
      </p:sp>
      <p:grpSp>
        <p:nvGrpSpPr>
          <p:cNvPr id="561" name="Google Shape;561;p49"/>
          <p:cNvGrpSpPr/>
          <p:nvPr/>
        </p:nvGrpSpPr>
        <p:grpSpPr>
          <a:xfrm>
            <a:off x="819067" y="235287"/>
            <a:ext cx="8704515" cy="5508237"/>
            <a:chOff x="247815" y="549154"/>
            <a:chExt cx="8704515" cy="5508237"/>
          </a:xfrm>
        </p:grpSpPr>
        <p:sp>
          <p:nvSpPr>
            <p:cNvPr id="562" name="Google Shape;562;p49"/>
            <p:cNvSpPr txBox="1"/>
            <p:nvPr/>
          </p:nvSpPr>
          <p:spPr>
            <a:xfrm>
              <a:off x="247815" y="4672396"/>
              <a:ext cx="8704515" cy="138499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800">
                  <a:solidFill>
                    <a:srgbClr val="0000FF"/>
                  </a:solidFill>
                  <a:latin typeface="Calibri"/>
                  <a:ea typeface="Calibri"/>
                  <a:cs typeface="Calibri"/>
                  <a:sym typeface="Calibri"/>
                </a:rPr>
                <a:t>Everything is poisonous if the amount is high enough</a:t>
              </a:r>
              <a:endParaRPr sz="2800">
                <a:solidFill>
                  <a:srgbClr val="0000FF"/>
                </a:solidFill>
                <a:latin typeface="Calibri"/>
                <a:ea typeface="Calibri"/>
                <a:cs typeface="Calibri"/>
                <a:sym typeface="Calibri"/>
              </a:endParaRPr>
            </a:p>
            <a:p>
              <a:pPr indent="0" lvl="0" marL="0" marR="0" rtl="0" algn="ctr">
                <a:spcBef>
                  <a:spcPts val="0"/>
                </a:spcBef>
                <a:spcAft>
                  <a:spcPts val="0"/>
                </a:spcAft>
                <a:buNone/>
              </a:pPr>
              <a:r>
                <a:rPr lang="en-US" sz="2800">
                  <a:solidFill>
                    <a:schemeClr val="dk1"/>
                  </a:solidFill>
                  <a:latin typeface="Calibri"/>
                  <a:ea typeface="Calibri"/>
                  <a:cs typeface="Calibri"/>
                  <a:sym typeface="Calibri"/>
                </a:rPr>
                <a:t>or</a:t>
              </a:r>
              <a:endParaRPr sz="2800">
                <a:solidFill>
                  <a:schemeClr val="dk1"/>
                </a:solidFill>
                <a:latin typeface="Calibri"/>
                <a:ea typeface="Calibri"/>
                <a:cs typeface="Calibri"/>
                <a:sym typeface="Calibri"/>
              </a:endParaRPr>
            </a:p>
            <a:p>
              <a:pPr indent="0" lvl="0" marL="0" marR="0" rtl="0" algn="ctr">
                <a:spcBef>
                  <a:spcPts val="0"/>
                </a:spcBef>
                <a:spcAft>
                  <a:spcPts val="0"/>
                </a:spcAft>
                <a:buNone/>
              </a:pPr>
              <a:r>
                <a:rPr b="1" lang="en-US" sz="2800">
                  <a:solidFill>
                    <a:srgbClr val="FF0000"/>
                  </a:solidFill>
                  <a:latin typeface="Calibri"/>
                  <a:ea typeface="Calibri"/>
                  <a:cs typeface="Calibri"/>
                  <a:sym typeface="Calibri"/>
                </a:rPr>
                <a:t>There are no toxic substances, only toxic concentrations</a:t>
              </a:r>
              <a:endParaRPr b="1" sz="2800">
                <a:solidFill>
                  <a:srgbClr val="FF0000"/>
                </a:solidFill>
                <a:latin typeface="Calibri"/>
                <a:ea typeface="Calibri"/>
                <a:cs typeface="Calibri"/>
                <a:sym typeface="Calibri"/>
              </a:endParaRPr>
            </a:p>
          </p:txBody>
        </p:sp>
        <p:grpSp>
          <p:nvGrpSpPr>
            <p:cNvPr id="563" name="Google Shape;563;p49"/>
            <p:cNvGrpSpPr/>
            <p:nvPr/>
          </p:nvGrpSpPr>
          <p:grpSpPr>
            <a:xfrm>
              <a:off x="516691" y="549154"/>
              <a:ext cx="8166763" cy="3706795"/>
              <a:chOff x="386802" y="549154"/>
              <a:chExt cx="8166763" cy="3706795"/>
            </a:xfrm>
          </p:grpSpPr>
          <p:pic>
            <p:nvPicPr>
              <p:cNvPr id="564" name="Google Shape;564;p49"/>
              <p:cNvPicPr preferRelativeResize="0"/>
              <p:nvPr/>
            </p:nvPicPr>
            <p:blipFill rotWithShape="1">
              <a:blip r:embed="rId3">
                <a:alphaModFix/>
              </a:blip>
              <a:srcRect b="0" l="0" r="0" t="0"/>
              <a:stretch/>
            </p:blipFill>
            <p:spPr>
              <a:xfrm>
                <a:off x="386802" y="549154"/>
                <a:ext cx="5265334" cy="3706795"/>
              </a:xfrm>
              <a:prstGeom prst="rect">
                <a:avLst/>
              </a:prstGeom>
              <a:noFill/>
              <a:ln>
                <a:noFill/>
              </a:ln>
            </p:spPr>
          </p:pic>
          <p:pic>
            <p:nvPicPr>
              <p:cNvPr id="565" name="Google Shape;565;p49"/>
              <p:cNvPicPr preferRelativeResize="0"/>
              <p:nvPr/>
            </p:nvPicPr>
            <p:blipFill rotWithShape="1">
              <a:blip r:embed="rId4">
                <a:alphaModFix/>
              </a:blip>
              <a:srcRect b="0" l="0" r="0" t="0"/>
              <a:stretch/>
            </p:blipFill>
            <p:spPr>
              <a:xfrm>
                <a:off x="6294778" y="549154"/>
                <a:ext cx="2258787" cy="3288493"/>
              </a:xfrm>
              <a:prstGeom prst="rect">
                <a:avLst/>
              </a:prstGeom>
              <a:noFill/>
              <a:ln>
                <a:noFill/>
              </a:ln>
            </p:spPr>
          </p:pic>
        </p:grpSp>
      </p:grpSp>
      <p:pic>
        <p:nvPicPr>
          <p:cNvPr id="566" name="Google Shape;566;p49"/>
          <p:cNvPicPr preferRelativeResize="0"/>
          <p:nvPr/>
        </p:nvPicPr>
        <p:blipFill rotWithShape="1">
          <a:blip r:embed="rId5">
            <a:alphaModFix/>
          </a:blip>
          <a:srcRect b="0" l="0" r="0" t="0"/>
          <a:stretch/>
        </p:blipFill>
        <p:spPr>
          <a:xfrm>
            <a:off x="10657840" y="5140325"/>
            <a:ext cx="1524000" cy="1715135"/>
          </a:xfrm>
          <a:prstGeom prst="rect">
            <a:avLst/>
          </a:prstGeom>
          <a:noFill/>
          <a:ln>
            <a:noFill/>
          </a:ln>
        </p:spPr>
      </p:pic>
      <p:sp>
        <p:nvSpPr>
          <p:cNvPr id="567" name="Google Shape;567;p49"/>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p50"/>
          <p:cNvSpPr txBox="1"/>
          <p:nvPr>
            <p:ph idx="1" type="body"/>
          </p:nvPr>
        </p:nvSpPr>
        <p:spPr>
          <a:xfrm>
            <a:off x="1592378" y="1559956"/>
            <a:ext cx="4040188" cy="639762"/>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002060"/>
              </a:buClr>
              <a:buSzPts val="3200"/>
              <a:buNone/>
            </a:pPr>
            <a:r>
              <a:rPr lang="en-US" sz="3200">
                <a:solidFill>
                  <a:srgbClr val="002060"/>
                </a:solidFill>
              </a:rPr>
              <a:t> </a:t>
            </a:r>
            <a:endParaRPr sz="3200">
              <a:solidFill>
                <a:srgbClr val="002060"/>
              </a:solidFill>
            </a:endParaRPr>
          </a:p>
        </p:txBody>
      </p:sp>
      <p:sp>
        <p:nvSpPr>
          <p:cNvPr id="573" name="Google Shape;573;p50"/>
          <p:cNvSpPr txBox="1"/>
          <p:nvPr/>
        </p:nvSpPr>
        <p:spPr>
          <a:xfrm>
            <a:off x="448945" y="5086985"/>
            <a:ext cx="10116820" cy="82994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rgbClr val="008000"/>
                </a:solidFill>
                <a:latin typeface="Calibri"/>
                <a:ea typeface="Calibri"/>
                <a:cs typeface="Calibri"/>
                <a:sym typeface="Calibri"/>
              </a:rPr>
              <a:t>Many substances are harmless in the right amounts but harmful if </a:t>
            </a:r>
            <a:endParaRPr sz="2400">
              <a:solidFill>
                <a:srgbClr val="008000"/>
              </a:solidFill>
              <a:latin typeface="Calibri"/>
              <a:ea typeface="Calibri"/>
              <a:cs typeface="Calibri"/>
              <a:sym typeface="Calibri"/>
            </a:endParaRPr>
          </a:p>
          <a:p>
            <a:pPr indent="0" lvl="0" marL="0" marR="0" rtl="0" algn="ctr">
              <a:spcBef>
                <a:spcPts val="0"/>
              </a:spcBef>
              <a:spcAft>
                <a:spcPts val="0"/>
              </a:spcAft>
              <a:buNone/>
            </a:pPr>
            <a:r>
              <a:rPr b="1" lang="en-US" sz="2400">
                <a:solidFill>
                  <a:srgbClr val="008000"/>
                </a:solidFill>
                <a:latin typeface="Calibri"/>
                <a:ea typeface="Calibri"/>
                <a:cs typeface="Calibri"/>
                <a:sym typeface="Calibri"/>
              </a:rPr>
              <a:t>too much</a:t>
            </a:r>
            <a:r>
              <a:rPr lang="en-US" sz="2400">
                <a:solidFill>
                  <a:srgbClr val="008000"/>
                </a:solidFill>
                <a:latin typeface="Calibri"/>
                <a:ea typeface="Calibri"/>
                <a:cs typeface="Calibri"/>
                <a:sym typeface="Calibri"/>
              </a:rPr>
              <a:t> or </a:t>
            </a:r>
            <a:r>
              <a:rPr b="1" lang="en-US" sz="2400">
                <a:solidFill>
                  <a:srgbClr val="008000"/>
                </a:solidFill>
                <a:latin typeface="Calibri"/>
                <a:ea typeface="Calibri"/>
                <a:cs typeface="Calibri"/>
                <a:sym typeface="Calibri"/>
              </a:rPr>
              <a:t>not enough.</a:t>
            </a:r>
            <a:endParaRPr b="1" sz="2400">
              <a:solidFill>
                <a:srgbClr val="008000"/>
              </a:solidFill>
              <a:latin typeface="Calibri"/>
              <a:ea typeface="Calibri"/>
              <a:cs typeface="Calibri"/>
              <a:sym typeface="Calibri"/>
            </a:endParaRPr>
          </a:p>
        </p:txBody>
      </p:sp>
      <p:pic>
        <p:nvPicPr>
          <p:cNvPr id="574" name="Google Shape;574;p50"/>
          <p:cNvPicPr preferRelativeResize="0"/>
          <p:nvPr/>
        </p:nvPicPr>
        <p:blipFill rotWithShape="1">
          <a:blip r:embed="rId3">
            <a:alphaModFix/>
          </a:blip>
          <a:srcRect b="0" l="0" r="0" t="0"/>
          <a:stretch/>
        </p:blipFill>
        <p:spPr>
          <a:xfrm>
            <a:off x="899419" y="57212"/>
            <a:ext cx="7302500" cy="4789811"/>
          </a:xfrm>
          <a:prstGeom prst="rect">
            <a:avLst/>
          </a:prstGeom>
          <a:noFill/>
          <a:ln>
            <a:noFill/>
          </a:ln>
        </p:spPr>
      </p:pic>
      <p:pic>
        <p:nvPicPr>
          <p:cNvPr id="575" name="Google Shape;575;p50"/>
          <p:cNvPicPr preferRelativeResize="0"/>
          <p:nvPr/>
        </p:nvPicPr>
        <p:blipFill rotWithShape="1">
          <a:blip r:embed="rId4">
            <a:alphaModFix/>
          </a:blip>
          <a:srcRect b="0" l="0" r="0" t="0"/>
          <a:stretch/>
        </p:blipFill>
        <p:spPr>
          <a:xfrm>
            <a:off x="10657840" y="5140325"/>
            <a:ext cx="1524000" cy="1715135"/>
          </a:xfrm>
          <a:prstGeom prst="rect">
            <a:avLst/>
          </a:prstGeom>
          <a:noFill/>
          <a:ln>
            <a:noFill/>
          </a:ln>
        </p:spPr>
      </p:pic>
      <p:sp>
        <p:nvSpPr>
          <p:cNvPr id="576" name="Google Shape;576;p50"/>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0" name="Shape 580"/>
        <p:cNvGrpSpPr/>
        <p:nvPr/>
      </p:nvGrpSpPr>
      <p:grpSpPr>
        <a:xfrm>
          <a:off x="0" y="0"/>
          <a:ext cx="0" cy="0"/>
          <a:chOff x="0" y="0"/>
          <a:chExt cx="0" cy="0"/>
        </a:xfrm>
      </p:grpSpPr>
      <p:sp>
        <p:nvSpPr>
          <p:cNvPr id="581" name="Google Shape;581;p51"/>
          <p:cNvSpPr txBox="1"/>
          <p:nvPr>
            <p:ph idx="1" type="body"/>
          </p:nvPr>
        </p:nvSpPr>
        <p:spPr>
          <a:xfrm>
            <a:off x="1592378" y="1559956"/>
            <a:ext cx="4040188" cy="639762"/>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002060"/>
              </a:buClr>
              <a:buSzPts val="3200"/>
              <a:buNone/>
            </a:pPr>
            <a:r>
              <a:rPr lang="en-US" sz="3200">
                <a:solidFill>
                  <a:srgbClr val="002060"/>
                </a:solidFill>
              </a:rPr>
              <a:t> </a:t>
            </a:r>
            <a:endParaRPr sz="3200">
              <a:solidFill>
                <a:srgbClr val="002060"/>
              </a:solidFill>
            </a:endParaRPr>
          </a:p>
        </p:txBody>
      </p:sp>
      <p:sp>
        <p:nvSpPr>
          <p:cNvPr id="582" name="Google Shape;582;p51"/>
          <p:cNvSpPr txBox="1"/>
          <p:nvPr/>
        </p:nvSpPr>
        <p:spPr>
          <a:xfrm>
            <a:off x="718532" y="188977"/>
            <a:ext cx="8005308" cy="1076325"/>
          </a:xfrm>
          <a:prstGeom prst="rect">
            <a:avLst/>
          </a:prstGeom>
          <a:noFill/>
          <a:ln>
            <a:noFill/>
          </a:ln>
        </p:spPr>
        <p:txBody>
          <a:bodyPr anchorCtr="0" anchor="t" bIns="45700" lIns="91425" spcFirstLastPara="1" rIns="91425" wrap="square" tIns="45700">
            <a:spAutoFit/>
          </a:bodyPr>
          <a:lstStyle/>
          <a:p>
            <a:pPr indent="-571500" lvl="0" marL="571500" marR="0" rtl="0" algn="l">
              <a:spcBef>
                <a:spcPts val="0"/>
              </a:spcBef>
              <a:spcAft>
                <a:spcPts val="0"/>
              </a:spcAft>
              <a:buClr>
                <a:schemeClr val="dk1"/>
              </a:buClr>
              <a:buSzPts val="3600"/>
              <a:buFont typeface="Noto Sans Symbols"/>
              <a:buChar char="⮚"/>
            </a:pPr>
            <a:r>
              <a:rPr b="1" lang="en-US" sz="3600">
                <a:solidFill>
                  <a:schemeClr val="dk1"/>
                </a:solidFill>
                <a:latin typeface="Calibri"/>
                <a:ea typeface="Calibri"/>
                <a:cs typeface="Calibri"/>
                <a:sym typeface="Calibri"/>
              </a:rPr>
              <a:t>Vitamin A</a:t>
            </a:r>
            <a:endParaRPr b="1" sz="36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sp>
        <p:nvSpPr>
          <p:cNvPr id="583" name="Google Shape;583;p51"/>
          <p:cNvSpPr/>
          <p:nvPr/>
        </p:nvSpPr>
        <p:spPr>
          <a:xfrm>
            <a:off x="108758" y="1059269"/>
            <a:ext cx="11607338" cy="82994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dk1"/>
                </a:solidFill>
                <a:latin typeface="Calibri"/>
                <a:ea typeface="Calibri"/>
                <a:cs typeface="Calibri"/>
                <a:sym typeface="Calibri"/>
              </a:rPr>
              <a:t>Adults:</a:t>
            </a:r>
            <a:r>
              <a:rPr lang="en-US" sz="2400">
                <a:solidFill>
                  <a:schemeClr val="dk1"/>
                </a:solidFill>
                <a:latin typeface="Calibri"/>
                <a:ea typeface="Calibri"/>
                <a:cs typeface="Calibri"/>
                <a:sym typeface="Calibri"/>
              </a:rPr>
              <a:t> needed 1 mg per day </a:t>
            </a:r>
            <a:r>
              <a:rPr lang="en-US" sz="2400">
                <a:solidFill>
                  <a:srgbClr val="C00000"/>
                </a:solidFill>
                <a:latin typeface="Calibri"/>
                <a:ea typeface="Calibri"/>
                <a:cs typeface="Calibri"/>
                <a:sym typeface="Calibri"/>
              </a:rPr>
              <a:t>harmful</a:t>
            </a:r>
            <a:r>
              <a:rPr lang="en-US" sz="2400">
                <a:solidFill>
                  <a:schemeClr val="dk1"/>
                </a:solidFill>
                <a:latin typeface="Calibri"/>
                <a:ea typeface="Calibri"/>
                <a:cs typeface="Calibri"/>
                <a:sym typeface="Calibri"/>
              </a:rPr>
              <a:t> at 3 mg per day.</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584" name="Google Shape;584;p51"/>
          <p:cNvSpPr/>
          <p:nvPr/>
        </p:nvSpPr>
        <p:spPr>
          <a:xfrm>
            <a:off x="107950" y="3792220"/>
            <a:ext cx="9577705" cy="82994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400">
                <a:solidFill>
                  <a:schemeClr val="dk1"/>
                </a:solidFill>
                <a:latin typeface="Calibri"/>
                <a:ea typeface="Calibri"/>
                <a:cs typeface="Calibri"/>
                <a:sym typeface="Calibri"/>
              </a:rPr>
              <a:t>Adults: </a:t>
            </a:r>
            <a:r>
              <a:rPr lang="en-US" sz="2400">
                <a:solidFill>
                  <a:schemeClr val="dk1"/>
                </a:solidFill>
                <a:latin typeface="Calibri"/>
                <a:ea typeface="Calibri"/>
                <a:cs typeface="Calibri"/>
                <a:sym typeface="Calibri"/>
              </a:rPr>
              <a:t>needed 50-150 μg per day </a:t>
            </a:r>
            <a:r>
              <a:rPr lang="en-US" sz="2400">
                <a:solidFill>
                  <a:srgbClr val="C00000"/>
                </a:solidFill>
                <a:latin typeface="Calibri"/>
                <a:ea typeface="Calibri"/>
                <a:cs typeface="Calibri"/>
                <a:sym typeface="Calibri"/>
              </a:rPr>
              <a:t>harmful</a:t>
            </a:r>
            <a:r>
              <a:rPr lang="en-US" sz="2400">
                <a:solidFill>
                  <a:schemeClr val="dk1"/>
                </a:solidFill>
                <a:latin typeface="Calibri"/>
                <a:ea typeface="Calibri"/>
                <a:cs typeface="Calibri"/>
                <a:sym typeface="Calibri"/>
              </a:rPr>
              <a:t> at 300 μg per day.</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lang="en-US" sz="2400">
                <a:solidFill>
                  <a:schemeClr val="dk1"/>
                </a:solidFill>
                <a:latin typeface="Calibri"/>
                <a:ea typeface="Calibri"/>
                <a:cs typeface="Calibri"/>
                <a:sym typeface="Calibri"/>
              </a:rPr>
              <a:t> (Netherlands Health Council)</a:t>
            </a:r>
            <a:endParaRPr sz="2400">
              <a:solidFill>
                <a:schemeClr val="dk1"/>
              </a:solidFill>
              <a:latin typeface="Calibri"/>
              <a:ea typeface="Calibri"/>
              <a:cs typeface="Calibri"/>
              <a:sym typeface="Calibri"/>
            </a:endParaRPr>
          </a:p>
        </p:txBody>
      </p:sp>
      <p:sp>
        <p:nvSpPr>
          <p:cNvPr id="585" name="Google Shape;585;p51"/>
          <p:cNvSpPr/>
          <p:nvPr/>
        </p:nvSpPr>
        <p:spPr>
          <a:xfrm>
            <a:off x="270226" y="3057814"/>
            <a:ext cx="2017395" cy="645160"/>
          </a:xfrm>
          <a:prstGeom prst="rect">
            <a:avLst/>
          </a:prstGeom>
          <a:noFill/>
          <a:ln>
            <a:noFill/>
          </a:ln>
        </p:spPr>
        <p:txBody>
          <a:bodyPr anchorCtr="0" anchor="t" bIns="45700" lIns="91425" spcFirstLastPara="1" rIns="91425" wrap="square" tIns="45700">
            <a:spAutoFit/>
          </a:bodyPr>
          <a:lstStyle/>
          <a:p>
            <a:pPr indent="-571500" lvl="0" marL="571500" marR="0" rtl="0" algn="l">
              <a:spcBef>
                <a:spcPts val="0"/>
              </a:spcBef>
              <a:spcAft>
                <a:spcPts val="0"/>
              </a:spcAft>
              <a:buClr>
                <a:schemeClr val="dk1"/>
              </a:buClr>
              <a:buSzPts val="3600"/>
              <a:buFont typeface="Noto Sans Symbols"/>
              <a:buChar char="⮚"/>
            </a:pPr>
            <a:r>
              <a:rPr b="1" lang="en-US" sz="3600">
                <a:solidFill>
                  <a:schemeClr val="dk1"/>
                </a:solidFill>
                <a:latin typeface="Calibri"/>
                <a:ea typeface="Calibri"/>
                <a:cs typeface="Calibri"/>
                <a:sym typeface="Calibri"/>
              </a:rPr>
              <a:t>Seleen</a:t>
            </a:r>
            <a:endParaRPr b="1" sz="3600">
              <a:solidFill>
                <a:schemeClr val="dk1"/>
              </a:solidFill>
              <a:latin typeface="Calibri"/>
              <a:ea typeface="Calibri"/>
              <a:cs typeface="Calibri"/>
              <a:sym typeface="Calibri"/>
            </a:endParaRPr>
          </a:p>
        </p:txBody>
      </p:sp>
      <p:pic>
        <p:nvPicPr>
          <p:cNvPr id="586" name="Google Shape;586;p51"/>
          <p:cNvPicPr preferRelativeResize="0"/>
          <p:nvPr/>
        </p:nvPicPr>
        <p:blipFill rotWithShape="1">
          <a:blip r:embed="rId3">
            <a:alphaModFix/>
          </a:blip>
          <a:srcRect b="0" l="0" r="0" t="0"/>
          <a:stretch/>
        </p:blipFill>
        <p:spPr>
          <a:xfrm>
            <a:off x="9532182" y="3107808"/>
            <a:ext cx="1753985" cy="1746119"/>
          </a:xfrm>
          <a:prstGeom prst="rect">
            <a:avLst/>
          </a:prstGeom>
          <a:noFill/>
          <a:ln>
            <a:noFill/>
          </a:ln>
        </p:spPr>
      </p:pic>
      <p:pic>
        <p:nvPicPr>
          <p:cNvPr descr="Vitamin A Images - Free Download on Freepik" id="587" name="Google Shape;587;p51"/>
          <p:cNvPicPr preferRelativeResize="0"/>
          <p:nvPr/>
        </p:nvPicPr>
        <p:blipFill rotWithShape="1">
          <a:blip r:embed="rId4">
            <a:alphaModFix/>
          </a:blip>
          <a:srcRect b="0" l="0" r="0" t="0"/>
          <a:stretch/>
        </p:blipFill>
        <p:spPr>
          <a:xfrm>
            <a:off x="9165129" y="368985"/>
            <a:ext cx="2063253" cy="1960090"/>
          </a:xfrm>
          <a:prstGeom prst="rect">
            <a:avLst/>
          </a:prstGeom>
          <a:noFill/>
          <a:ln>
            <a:noFill/>
          </a:ln>
        </p:spPr>
      </p:pic>
      <p:pic>
        <p:nvPicPr>
          <p:cNvPr id="588" name="Google Shape;588;p51"/>
          <p:cNvPicPr preferRelativeResize="0"/>
          <p:nvPr/>
        </p:nvPicPr>
        <p:blipFill rotWithShape="1">
          <a:blip r:embed="rId5">
            <a:alphaModFix/>
          </a:blip>
          <a:srcRect b="0" l="0" r="0" t="0"/>
          <a:stretch/>
        </p:blipFill>
        <p:spPr>
          <a:xfrm>
            <a:off x="10657840" y="5140325"/>
            <a:ext cx="1524000" cy="1715135"/>
          </a:xfrm>
          <a:prstGeom prst="rect">
            <a:avLst/>
          </a:prstGeom>
          <a:noFill/>
          <a:ln>
            <a:noFill/>
          </a:ln>
        </p:spPr>
      </p:pic>
      <p:sp>
        <p:nvSpPr>
          <p:cNvPr id="589" name="Google Shape;589;p51"/>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
        <p:nvSpPr>
          <p:cNvPr id="590" name="Google Shape;590;p51"/>
          <p:cNvSpPr txBox="1"/>
          <p:nvPr/>
        </p:nvSpPr>
        <p:spPr>
          <a:xfrm>
            <a:off x="270510" y="4991100"/>
            <a:ext cx="9123680" cy="6451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 Vitamins and minerals authorised in the nutrition declaration are listed on the following link: https://eur-lex.europa.eu/legal-content/EN/TXT/?uri=CELEX:32011R1169#d1e32-61-1</a:t>
            </a:r>
            <a:endParaRPr sz="1800">
              <a:solidFill>
                <a:schemeClr val="dk1"/>
              </a:solidFill>
              <a:latin typeface="Calibri"/>
              <a:ea typeface="Calibri"/>
              <a:cs typeface="Calibri"/>
              <a:sym typeface="Calibri"/>
            </a:endParaRPr>
          </a:p>
        </p:txBody>
      </p:sp>
      <p:sp>
        <p:nvSpPr>
          <p:cNvPr id="591" name="Google Shape;591;p51"/>
          <p:cNvSpPr txBox="1"/>
          <p:nvPr/>
        </p:nvSpPr>
        <p:spPr>
          <a:xfrm>
            <a:off x="108585" y="2011680"/>
            <a:ext cx="9182735" cy="923290"/>
          </a:xfrm>
          <a:prstGeom prst="rect">
            <a:avLst/>
          </a:prstGeom>
          <a:noFill/>
          <a:ln>
            <a:noFill/>
          </a:ln>
        </p:spPr>
        <p:txBody>
          <a:bodyPr anchorCtr="0" anchor="t" bIns="45700" lIns="91425" spcFirstLastPara="1" rIns="91425" wrap="square" tIns="45700">
            <a:noAutofit/>
          </a:bodyPr>
          <a:lstStyle/>
          <a:p>
            <a:pPr indent="0" lvl="0" marL="0" marR="0" rtl="0" algn="l">
              <a:lnSpc>
                <a:spcPct val="72000"/>
              </a:lnSpc>
              <a:spcBef>
                <a:spcPts val="0"/>
              </a:spcBef>
              <a:spcAft>
                <a:spcPts val="0"/>
              </a:spcAft>
              <a:buNone/>
            </a:pPr>
            <a:r>
              <a:rPr b="1" i="0" lang="en-US" sz="2000">
                <a:solidFill>
                  <a:srgbClr val="FF0000"/>
                </a:solidFill>
                <a:latin typeface="Arial"/>
                <a:ea typeface="Arial"/>
                <a:cs typeface="Arial"/>
                <a:sym typeface="Arial"/>
              </a:rPr>
              <a:t>Authorised vitamins and minerals amounts must be expressed:</a:t>
            </a:r>
            <a:endParaRPr b="1" i="0" sz="2000">
              <a:solidFill>
                <a:srgbClr val="FF0000"/>
              </a:solidFill>
              <a:latin typeface="Arial"/>
              <a:ea typeface="Arial"/>
              <a:cs typeface="Arial"/>
              <a:sym typeface="Arial"/>
            </a:endParaRPr>
          </a:p>
          <a:p>
            <a:pPr indent="-127000" lvl="0" marL="121920" marR="0" rtl="0" algn="l">
              <a:lnSpc>
                <a:spcPct val="72000"/>
              </a:lnSpc>
              <a:spcBef>
                <a:spcPts val="900"/>
              </a:spcBef>
              <a:spcAft>
                <a:spcPts val="0"/>
              </a:spcAft>
              <a:buClr>
                <a:srgbClr val="FF0000"/>
              </a:buClr>
              <a:buSzPts val="2000"/>
              <a:buFont typeface="Arial"/>
              <a:buChar char="•"/>
            </a:pPr>
            <a:r>
              <a:rPr b="1" i="0" lang="en-US" sz="2000">
                <a:solidFill>
                  <a:srgbClr val="FF0000"/>
                </a:solidFill>
                <a:latin typeface="Arial"/>
                <a:ea typeface="Arial"/>
                <a:cs typeface="Arial"/>
                <a:sym typeface="Arial"/>
              </a:rPr>
              <a:t>per 100 g or per 100 ml</a:t>
            </a:r>
            <a:endParaRPr b="1" i="0" sz="2000">
              <a:solidFill>
                <a:srgbClr val="FF0000"/>
              </a:solidFill>
              <a:latin typeface="Arial"/>
              <a:ea typeface="Arial"/>
              <a:cs typeface="Arial"/>
              <a:sym typeface="Arial"/>
            </a:endParaRPr>
          </a:p>
          <a:p>
            <a:pPr indent="-127000" lvl="0" marL="121920" marR="0" rtl="0" algn="l">
              <a:lnSpc>
                <a:spcPct val="72000"/>
              </a:lnSpc>
              <a:spcBef>
                <a:spcPts val="400"/>
              </a:spcBef>
              <a:spcAft>
                <a:spcPts val="0"/>
              </a:spcAft>
              <a:buClr>
                <a:srgbClr val="FF0000"/>
              </a:buClr>
              <a:buSzPts val="2000"/>
              <a:buFont typeface="Arial"/>
              <a:buChar char="•"/>
            </a:pPr>
            <a:r>
              <a:rPr b="1" i="0" lang="en-US" sz="2000">
                <a:solidFill>
                  <a:srgbClr val="FF0000"/>
                </a:solidFill>
                <a:latin typeface="Arial"/>
                <a:ea typeface="Arial"/>
                <a:cs typeface="Arial"/>
                <a:sym typeface="Arial"/>
              </a:rPr>
              <a:t>as a percentage of reference intakes</a:t>
            </a:r>
            <a:endParaRPr b="1" i="0" sz="2000">
              <a:solidFill>
                <a:srgbClr val="FF0000"/>
              </a:solidFill>
              <a:latin typeface="Arial"/>
              <a:ea typeface="Arial"/>
              <a:cs typeface="Arial"/>
              <a:sym typeface="Arial"/>
            </a:endParaRPr>
          </a:p>
        </p:txBody>
      </p:sp>
      <p:sp>
        <p:nvSpPr>
          <p:cNvPr id="592" name="Google Shape;592;p51"/>
          <p:cNvSpPr txBox="1"/>
          <p:nvPr/>
        </p:nvSpPr>
        <p:spPr>
          <a:xfrm>
            <a:off x="270510" y="5785485"/>
            <a:ext cx="9741535" cy="5835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Calibri"/>
                <a:ea typeface="Calibri"/>
                <a:cs typeface="Calibri"/>
                <a:sym typeface="Calibri"/>
              </a:rPr>
              <a:t>(source: https://europa.eu/youreurope/business/product-requirements/food-labelling/nutrition-declaration/index_en.htm)</a:t>
            </a:r>
            <a:endParaRPr sz="1600">
              <a:solidFill>
                <a:schemeClr val="dk1"/>
              </a:solidFill>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sp>
        <p:nvSpPr>
          <p:cNvPr id="597" name="Google Shape;597;p52"/>
          <p:cNvSpPr txBox="1"/>
          <p:nvPr>
            <p:ph idx="1" type="body"/>
          </p:nvPr>
        </p:nvSpPr>
        <p:spPr>
          <a:xfrm>
            <a:off x="1592378" y="1559956"/>
            <a:ext cx="4040188" cy="639762"/>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002060"/>
              </a:buClr>
              <a:buSzPts val="3200"/>
              <a:buNone/>
            </a:pPr>
            <a:r>
              <a:rPr lang="en-US" sz="3200">
                <a:solidFill>
                  <a:srgbClr val="002060"/>
                </a:solidFill>
              </a:rPr>
              <a:t> </a:t>
            </a:r>
            <a:endParaRPr sz="3200">
              <a:solidFill>
                <a:srgbClr val="002060"/>
              </a:solidFill>
            </a:endParaRPr>
          </a:p>
        </p:txBody>
      </p:sp>
      <p:sp>
        <p:nvSpPr>
          <p:cNvPr id="598" name="Google Shape;598;p52"/>
          <p:cNvSpPr txBox="1"/>
          <p:nvPr/>
        </p:nvSpPr>
        <p:spPr>
          <a:xfrm>
            <a:off x="321022" y="457582"/>
            <a:ext cx="5566426" cy="107721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600">
                <a:solidFill>
                  <a:schemeClr val="dk1"/>
                </a:solidFill>
                <a:latin typeface="Calibri"/>
                <a:ea typeface="Calibri"/>
                <a:cs typeface="Calibri"/>
                <a:sym typeface="Calibri"/>
              </a:rPr>
              <a:t>Evolution</a:t>
            </a:r>
            <a:endParaRPr b="1" sz="36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2800">
              <a:solidFill>
                <a:schemeClr val="dk1"/>
              </a:solidFill>
              <a:latin typeface="Calibri"/>
              <a:ea typeface="Calibri"/>
              <a:cs typeface="Calibri"/>
              <a:sym typeface="Calibri"/>
            </a:endParaRPr>
          </a:p>
        </p:txBody>
      </p:sp>
      <p:pic>
        <p:nvPicPr>
          <p:cNvPr descr="Human health and healthy lifestyle - The Mount Kenya Times" id="599" name="Google Shape;599;p52"/>
          <p:cNvPicPr preferRelativeResize="0"/>
          <p:nvPr/>
        </p:nvPicPr>
        <p:blipFill rotWithShape="1">
          <a:blip r:embed="rId3">
            <a:alphaModFix/>
          </a:blip>
          <a:srcRect b="0" l="0" r="0" t="0"/>
          <a:stretch/>
        </p:blipFill>
        <p:spPr>
          <a:xfrm>
            <a:off x="7043057" y="717858"/>
            <a:ext cx="5148943" cy="5027075"/>
          </a:xfrm>
          <a:prstGeom prst="rect">
            <a:avLst/>
          </a:prstGeom>
          <a:noFill/>
          <a:ln>
            <a:noFill/>
          </a:ln>
        </p:spPr>
      </p:pic>
      <p:sp>
        <p:nvSpPr>
          <p:cNvPr id="600" name="Google Shape;600;p52"/>
          <p:cNvSpPr/>
          <p:nvPr/>
        </p:nvSpPr>
        <p:spPr>
          <a:xfrm>
            <a:off x="186055" y="1534795"/>
            <a:ext cx="7552690" cy="267652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lang="en-US" sz="2400">
                <a:solidFill>
                  <a:schemeClr val="dk1"/>
                </a:solidFill>
                <a:latin typeface="Calibri"/>
                <a:ea typeface="Calibri"/>
                <a:cs typeface="Calibri"/>
                <a:sym typeface="Calibri"/>
              </a:rPr>
              <a:t>Humans and their predecessors have been exposed to all those most scary chemicals for millions of years and developed a </a:t>
            </a:r>
            <a:r>
              <a:rPr b="1" lang="en-US" sz="2400">
                <a:solidFill>
                  <a:schemeClr val="dk1"/>
                </a:solidFill>
                <a:latin typeface="Calibri"/>
                <a:ea typeface="Calibri"/>
                <a:cs typeface="Calibri"/>
                <a:sym typeface="Calibri"/>
              </a:rPr>
              <a:t>biological system</a:t>
            </a:r>
            <a:r>
              <a:rPr lang="en-US" sz="2400">
                <a:solidFill>
                  <a:schemeClr val="dk1"/>
                </a:solidFill>
                <a:latin typeface="Calibri"/>
                <a:ea typeface="Calibri"/>
                <a:cs typeface="Calibri"/>
                <a:sym typeface="Calibri"/>
              </a:rPr>
              <a:t> (with liver, kidneys, etc.) to cope with them or even use them beneficially.</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0" lvl="0" marL="0" marR="0" rtl="0" algn="l">
              <a:spcBef>
                <a:spcPts val="0"/>
              </a:spcBef>
              <a:spcAft>
                <a:spcPts val="0"/>
              </a:spcAft>
              <a:buNone/>
            </a:pPr>
            <a:r>
              <a:rPr b="1" lang="en-US" sz="2400">
                <a:solidFill>
                  <a:schemeClr val="dk1"/>
                </a:solidFill>
                <a:latin typeface="Calibri"/>
                <a:ea typeface="Calibri"/>
                <a:cs typeface="Calibri"/>
                <a:sym typeface="Calibri"/>
              </a:rPr>
              <a:t>The system, however, can be overloaded and then the chemical becomes toxic.</a:t>
            </a:r>
            <a:endParaRPr b="1" sz="2400">
              <a:solidFill>
                <a:schemeClr val="dk1"/>
              </a:solidFill>
              <a:latin typeface="Calibri"/>
              <a:ea typeface="Calibri"/>
              <a:cs typeface="Calibri"/>
              <a:sym typeface="Calibri"/>
            </a:endParaRPr>
          </a:p>
        </p:txBody>
      </p:sp>
      <p:pic>
        <p:nvPicPr>
          <p:cNvPr id="601" name="Google Shape;601;p52"/>
          <p:cNvPicPr preferRelativeResize="0"/>
          <p:nvPr/>
        </p:nvPicPr>
        <p:blipFill rotWithShape="1">
          <a:blip r:embed="rId4">
            <a:alphaModFix/>
          </a:blip>
          <a:srcRect b="0" l="0" r="0" t="0"/>
          <a:stretch/>
        </p:blipFill>
        <p:spPr>
          <a:xfrm>
            <a:off x="10657840" y="5140325"/>
            <a:ext cx="1524000" cy="1715135"/>
          </a:xfrm>
          <a:prstGeom prst="rect">
            <a:avLst/>
          </a:prstGeom>
          <a:noFill/>
          <a:ln>
            <a:noFill/>
          </a:ln>
        </p:spPr>
      </p:pic>
      <p:sp>
        <p:nvSpPr>
          <p:cNvPr id="602" name="Google Shape;602;p52"/>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6" name="Shape 606"/>
        <p:cNvGrpSpPr/>
        <p:nvPr/>
      </p:nvGrpSpPr>
      <p:grpSpPr>
        <a:xfrm>
          <a:off x="0" y="0"/>
          <a:ext cx="0" cy="0"/>
          <a:chOff x="0" y="0"/>
          <a:chExt cx="0" cy="0"/>
        </a:xfrm>
      </p:grpSpPr>
      <p:sp>
        <p:nvSpPr>
          <p:cNvPr id="607" name="Google Shape;607;p53"/>
          <p:cNvSpPr txBox="1"/>
          <p:nvPr>
            <p:ph idx="1" type="body"/>
          </p:nvPr>
        </p:nvSpPr>
        <p:spPr>
          <a:xfrm>
            <a:off x="1592378" y="1559956"/>
            <a:ext cx="4040188" cy="639762"/>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002060"/>
              </a:buClr>
              <a:buSzPts val="3200"/>
              <a:buNone/>
            </a:pPr>
            <a:r>
              <a:rPr lang="en-US" sz="3200">
                <a:solidFill>
                  <a:srgbClr val="002060"/>
                </a:solidFill>
              </a:rPr>
              <a:t> </a:t>
            </a:r>
            <a:endParaRPr sz="3200">
              <a:solidFill>
                <a:srgbClr val="002060"/>
              </a:solidFill>
            </a:endParaRPr>
          </a:p>
        </p:txBody>
      </p:sp>
      <p:pic>
        <p:nvPicPr>
          <p:cNvPr id="608" name="Google Shape;608;p53"/>
          <p:cNvPicPr preferRelativeResize="0"/>
          <p:nvPr/>
        </p:nvPicPr>
        <p:blipFill rotWithShape="1">
          <a:blip r:embed="rId3">
            <a:alphaModFix/>
          </a:blip>
          <a:srcRect b="0" l="0" r="0" t="0"/>
          <a:stretch/>
        </p:blipFill>
        <p:spPr>
          <a:xfrm>
            <a:off x="2455545" y="175260"/>
            <a:ext cx="7689215" cy="5720715"/>
          </a:xfrm>
          <a:prstGeom prst="rect">
            <a:avLst/>
          </a:prstGeom>
          <a:noFill/>
          <a:ln>
            <a:noFill/>
          </a:ln>
        </p:spPr>
      </p:pic>
      <p:pic>
        <p:nvPicPr>
          <p:cNvPr id="609" name="Google Shape;609;p53"/>
          <p:cNvPicPr preferRelativeResize="0"/>
          <p:nvPr/>
        </p:nvPicPr>
        <p:blipFill rotWithShape="1">
          <a:blip r:embed="rId4">
            <a:alphaModFix/>
          </a:blip>
          <a:srcRect b="0" l="0" r="0" t="0"/>
          <a:stretch/>
        </p:blipFill>
        <p:spPr>
          <a:xfrm>
            <a:off x="10657840" y="5140325"/>
            <a:ext cx="1524000" cy="1715135"/>
          </a:xfrm>
          <a:prstGeom prst="rect">
            <a:avLst/>
          </a:prstGeom>
          <a:noFill/>
          <a:ln>
            <a:noFill/>
          </a:ln>
        </p:spPr>
      </p:pic>
      <p:sp>
        <p:nvSpPr>
          <p:cNvPr id="610" name="Google Shape;610;p53"/>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4" name="Shape 614"/>
        <p:cNvGrpSpPr/>
        <p:nvPr/>
      </p:nvGrpSpPr>
      <p:grpSpPr>
        <a:xfrm>
          <a:off x="0" y="0"/>
          <a:ext cx="0" cy="0"/>
          <a:chOff x="0" y="0"/>
          <a:chExt cx="0" cy="0"/>
        </a:xfrm>
      </p:grpSpPr>
      <p:sp>
        <p:nvSpPr>
          <p:cNvPr id="615" name="Google Shape;615;p54"/>
          <p:cNvSpPr txBox="1"/>
          <p:nvPr/>
        </p:nvSpPr>
        <p:spPr>
          <a:xfrm>
            <a:off x="433705" y="2028421"/>
            <a:ext cx="8532439"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rgbClr val="002060"/>
                </a:solidFill>
                <a:latin typeface="Arial"/>
                <a:ea typeface="Arial"/>
                <a:cs typeface="Arial"/>
                <a:sym typeface="Arial"/>
              </a:rPr>
              <a:t>What would you do …?</a:t>
            </a:r>
            <a:endParaRPr b="1" sz="3600">
              <a:solidFill>
                <a:srgbClr val="002060"/>
              </a:solidFill>
              <a:latin typeface="Arial"/>
              <a:ea typeface="Arial"/>
              <a:cs typeface="Arial"/>
              <a:sym typeface="Arial"/>
            </a:endParaRPr>
          </a:p>
        </p:txBody>
      </p:sp>
      <p:pic>
        <p:nvPicPr>
          <p:cNvPr id="616" name="Google Shape;616;p54"/>
          <p:cNvPicPr preferRelativeResize="0"/>
          <p:nvPr/>
        </p:nvPicPr>
        <p:blipFill rotWithShape="1">
          <a:blip r:embed="rId3">
            <a:alphaModFix/>
          </a:blip>
          <a:srcRect b="0" l="0" r="0" t="0"/>
          <a:stretch/>
        </p:blipFill>
        <p:spPr>
          <a:xfrm>
            <a:off x="6842442" y="539432"/>
            <a:ext cx="4886325" cy="4181475"/>
          </a:xfrm>
          <a:prstGeom prst="rect">
            <a:avLst/>
          </a:prstGeom>
          <a:noFill/>
          <a:ln>
            <a:noFill/>
          </a:ln>
        </p:spPr>
      </p:pic>
      <p:pic>
        <p:nvPicPr>
          <p:cNvPr id="617" name="Google Shape;617;p54"/>
          <p:cNvPicPr preferRelativeResize="0"/>
          <p:nvPr/>
        </p:nvPicPr>
        <p:blipFill rotWithShape="1">
          <a:blip r:embed="rId4">
            <a:alphaModFix/>
          </a:blip>
          <a:srcRect b="0" l="0" r="0" t="0"/>
          <a:stretch/>
        </p:blipFill>
        <p:spPr>
          <a:xfrm>
            <a:off x="10657840" y="5140325"/>
            <a:ext cx="1524000" cy="1715135"/>
          </a:xfrm>
          <a:prstGeom prst="rect">
            <a:avLst/>
          </a:prstGeom>
          <a:noFill/>
          <a:ln>
            <a:noFill/>
          </a:ln>
        </p:spPr>
      </p:pic>
      <p:sp>
        <p:nvSpPr>
          <p:cNvPr id="618" name="Google Shape;618;p54"/>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2" name="Shape 622"/>
        <p:cNvGrpSpPr/>
        <p:nvPr/>
      </p:nvGrpSpPr>
      <p:grpSpPr>
        <a:xfrm>
          <a:off x="0" y="0"/>
          <a:ext cx="0" cy="0"/>
          <a:chOff x="0" y="0"/>
          <a:chExt cx="0" cy="0"/>
        </a:xfrm>
      </p:grpSpPr>
      <p:pic>
        <p:nvPicPr>
          <p:cNvPr id="623" name="Google Shape;623;p55"/>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
        <p:nvSpPr>
          <p:cNvPr id="624" name="Google Shape;624;p55"/>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
        <p:nvSpPr>
          <p:cNvPr id="625" name="Google Shape;625;p55"/>
          <p:cNvSpPr/>
          <p:nvPr/>
        </p:nvSpPr>
        <p:spPr>
          <a:xfrm>
            <a:off x="96520" y="866775"/>
            <a:ext cx="8983980" cy="5267325"/>
          </a:xfrm>
          <a:prstGeom prst="rect">
            <a:avLst/>
          </a:prstGeom>
          <a:noFill/>
          <a:ln>
            <a:noFill/>
          </a:ln>
        </p:spPr>
        <p:txBody>
          <a:bodyPr anchorCtr="0" anchor="t" bIns="45700" lIns="91425" spcFirstLastPara="1" rIns="91425" wrap="square" tIns="45700">
            <a:normAutofit/>
          </a:bodyPr>
          <a:lstStyle/>
          <a:p>
            <a:pPr indent="-342900" lvl="0" marL="342900" marR="0" rtl="0" algn="just">
              <a:spcBef>
                <a:spcPts val="0"/>
              </a:spcBef>
              <a:spcAft>
                <a:spcPts val="0"/>
              </a:spcAft>
              <a:buClr>
                <a:schemeClr val="dk1"/>
              </a:buClr>
              <a:buSzPts val="2400"/>
              <a:buFont typeface="Arial"/>
              <a:buChar char="•"/>
            </a:pPr>
            <a:r>
              <a:rPr b="1" lang="en-US" sz="2400">
                <a:solidFill>
                  <a:schemeClr val="dk1"/>
                </a:solidFill>
                <a:latin typeface="Calibri"/>
                <a:ea typeface="Calibri"/>
                <a:cs typeface="Calibri"/>
                <a:sym typeface="Calibri"/>
              </a:rPr>
              <a:t>Understand The Basics of the Food Label;</a:t>
            </a:r>
            <a:endParaRPr b="1" sz="2400">
              <a:solidFill>
                <a:schemeClr val="dk1"/>
              </a:solidFill>
              <a:latin typeface="Calibri"/>
              <a:ea typeface="Calibri"/>
              <a:cs typeface="Calibri"/>
              <a:sym typeface="Calibri"/>
            </a:endParaRPr>
          </a:p>
          <a:p>
            <a:pPr indent="-342900" lvl="0" marL="342900" marR="0" rtl="0" algn="just">
              <a:spcBef>
                <a:spcPts val="48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Look at the list of ingredients;</a:t>
            </a:r>
            <a:endParaRPr sz="2400">
              <a:solidFill>
                <a:schemeClr val="dk1"/>
              </a:solidFill>
              <a:latin typeface="Calibri"/>
              <a:ea typeface="Calibri"/>
              <a:cs typeface="Calibri"/>
              <a:sym typeface="Calibri"/>
            </a:endParaRPr>
          </a:p>
          <a:p>
            <a:pPr indent="-342900" lvl="0" marL="342900" marR="0" rtl="0" algn="just">
              <a:spcBef>
                <a:spcPts val="48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This gives an overview of the product’s "recipe". Ingredients are arranged from the most to the least amount. If a product lists its ingredients as:</a:t>
            </a:r>
            <a:endParaRPr sz="2400">
              <a:solidFill>
                <a:schemeClr val="dk1"/>
              </a:solidFill>
              <a:latin typeface="Calibri"/>
              <a:ea typeface="Calibri"/>
              <a:cs typeface="Calibri"/>
              <a:sym typeface="Calibri"/>
            </a:endParaRPr>
          </a:p>
          <a:p>
            <a:pPr indent="-342900" lvl="0" marL="342900" marR="0" rtl="0" algn="just">
              <a:spcBef>
                <a:spcPts val="48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Sugar, Water, Juice Concentrate, </a:t>
            </a:r>
            <a:endParaRPr sz="2400">
              <a:solidFill>
                <a:schemeClr val="dk1"/>
              </a:solidFill>
              <a:latin typeface="Calibri"/>
              <a:ea typeface="Calibri"/>
              <a:cs typeface="Calibri"/>
              <a:sym typeface="Calibri"/>
            </a:endParaRPr>
          </a:p>
          <a:p>
            <a:pPr indent="-342900" lvl="0" marL="342900" marR="0" rtl="0" algn="just">
              <a:spcBef>
                <a:spcPts val="480"/>
              </a:spcBef>
              <a:spcAft>
                <a:spcPts val="0"/>
              </a:spcAft>
              <a:buClr>
                <a:schemeClr val="dk1"/>
              </a:buClr>
              <a:buSzPts val="2400"/>
              <a:buFont typeface="Arial"/>
              <a:buNone/>
            </a:pPr>
            <a:r>
              <a:rPr lang="en-US" sz="2400">
                <a:solidFill>
                  <a:schemeClr val="dk1"/>
                </a:solidFill>
                <a:latin typeface="Calibri"/>
                <a:ea typeface="Calibri"/>
                <a:cs typeface="Calibri"/>
                <a:sym typeface="Calibri"/>
              </a:rPr>
              <a:t>    Artificial Flavor</a:t>
            </a:r>
            <a:endParaRPr sz="2400">
              <a:solidFill>
                <a:schemeClr val="dk1"/>
              </a:solidFill>
              <a:latin typeface="Calibri"/>
              <a:ea typeface="Calibri"/>
              <a:cs typeface="Calibri"/>
              <a:sym typeface="Calibri"/>
            </a:endParaRPr>
          </a:p>
          <a:p>
            <a:pPr indent="-342900" lvl="0" marL="342900" marR="0" rtl="0" algn="just">
              <a:spcBef>
                <a:spcPts val="48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This means that the bulk of the product is sugar. </a:t>
            </a:r>
            <a:endParaRPr sz="2400">
              <a:solidFill>
                <a:schemeClr val="dk1"/>
              </a:solidFill>
              <a:latin typeface="Calibri"/>
              <a:ea typeface="Calibri"/>
              <a:cs typeface="Calibri"/>
              <a:sym typeface="Calibri"/>
            </a:endParaRPr>
          </a:p>
          <a:p>
            <a:pPr indent="-342900" lvl="0" marL="342900" marR="0" rtl="0" algn="just">
              <a:spcBef>
                <a:spcPts val="48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The ingredient with least amount is juice concentrate.</a:t>
            </a:r>
            <a:endParaRPr sz="2400">
              <a:solidFill>
                <a:schemeClr val="dk1"/>
              </a:solidFill>
              <a:latin typeface="Calibri"/>
              <a:ea typeface="Calibri"/>
              <a:cs typeface="Calibri"/>
              <a:sym typeface="Calibri"/>
            </a:endParaRPr>
          </a:p>
          <a:p>
            <a:pPr indent="-190500" lvl="0" marL="342900" marR="0" rtl="0" algn="l">
              <a:spcBef>
                <a:spcPts val="480"/>
              </a:spcBef>
              <a:spcAft>
                <a:spcPts val="0"/>
              </a:spcAft>
              <a:buClr>
                <a:schemeClr val="dk1"/>
              </a:buClr>
              <a:buSzPts val="2400"/>
              <a:buFont typeface="Arial"/>
              <a:buNone/>
            </a:pPr>
            <a:r>
              <a:t/>
            </a:r>
            <a:endParaRPr sz="2400">
              <a:solidFill>
                <a:schemeClr val="dk1"/>
              </a:solidFill>
              <a:latin typeface="Calibri"/>
              <a:ea typeface="Calibri"/>
              <a:cs typeface="Calibri"/>
              <a:sym typeface="Calibri"/>
            </a:endParaRPr>
          </a:p>
        </p:txBody>
      </p:sp>
      <p:sp>
        <p:nvSpPr>
          <p:cNvPr id="626" name="Google Shape;626;p55"/>
          <p:cNvSpPr txBox="1"/>
          <p:nvPr/>
        </p:nvSpPr>
        <p:spPr>
          <a:xfrm>
            <a:off x="231140" y="72390"/>
            <a:ext cx="6096000" cy="64516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600">
                <a:solidFill>
                  <a:schemeClr val="dk1"/>
                </a:solidFill>
                <a:latin typeface="Calibri"/>
                <a:ea typeface="Calibri"/>
                <a:cs typeface="Calibri"/>
                <a:sym typeface="Calibri"/>
              </a:rPr>
              <a:t>Check the Label Information</a:t>
            </a:r>
            <a:endParaRPr b="1" sz="3600">
              <a:solidFill>
                <a:schemeClr val="dk1"/>
              </a:solidFill>
              <a:latin typeface="Calibri"/>
              <a:ea typeface="Calibri"/>
              <a:cs typeface="Calibri"/>
              <a:sym typeface="Calibri"/>
            </a:endParaRPr>
          </a:p>
        </p:txBody>
      </p:sp>
      <p:pic>
        <p:nvPicPr>
          <p:cNvPr descr="Image result for fruit juice ingredients" id="627" name="Google Shape;627;p55"/>
          <p:cNvPicPr preferRelativeResize="0"/>
          <p:nvPr/>
        </p:nvPicPr>
        <p:blipFill rotWithShape="1">
          <a:blip r:embed="rId4">
            <a:alphaModFix/>
          </a:blip>
          <a:srcRect b="0" l="0" r="7784" t="0"/>
          <a:stretch/>
        </p:blipFill>
        <p:spPr>
          <a:xfrm>
            <a:off x="7816215" y="2854326"/>
            <a:ext cx="3900008" cy="228600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pic>
        <p:nvPicPr>
          <p:cNvPr id="632" name="Google Shape;632;p56"/>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
        <p:nvSpPr>
          <p:cNvPr id="633" name="Google Shape;633;p56"/>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
        <p:nvSpPr>
          <p:cNvPr id="634" name="Google Shape;634;p56"/>
          <p:cNvSpPr/>
          <p:nvPr/>
        </p:nvSpPr>
        <p:spPr>
          <a:xfrm>
            <a:off x="187960" y="304800"/>
            <a:ext cx="7020560" cy="5943600"/>
          </a:xfrm>
          <a:prstGeom prst="rect">
            <a:avLst/>
          </a:prstGeom>
          <a:noFill/>
          <a:ln>
            <a:noFill/>
          </a:ln>
        </p:spPr>
        <p:txBody>
          <a:bodyPr anchorCtr="0" anchor="t" bIns="45700" lIns="91425" spcFirstLastPara="1" rIns="91425" wrap="square" tIns="45700">
            <a:normAutofit/>
          </a:bodyPr>
          <a:lstStyle/>
          <a:p>
            <a:pPr indent="-342900" lvl="0" marL="342900" marR="0" rtl="0" algn="ctr">
              <a:spcBef>
                <a:spcPts val="0"/>
              </a:spcBef>
              <a:spcAft>
                <a:spcPts val="0"/>
              </a:spcAft>
              <a:buClr>
                <a:schemeClr val="dk1"/>
              </a:buClr>
              <a:buSzPts val="2800"/>
              <a:buFont typeface="Arial"/>
              <a:buChar char="•"/>
            </a:pPr>
            <a:r>
              <a:rPr b="1" lang="en-US" sz="2800">
                <a:solidFill>
                  <a:schemeClr val="dk1"/>
                </a:solidFill>
                <a:latin typeface="Calibri"/>
                <a:ea typeface="Calibri"/>
                <a:cs typeface="Calibri"/>
                <a:sym typeface="Calibri"/>
              </a:rPr>
              <a:t>Watch the nutrient amounts</a:t>
            </a:r>
            <a:endParaRPr b="1" sz="2800">
              <a:solidFill>
                <a:schemeClr val="dk1"/>
              </a:solidFill>
              <a:latin typeface="Calibri"/>
              <a:ea typeface="Calibri"/>
              <a:cs typeface="Calibri"/>
              <a:sym typeface="Calibri"/>
            </a:endParaRPr>
          </a:p>
          <a:p>
            <a:pPr indent="-165100" lvl="0" marL="342900" marR="0" rtl="0" algn="ctr">
              <a:spcBef>
                <a:spcPts val="560"/>
              </a:spcBef>
              <a:spcAft>
                <a:spcPts val="0"/>
              </a:spcAft>
              <a:buClr>
                <a:schemeClr val="dk1"/>
              </a:buClr>
              <a:buSzPts val="2800"/>
              <a:buFont typeface="Arial"/>
              <a:buNone/>
            </a:pPr>
            <a:r>
              <a:t/>
            </a:r>
            <a:endParaRPr b="1" sz="2800">
              <a:solidFill>
                <a:schemeClr val="dk1"/>
              </a:solidFill>
              <a:latin typeface="Calibri"/>
              <a:ea typeface="Calibri"/>
              <a:cs typeface="Calibri"/>
              <a:sym typeface="Calibri"/>
            </a:endParaRPr>
          </a:p>
          <a:p>
            <a:pPr indent="-342900" lvl="0" marL="342900" marR="0" rtl="0" algn="just">
              <a:spcBef>
                <a:spcPts val="560"/>
              </a:spcBef>
              <a:spcAft>
                <a:spcPts val="0"/>
              </a:spcAft>
              <a:buClr>
                <a:schemeClr val="dk1"/>
              </a:buClr>
              <a:buSzPts val="2800"/>
              <a:buFont typeface="Arial"/>
              <a:buChar char="•"/>
            </a:pPr>
            <a:r>
              <a:rPr lang="en-US" sz="2800">
                <a:solidFill>
                  <a:schemeClr val="dk1"/>
                </a:solidFill>
                <a:latin typeface="Calibri"/>
                <a:ea typeface="Calibri"/>
                <a:cs typeface="Calibri"/>
                <a:sym typeface="Calibri"/>
              </a:rPr>
              <a:t>Read the Nutrition Information Label for nutrient amounts.  </a:t>
            </a:r>
            <a:endParaRPr sz="2800">
              <a:solidFill>
                <a:schemeClr val="dk1"/>
              </a:solidFill>
              <a:latin typeface="Calibri"/>
              <a:ea typeface="Calibri"/>
              <a:cs typeface="Calibri"/>
              <a:sym typeface="Calibri"/>
            </a:endParaRPr>
          </a:p>
          <a:p>
            <a:pPr indent="-342900" lvl="0" marL="342900" marR="0" rtl="0" algn="just">
              <a:spcBef>
                <a:spcPts val="560"/>
              </a:spcBef>
              <a:spcAft>
                <a:spcPts val="0"/>
              </a:spcAft>
              <a:buClr>
                <a:schemeClr val="dk1"/>
              </a:buClr>
              <a:buSzPts val="2800"/>
              <a:buFont typeface="Arial"/>
              <a:buChar char="•"/>
            </a:pPr>
            <a:r>
              <a:rPr lang="en-US" sz="2800">
                <a:solidFill>
                  <a:schemeClr val="dk1"/>
                </a:solidFill>
                <a:latin typeface="Calibri"/>
                <a:ea typeface="Calibri"/>
                <a:cs typeface="Calibri"/>
                <a:sym typeface="Calibri"/>
              </a:rPr>
              <a:t>These are given either by per 100g of the product or the Recommended energy and Nutrient Intake (%RDA, which is based on ICMR nutrient recommendation).  </a:t>
            </a:r>
            <a:endParaRPr sz="2800">
              <a:solidFill>
                <a:schemeClr val="dk1"/>
              </a:solidFill>
              <a:latin typeface="Calibri"/>
              <a:ea typeface="Calibri"/>
              <a:cs typeface="Calibri"/>
              <a:sym typeface="Calibri"/>
            </a:endParaRPr>
          </a:p>
          <a:p>
            <a:pPr indent="-342900" lvl="0" marL="342900" marR="0" rtl="0" algn="just">
              <a:spcBef>
                <a:spcPts val="560"/>
              </a:spcBef>
              <a:spcAft>
                <a:spcPts val="0"/>
              </a:spcAft>
              <a:buClr>
                <a:schemeClr val="dk1"/>
              </a:buClr>
              <a:buSzPts val="2800"/>
              <a:buFont typeface="Arial"/>
              <a:buChar char="•"/>
            </a:pPr>
            <a:r>
              <a:rPr lang="en-US" sz="2800">
                <a:solidFill>
                  <a:schemeClr val="dk1"/>
                </a:solidFill>
                <a:latin typeface="Calibri"/>
                <a:ea typeface="Calibri"/>
                <a:cs typeface="Calibri"/>
                <a:sym typeface="Calibri"/>
              </a:rPr>
              <a:t>This allows you to compare nutrient amounts among different brands of a particular food.</a:t>
            </a:r>
            <a:endParaRPr sz="2800">
              <a:solidFill>
                <a:schemeClr val="dk1"/>
              </a:solidFill>
              <a:latin typeface="Calibri"/>
              <a:ea typeface="Calibri"/>
              <a:cs typeface="Calibri"/>
              <a:sym typeface="Calibri"/>
            </a:endParaRPr>
          </a:p>
        </p:txBody>
      </p:sp>
      <p:pic>
        <p:nvPicPr>
          <p:cNvPr descr="Image result for nutrient amount" id="635" name="Google Shape;635;p56"/>
          <p:cNvPicPr preferRelativeResize="0"/>
          <p:nvPr/>
        </p:nvPicPr>
        <p:blipFill rotWithShape="1">
          <a:blip r:embed="rId4">
            <a:alphaModFix/>
          </a:blip>
          <a:srcRect b="0" l="0" r="0" t="0"/>
          <a:stretch/>
        </p:blipFill>
        <p:spPr>
          <a:xfrm>
            <a:off x="7515860" y="304800"/>
            <a:ext cx="3772535" cy="4762500"/>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9" name="Shape 639"/>
        <p:cNvGrpSpPr/>
        <p:nvPr/>
      </p:nvGrpSpPr>
      <p:grpSpPr>
        <a:xfrm>
          <a:off x="0" y="0"/>
          <a:ext cx="0" cy="0"/>
          <a:chOff x="0" y="0"/>
          <a:chExt cx="0" cy="0"/>
        </a:xfrm>
      </p:grpSpPr>
      <p:pic>
        <p:nvPicPr>
          <p:cNvPr id="640" name="Google Shape;640;p57"/>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
        <p:nvSpPr>
          <p:cNvPr id="641" name="Google Shape;641;p57"/>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
        <p:nvSpPr>
          <p:cNvPr id="642" name="Google Shape;642;p57"/>
          <p:cNvSpPr/>
          <p:nvPr/>
        </p:nvSpPr>
        <p:spPr>
          <a:xfrm>
            <a:off x="304800" y="314325"/>
            <a:ext cx="11207115" cy="5198745"/>
          </a:xfrm>
          <a:prstGeom prst="rect">
            <a:avLst/>
          </a:prstGeom>
          <a:noFill/>
          <a:ln>
            <a:noFill/>
          </a:ln>
        </p:spPr>
        <p:txBody>
          <a:bodyPr anchorCtr="0" anchor="t" bIns="45700" lIns="91425" spcFirstLastPara="1" rIns="91425" wrap="square" tIns="45700">
            <a:normAutofit/>
          </a:bodyPr>
          <a:lstStyle/>
          <a:p>
            <a:pPr indent="-342900" lvl="0" marL="342900" marR="0" rtl="0" algn="l">
              <a:spcBef>
                <a:spcPts val="0"/>
              </a:spcBef>
              <a:spcAft>
                <a:spcPts val="0"/>
              </a:spcAft>
              <a:buClr>
                <a:schemeClr val="dk1"/>
              </a:buClr>
              <a:buSzPts val="2400"/>
              <a:buFont typeface="Arial"/>
              <a:buChar char="•"/>
            </a:pPr>
            <a:r>
              <a:rPr b="1" lang="en-US" sz="2400">
                <a:solidFill>
                  <a:schemeClr val="dk1"/>
                </a:solidFill>
                <a:latin typeface="Calibri"/>
                <a:ea typeface="Calibri"/>
                <a:cs typeface="Calibri"/>
                <a:sym typeface="Calibri"/>
              </a:rPr>
              <a:t> Get more value</a:t>
            </a:r>
            <a:endParaRPr b="1" sz="2400">
              <a:solidFill>
                <a:schemeClr val="dk1"/>
              </a:solidFill>
              <a:latin typeface="Calibri"/>
              <a:ea typeface="Calibri"/>
              <a:cs typeface="Calibri"/>
              <a:sym typeface="Calibri"/>
            </a:endParaRPr>
          </a:p>
          <a:p>
            <a:pPr indent="-190500" lvl="0" marL="342900" marR="0" rtl="0" algn="l">
              <a:spcBef>
                <a:spcPts val="480"/>
              </a:spcBef>
              <a:spcAft>
                <a:spcPts val="0"/>
              </a:spcAft>
              <a:buClr>
                <a:schemeClr val="dk1"/>
              </a:buClr>
              <a:buSzPts val="2400"/>
              <a:buFont typeface="Arial"/>
              <a:buNone/>
            </a:pPr>
            <a:r>
              <a:t/>
            </a:r>
            <a:endParaRPr sz="2400">
              <a:solidFill>
                <a:schemeClr val="dk1"/>
              </a:solidFill>
              <a:latin typeface="Calibri"/>
              <a:ea typeface="Calibri"/>
              <a:cs typeface="Calibri"/>
              <a:sym typeface="Calibri"/>
            </a:endParaRPr>
          </a:p>
          <a:p>
            <a:pPr indent="-342900" lvl="0" marL="342900" marR="0" rtl="0" algn="l">
              <a:spcBef>
                <a:spcPts val="48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There are 2 items you'll need to look at:</a:t>
            </a:r>
            <a:endParaRPr sz="2400">
              <a:solidFill>
                <a:schemeClr val="dk1"/>
              </a:solidFill>
              <a:latin typeface="Calibri"/>
              <a:ea typeface="Calibri"/>
              <a:cs typeface="Calibri"/>
              <a:sym typeface="Calibri"/>
            </a:endParaRPr>
          </a:p>
          <a:p>
            <a:pPr indent="-342900" lvl="0" marL="342900" marR="0" rtl="0" algn="l">
              <a:spcBef>
                <a:spcPts val="48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Net Weight is the amount of product inside the pack: This can be found near the bottom of a pack, usually at the front of the packaging.</a:t>
            </a:r>
            <a:endParaRPr sz="2400">
              <a:solidFill>
                <a:schemeClr val="dk1"/>
              </a:solidFill>
              <a:latin typeface="Calibri"/>
              <a:ea typeface="Calibri"/>
              <a:cs typeface="Calibri"/>
              <a:sym typeface="Calibri"/>
            </a:endParaRPr>
          </a:p>
          <a:p>
            <a:pPr indent="-342900" lvl="0" marL="342900" marR="0" rtl="0" algn="l">
              <a:spcBef>
                <a:spcPts val="48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Serving Size:  is the amount (usually in grams or millilitres) per serving of a product</a:t>
            </a:r>
            <a:endParaRPr sz="2400">
              <a:solidFill>
                <a:schemeClr val="dk1"/>
              </a:solidFill>
              <a:latin typeface="Calibri"/>
              <a:ea typeface="Calibri"/>
              <a:cs typeface="Calibri"/>
              <a:sym typeface="Calibri"/>
            </a:endParaRPr>
          </a:p>
          <a:p>
            <a:pPr indent="-342900" lvl="0" marL="342900" marR="0" rtl="0" algn="l">
              <a:spcBef>
                <a:spcPts val="48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Divide Net Weight by Serving Size. This gives you the number of servings in the pack.</a:t>
            </a:r>
            <a:endParaRPr sz="2400">
              <a:solidFill>
                <a:schemeClr val="dk1"/>
              </a:solidFill>
              <a:latin typeface="Calibri"/>
              <a:ea typeface="Calibri"/>
              <a:cs typeface="Calibri"/>
              <a:sym typeface="Calibri"/>
            </a:endParaRPr>
          </a:p>
          <a:p>
            <a:pPr indent="-190500" lvl="0" marL="342900" marR="0" rtl="0" algn="l">
              <a:spcBef>
                <a:spcPts val="480"/>
              </a:spcBef>
              <a:spcAft>
                <a:spcPts val="0"/>
              </a:spcAft>
              <a:buClr>
                <a:schemeClr val="dk1"/>
              </a:buClr>
              <a:buSzPts val="2400"/>
              <a:buFont typeface="Arial"/>
              <a:buNone/>
            </a:pPr>
            <a:r>
              <a:t/>
            </a:r>
            <a:endParaRPr sz="2400">
              <a:solidFill>
                <a:schemeClr val="dk1"/>
              </a:solidFill>
              <a:latin typeface="Calibri"/>
              <a:ea typeface="Calibri"/>
              <a:cs typeface="Calibri"/>
              <a:sym typeface="Calibri"/>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6" name="Shape 646"/>
        <p:cNvGrpSpPr/>
        <p:nvPr/>
      </p:nvGrpSpPr>
      <p:grpSpPr>
        <a:xfrm>
          <a:off x="0" y="0"/>
          <a:ext cx="0" cy="0"/>
          <a:chOff x="0" y="0"/>
          <a:chExt cx="0" cy="0"/>
        </a:xfrm>
      </p:grpSpPr>
      <p:pic>
        <p:nvPicPr>
          <p:cNvPr id="647" name="Google Shape;647;p58"/>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
        <p:nvSpPr>
          <p:cNvPr id="648" name="Google Shape;648;p58"/>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
        <p:nvSpPr>
          <p:cNvPr id="649" name="Google Shape;649;p58"/>
          <p:cNvSpPr/>
          <p:nvPr/>
        </p:nvSpPr>
        <p:spPr>
          <a:xfrm>
            <a:off x="228600" y="228600"/>
            <a:ext cx="8034655" cy="4526280"/>
          </a:xfrm>
          <a:prstGeom prst="rect">
            <a:avLst/>
          </a:prstGeom>
          <a:noFill/>
          <a:ln>
            <a:noFill/>
          </a:ln>
        </p:spPr>
        <p:txBody>
          <a:bodyPr anchorCtr="0" anchor="t" bIns="45700" lIns="91425" spcFirstLastPara="1" rIns="91425" wrap="square" tIns="45700">
            <a:normAutofit/>
          </a:bodyPr>
          <a:lstStyle/>
          <a:p>
            <a:pPr indent="-342900" lvl="0" marL="342900" marR="0" rtl="0" algn="l">
              <a:spcBef>
                <a:spcPts val="0"/>
              </a:spcBef>
              <a:spcAft>
                <a:spcPts val="0"/>
              </a:spcAft>
              <a:buClr>
                <a:schemeClr val="dk1"/>
              </a:buClr>
              <a:buSzPts val="2800"/>
              <a:buFont typeface="Arial"/>
              <a:buChar char="•"/>
            </a:pPr>
            <a:r>
              <a:rPr b="1" lang="en-US" sz="2800">
                <a:solidFill>
                  <a:schemeClr val="dk1"/>
                </a:solidFill>
                <a:latin typeface="Calibri"/>
                <a:ea typeface="Calibri"/>
                <a:cs typeface="Calibri"/>
                <a:sym typeface="Calibri"/>
              </a:rPr>
              <a:t>Understand nutrient content claims.</a:t>
            </a:r>
            <a:r>
              <a:rPr lang="en-US" sz="2800">
                <a:solidFill>
                  <a:schemeClr val="dk1"/>
                </a:solidFill>
                <a:latin typeface="Calibri"/>
                <a:ea typeface="Calibri"/>
                <a:cs typeface="Calibri"/>
                <a:sym typeface="Calibri"/>
              </a:rPr>
              <a:t>  </a:t>
            </a:r>
            <a:endParaRPr sz="2800">
              <a:solidFill>
                <a:schemeClr val="dk1"/>
              </a:solidFill>
              <a:latin typeface="Calibri"/>
              <a:ea typeface="Calibri"/>
              <a:cs typeface="Calibri"/>
              <a:sym typeface="Calibri"/>
            </a:endParaRPr>
          </a:p>
          <a:p>
            <a:pPr indent="-342900" lvl="0" marL="342900" marR="0" rtl="0" algn="l">
              <a:spcBef>
                <a:spcPts val="560"/>
              </a:spcBef>
              <a:spcAft>
                <a:spcPts val="0"/>
              </a:spcAft>
              <a:buClr>
                <a:schemeClr val="dk1"/>
              </a:buClr>
              <a:buSzPts val="2800"/>
              <a:buFont typeface="Arial"/>
              <a:buNone/>
            </a:pPr>
            <a:r>
              <a:rPr lang="en-US" sz="2800">
                <a:solidFill>
                  <a:schemeClr val="dk1"/>
                </a:solidFill>
                <a:latin typeface="Calibri"/>
                <a:ea typeface="Calibri"/>
                <a:cs typeface="Calibri"/>
                <a:sym typeface="Calibri"/>
              </a:rPr>
              <a:t>          </a:t>
            </a:r>
            <a:r>
              <a:rPr b="1" lang="en-US" sz="2800">
                <a:solidFill>
                  <a:srgbClr val="FF0000"/>
                </a:solidFill>
                <a:latin typeface="Calibri"/>
                <a:ea typeface="Calibri"/>
                <a:cs typeface="Calibri"/>
                <a:sym typeface="Calibri"/>
              </a:rPr>
              <a:t>    They are not always as they seem!</a:t>
            </a:r>
            <a:endParaRPr sz="2800">
              <a:solidFill>
                <a:schemeClr val="dk1"/>
              </a:solidFill>
              <a:latin typeface="Calibri"/>
              <a:ea typeface="Calibri"/>
              <a:cs typeface="Calibri"/>
              <a:sym typeface="Calibri"/>
            </a:endParaRPr>
          </a:p>
          <a:p>
            <a:pPr indent="-342900" lvl="0" marL="342900" marR="0" rtl="0" algn="l">
              <a:spcBef>
                <a:spcPts val="560"/>
              </a:spcBef>
              <a:spcAft>
                <a:spcPts val="0"/>
              </a:spcAft>
              <a:buClr>
                <a:schemeClr val="dk1"/>
              </a:buClr>
              <a:buSzPts val="2800"/>
              <a:buFont typeface="Arial"/>
              <a:buChar char="•"/>
            </a:pPr>
            <a:r>
              <a:rPr lang="en-US" sz="2800">
                <a:solidFill>
                  <a:schemeClr val="dk1"/>
                </a:solidFill>
                <a:latin typeface="Calibri"/>
                <a:ea typeface="Calibri"/>
                <a:cs typeface="Calibri"/>
                <a:sym typeface="Calibri"/>
              </a:rPr>
              <a:t>A zero-calorie product can actually contain up to 4 calories per serving;</a:t>
            </a:r>
            <a:endParaRPr sz="2800">
              <a:solidFill>
                <a:schemeClr val="dk1"/>
              </a:solidFill>
              <a:latin typeface="Calibri"/>
              <a:ea typeface="Calibri"/>
              <a:cs typeface="Calibri"/>
              <a:sym typeface="Calibri"/>
            </a:endParaRPr>
          </a:p>
          <a:p>
            <a:pPr indent="-342900" lvl="0" marL="342900" marR="0" rtl="0" algn="l">
              <a:spcBef>
                <a:spcPts val="560"/>
              </a:spcBef>
              <a:spcAft>
                <a:spcPts val="0"/>
              </a:spcAft>
              <a:buClr>
                <a:schemeClr val="dk1"/>
              </a:buClr>
              <a:buSzPts val="2800"/>
              <a:buFont typeface="Arial"/>
              <a:buChar char="•"/>
            </a:pPr>
            <a:r>
              <a:rPr lang="en-US" sz="2800">
                <a:solidFill>
                  <a:schemeClr val="dk1"/>
                </a:solidFill>
                <a:latin typeface="Calibri"/>
                <a:ea typeface="Calibri"/>
                <a:cs typeface="Calibri"/>
                <a:sym typeface="Calibri"/>
              </a:rPr>
              <a:t>A fat-free product can contain up to 0.5 grams of fat per serving;</a:t>
            </a:r>
            <a:endParaRPr sz="2800">
              <a:solidFill>
                <a:schemeClr val="dk1"/>
              </a:solidFill>
              <a:latin typeface="Calibri"/>
              <a:ea typeface="Calibri"/>
              <a:cs typeface="Calibri"/>
              <a:sym typeface="Calibri"/>
            </a:endParaRPr>
          </a:p>
          <a:p>
            <a:pPr indent="-342900" lvl="0" marL="342900" marR="0" rtl="0" algn="l">
              <a:spcBef>
                <a:spcPts val="560"/>
              </a:spcBef>
              <a:spcAft>
                <a:spcPts val="0"/>
              </a:spcAft>
              <a:buClr>
                <a:schemeClr val="dk1"/>
              </a:buClr>
              <a:buSzPts val="2800"/>
              <a:buFont typeface="Arial"/>
              <a:buChar char="•"/>
            </a:pPr>
            <a:r>
              <a:rPr lang="en-US" sz="2800">
                <a:solidFill>
                  <a:schemeClr val="dk1"/>
                </a:solidFill>
                <a:latin typeface="Calibri"/>
                <a:ea typeface="Calibri"/>
                <a:cs typeface="Calibri"/>
                <a:sym typeface="Calibri"/>
              </a:rPr>
              <a:t>A low-fat product can have as much as 3 grams for solid products and 1.5g for liquid products.</a:t>
            </a:r>
            <a:endParaRPr sz="2800">
              <a:solidFill>
                <a:schemeClr val="dk1"/>
              </a:solidFill>
              <a:latin typeface="Calibri"/>
              <a:ea typeface="Calibri"/>
              <a:cs typeface="Calibri"/>
              <a:sym typeface="Calibri"/>
            </a:endParaRPr>
          </a:p>
        </p:txBody>
      </p:sp>
      <p:pic>
        <p:nvPicPr>
          <p:cNvPr descr="Image result for low fat foods" id="650" name="Google Shape;650;p58"/>
          <p:cNvPicPr preferRelativeResize="0"/>
          <p:nvPr/>
        </p:nvPicPr>
        <p:blipFill rotWithShape="1">
          <a:blip r:embed="rId4">
            <a:alphaModFix/>
          </a:blip>
          <a:srcRect b="4873" l="26286" r="22286" t="3119"/>
          <a:stretch/>
        </p:blipFill>
        <p:spPr>
          <a:xfrm>
            <a:off x="8262620" y="3651885"/>
            <a:ext cx="1976034" cy="2514600"/>
          </a:xfrm>
          <a:prstGeom prst="rect">
            <a:avLst/>
          </a:prstGeom>
          <a:noFill/>
          <a:ln>
            <a:noFill/>
          </a:ln>
        </p:spPr>
      </p:pic>
      <p:pic>
        <p:nvPicPr>
          <p:cNvPr descr="Related image" id="651" name="Google Shape;651;p58"/>
          <p:cNvPicPr preferRelativeResize="0"/>
          <p:nvPr/>
        </p:nvPicPr>
        <p:blipFill rotWithShape="1">
          <a:blip r:embed="rId5">
            <a:alphaModFix/>
          </a:blip>
          <a:srcRect b="8552" l="33735" r="34568" t="5929"/>
          <a:stretch/>
        </p:blipFill>
        <p:spPr>
          <a:xfrm>
            <a:off x="8943340" y="139700"/>
            <a:ext cx="1295400" cy="3289450"/>
          </a:xfrm>
          <a:prstGeom prst="rect">
            <a:avLst/>
          </a:prstGeom>
          <a:noFill/>
          <a:ln>
            <a:noFill/>
          </a:ln>
        </p:spPr>
      </p:pic>
      <p:pic>
        <p:nvPicPr>
          <p:cNvPr descr="Related image" id="652" name="Google Shape;652;p58"/>
          <p:cNvPicPr preferRelativeResize="0"/>
          <p:nvPr/>
        </p:nvPicPr>
        <p:blipFill rotWithShape="1">
          <a:blip r:embed="rId6">
            <a:alphaModFix/>
          </a:blip>
          <a:srcRect b="0" l="26470" r="29412" t="0"/>
          <a:stretch/>
        </p:blipFill>
        <p:spPr>
          <a:xfrm>
            <a:off x="10573385" y="320042"/>
            <a:ext cx="1371600" cy="3108960"/>
          </a:xfrm>
          <a:prstGeom prst="rect">
            <a:avLst/>
          </a:prstGeom>
          <a:noFill/>
          <a:ln>
            <a:noFill/>
          </a:ln>
        </p:spPr>
      </p:pic>
      <p:pic>
        <p:nvPicPr>
          <p:cNvPr descr="Image result for zero calorie coke" id="653" name="Google Shape;653;p58"/>
          <p:cNvPicPr preferRelativeResize="0"/>
          <p:nvPr/>
        </p:nvPicPr>
        <p:blipFill rotWithShape="1">
          <a:blip r:embed="rId7">
            <a:alphaModFix/>
          </a:blip>
          <a:srcRect b="0" l="0" r="0" t="0"/>
          <a:stretch/>
        </p:blipFill>
        <p:spPr>
          <a:xfrm>
            <a:off x="547370" y="4140835"/>
            <a:ext cx="1619250" cy="2562226"/>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7" name="Shape 657"/>
        <p:cNvGrpSpPr/>
        <p:nvPr/>
      </p:nvGrpSpPr>
      <p:grpSpPr>
        <a:xfrm>
          <a:off x="0" y="0"/>
          <a:ext cx="0" cy="0"/>
          <a:chOff x="0" y="0"/>
          <a:chExt cx="0" cy="0"/>
        </a:xfrm>
      </p:grpSpPr>
      <p:pic>
        <p:nvPicPr>
          <p:cNvPr id="658" name="Google Shape;658;p59"/>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
        <p:nvSpPr>
          <p:cNvPr id="659" name="Google Shape;659;p59"/>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
        <p:nvSpPr>
          <p:cNvPr id="660" name="Google Shape;660;p59"/>
          <p:cNvSpPr/>
          <p:nvPr/>
        </p:nvSpPr>
        <p:spPr>
          <a:xfrm>
            <a:off x="254635" y="454660"/>
            <a:ext cx="8229600" cy="6400800"/>
          </a:xfrm>
          <a:prstGeom prst="rect">
            <a:avLst/>
          </a:prstGeom>
          <a:noFill/>
          <a:ln>
            <a:noFill/>
          </a:ln>
        </p:spPr>
        <p:txBody>
          <a:bodyPr anchorCtr="0" anchor="t" bIns="45700" lIns="91425" spcFirstLastPara="1" rIns="91425" wrap="square" tIns="45700">
            <a:normAutofit/>
          </a:bodyPr>
          <a:lstStyle/>
          <a:p>
            <a:pPr indent="-342900" lvl="0" marL="342900" marR="0" rtl="0" algn="l">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Here are some pointers to help you read and interpret the information on food labels.</a:t>
            </a:r>
            <a:endParaRPr sz="2400">
              <a:solidFill>
                <a:schemeClr val="dk1"/>
              </a:solidFill>
              <a:latin typeface="Calibri"/>
              <a:ea typeface="Calibri"/>
              <a:cs typeface="Calibri"/>
              <a:sym typeface="Calibri"/>
            </a:endParaRPr>
          </a:p>
          <a:p>
            <a:pPr indent="-190500" lvl="0" marL="342900" marR="0" rtl="0" algn="l">
              <a:spcBef>
                <a:spcPts val="480"/>
              </a:spcBef>
              <a:spcAft>
                <a:spcPts val="0"/>
              </a:spcAft>
              <a:buClr>
                <a:schemeClr val="dk1"/>
              </a:buClr>
              <a:buSzPts val="2400"/>
              <a:buFont typeface="Arial"/>
              <a:buNone/>
            </a:pPr>
            <a:r>
              <a:t/>
            </a:r>
            <a:endParaRPr sz="2400">
              <a:solidFill>
                <a:schemeClr val="dk1"/>
              </a:solidFill>
              <a:latin typeface="Calibri"/>
              <a:ea typeface="Calibri"/>
              <a:cs typeface="Calibri"/>
              <a:sym typeface="Calibri"/>
            </a:endParaRPr>
          </a:p>
          <a:p>
            <a:pPr indent="-342900" lvl="0" marL="342900" marR="0" rtl="0" algn="l">
              <a:spcBef>
                <a:spcPts val="48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5g fat is equal to one teaspoon of fat (picture a teaspoon of butter). If a food says it has 30g fat per serve, that’s equivalent to eating about six teaspoons of butter!</a:t>
            </a:r>
            <a:endParaRPr sz="2400">
              <a:solidFill>
                <a:schemeClr val="dk1"/>
              </a:solidFill>
              <a:latin typeface="Calibri"/>
              <a:ea typeface="Calibri"/>
              <a:cs typeface="Calibri"/>
              <a:sym typeface="Calibri"/>
            </a:endParaRPr>
          </a:p>
          <a:p>
            <a:pPr indent="-190500" lvl="0" marL="342900" marR="0" rtl="0" algn="l">
              <a:spcBef>
                <a:spcPts val="480"/>
              </a:spcBef>
              <a:spcAft>
                <a:spcPts val="0"/>
              </a:spcAft>
              <a:buClr>
                <a:schemeClr val="dk1"/>
              </a:buClr>
              <a:buSzPts val="2400"/>
              <a:buFont typeface="Arial"/>
              <a:buNone/>
            </a:pPr>
            <a:r>
              <a:t/>
            </a:r>
            <a:endParaRPr sz="2400">
              <a:solidFill>
                <a:schemeClr val="dk1"/>
              </a:solidFill>
              <a:latin typeface="Calibri"/>
              <a:ea typeface="Calibri"/>
              <a:cs typeface="Calibri"/>
              <a:sym typeface="Calibri"/>
            </a:endParaRPr>
          </a:p>
          <a:p>
            <a:pPr indent="-342900" lvl="0" marL="342900" marR="0" rtl="0" algn="l">
              <a:spcBef>
                <a:spcPts val="480"/>
              </a:spcBef>
              <a:spcAft>
                <a:spcPts val="0"/>
              </a:spcAft>
              <a:buClr>
                <a:schemeClr val="dk1"/>
              </a:buClr>
              <a:buSzPts val="2400"/>
              <a:buFont typeface="Arial"/>
              <a:buNone/>
            </a:pPr>
            <a:r>
              <a:t/>
            </a:r>
            <a:endParaRPr sz="2400">
              <a:solidFill>
                <a:schemeClr val="dk1"/>
              </a:solidFill>
              <a:latin typeface="Calibri"/>
              <a:ea typeface="Calibri"/>
              <a:cs typeface="Calibri"/>
              <a:sym typeface="Calibri"/>
            </a:endParaRPr>
          </a:p>
          <a:p>
            <a:pPr indent="-342900" lvl="0" marL="342900" marR="0" rtl="0" algn="l">
              <a:spcBef>
                <a:spcPts val="48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5g sugar is equal to one teaspoon </a:t>
            </a:r>
            <a:endParaRPr sz="2400">
              <a:solidFill>
                <a:schemeClr val="dk1"/>
              </a:solidFill>
              <a:latin typeface="Calibri"/>
              <a:ea typeface="Calibri"/>
              <a:cs typeface="Calibri"/>
              <a:sym typeface="Calibri"/>
            </a:endParaRPr>
          </a:p>
          <a:p>
            <a:pPr indent="-342900" lvl="0" marL="342900" marR="0" rtl="0" algn="l">
              <a:spcBef>
                <a:spcPts val="480"/>
              </a:spcBef>
              <a:spcAft>
                <a:spcPts val="0"/>
              </a:spcAft>
              <a:buClr>
                <a:schemeClr val="dk1"/>
              </a:buClr>
              <a:buSzPts val="2400"/>
              <a:buFont typeface="Arial"/>
              <a:buNone/>
            </a:pPr>
            <a:r>
              <a:rPr lang="en-US" sz="2400">
                <a:solidFill>
                  <a:schemeClr val="dk1"/>
                </a:solidFill>
                <a:latin typeface="Calibri"/>
                <a:ea typeface="Calibri"/>
                <a:cs typeface="Calibri"/>
                <a:sym typeface="Calibri"/>
              </a:rPr>
              <a:t>of sugar.</a:t>
            </a:r>
            <a:endParaRPr sz="2400">
              <a:solidFill>
                <a:schemeClr val="dk1"/>
              </a:solidFill>
              <a:latin typeface="Calibri"/>
              <a:ea typeface="Calibri"/>
              <a:cs typeface="Calibri"/>
              <a:sym typeface="Calibri"/>
            </a:endParaRPr>
          </a:p>
          <a:p>
            <a:pPr indent="-342900" lvl="0" marL="342900" marR="0" rtl="0" algn="l">
              <a:spcBef>
                <a:spcPts val="480"/>
              </a:spcBef>
              <a:spcAft>
                <a:spcPts val="0"/>
              </a:spcAft>
              <a:buClr>
                <a:schemeClr val="dk1"/>
              </a:buClr>
              <a:buSzPts val="2400"/>
              <a:buFont typeface="Arial"/>
              <a:buNone/>
            </a:pPr>
            <a:r>
              <a:rPr lang="en-US" sz="2400">
                <a:solidFill>
                  <a:schemeClr val="dk1"/>
                </a:solidFill>
                <a:latin typeface="Calibri"/>
                <a:ea typeface="Calibri"/>
                <a:cs typeface="Calibri"/>
                <a:sym typeface="Calibri"/>
              </a:rPr>
              <a:t> If a can of soft drink has 40g sugar – </a:t>
            </a:r>
            <a:endParaRPr sz="2400">
              <a:solidFill>
                <a:schemeClr val="dk1"/>
              </a:solidFill>
              <a:latin typeface="Calibri"/>
              <a:ea typeface="Calibri"/>
              <a:cs typeface="Calibri"/>
              <a:sym typeface="Calibri"/>
            </a:endParaRPr>
          </a:p>
          <a:p>
            <a:pPr indent="-342900" lvl="0" marL="342900" marR="0" rtl="0" algn="l">
              <a:spcBef>
                <a:spcPts val="480"/>
              </a:spcBef>
              <a:spcAft>
                <a:spcPts val="0"/>
              </a:spcAft>
              <a:buClr>
                <a:schemeClr val="dk1"/>
              </a:buClr>
              <a:buSzPts val="2400"/>
              <a:buFont typeface="Arial"/>
              <a:buNone/>
            </a:pPr>
            <a:r>
              <a:rPr lang="en-US" sz="2400">
                <a:solidFill>
                  <a:schemeClr val="dk1"/>
                </a:solidFill>
                <a:latin typeface="Calibri"/>
                <a:ea typeface="Calibri"/>
                <a:cs typeface="Calibri"/>
                <a:sym typeface="Calibri"/>
              </a:rPr>
              <a:t>that’s like eating eight teaspoons of sugar.</a:t>
            </a:r>
            <a:endParaRPr sz="2400">
              <a:solidFill>
                <a:schemeClr val="dk1"/>
              </a:solidFill>
              <a:latin typeface="Calibri"/>
              <a:ea typeface="Calibri"/>
              <a:cs typeface="Calibri"/>
              <a:sym typeface="Calibri"/>
            </a:endParaRPr>
          </a:p>
          <a:p>
            <a:pPr indent="-190500" lvl="0" marL="342900" marR="0" rtl="0" algn="l">
              <a:spcBef>
                <a:spcPts val="480"/>
              </a:spcBef>
              <a:spcAft>
                <a:spcPts val="0"/>
              </a:spcAft>
              <a:buClr>
                <a:schemeClr val="dk1"/>
              </a:buClr>
              <a:buSzPts val="2400"/>
              <a:buFont typeface="Arial"/>
              <a:buNone/>
            </a:pPr>
            <a:r>
              <a:t/>
            </a:r>
            <a:endParaRPr sz="2400">
              <a:solidFill>
                <a:schemeClr val="dk1"/>
              </a:solidFill>
              <a:latin typeface="Calibri"/>
              <a:ea typeface="Calibri"/>
              <a:cs typeface="Calibri"/>
              <a:sym typeface="Calibri"/>
            </a:endParaRPr>
          </a:p>
        </p:txBody>
      </p:sp>
      <p:pic>
        <p:nvPicPr>
          <p:cNvPr descr="Image result for teaspoon of butter" id="661" name="Google Shape;661;p59"/>
          <p:cNvPicPr preferRelativeResize="0"/>
          <p:nvPr/>
        </p:nvPicPr>
        <p:blipFill rotWithShape="1">
          <a:blip r:embed="rId4">
            <a:alphaModFix/>
          </a:blip>
          <a:srcRect b="30000" l="0" r="0" t="20000"/>
          <a:stretch/>
        </p:blipFill>
        <p:spPr>
          <a:xfrm>
            <a:off x="5958205" y="2875280"/>
            <a:ext cx="3048000" cy="1371600"/>
          </a:xfrm>
          <a:prstGeom prst="rect">
            <a:avLst/>
          </a:prstGeom>
          <a:noFill/>
          <a:ln>
            <a:noFill/>
          </a:ln>
        </p:spPr>
      </p:pic>
      <p:pic>
        <p:nvPicPr>
          <p:cNvPr descr="Related image" id="662" name="Google Shape;662;p59"/>
          <p:cNvPicPr preferRelativeResize="0"/>
          <p:nvPr/>
        </p:nvPicPr>
        <p:blipFill rotWithShape="1">
          <a:blip r:embed="rId5">
            <a:alphaModFix/>
          </a:blip>
          <a:srcRect b="19048" l="11401" r="0" t="0"/>
          <a:stretch/>
        </p:blipFill>
        <p:spPr>
          <a:xfrm>
            <a:off x="8015605" y="4475480"/>
            <a:ext cx="2362200" cy="1371600"/>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6" name="Shape 666"/>
        <p:cNvGrpSpPr/>
        <p:nvPr/>
      </p:nvGrpSpPr>
      <p:grpSpPr>
        <a:xfrm>
          <a:off x="0" y="0"/>
          <a:ext cx="0" cy="0"/>
          <a:chOff x="0" y="0"/>
          <a:chExt cx="0" cy="0"/>
        </a:xfrm>
      </p:grpSpPr>
      <p:pic>
        <p:nvPicPr>
          <p:cNvPr id="667" name="Google Shape;667;p60"/>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
        <p:nvSpPr>
          <p:cNvPr id="668" name="Google Shape;668;p60"/>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
        <p:nvSpPr>
          <p:cNvPr id="669" name="Google Shape;669;p60"/>
          <p:cNvSpPr/>
          <p:nvPr/>
        </p:nvSpPr>
        <p:spPr>
          <a:xfrm>
            <a:off x="228600" y="533400"/>
            <a:ext cx="10665460" cy="3957320"/>
          </a:xfrm>
          <a:prstGeom prst="rect">
            <a:avLst/>
          </a:prstGeom>
          <a:noFill/>
          <a:ln>
            <a:noFill/>
          </a:ln>
        </p:spPr>
        <p:txBody>
          <a:bodyPr anchorCtr="0" anchor="t" bIns="45700" lIns="91425" spcFirstLastPara="1" rIns="91425" wrap="square" tIns="45700">
            <a:normAutofit/>
          </a:bodyPr>
          <a:lstStyle/>
          <a:p>
            <a:pPr indent="-342900" lvl="0" marL="342900" marR="0" rtl="0" algn="just">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Foods with 3 g of dietary fibre means that they are a source of dietary fibre and that with 6 g per 100 g means that they are high in fibre.</a:t>
            </a:r>
            <a:endParaRPr sz="2400">
              <a:solidFill>
                <a:schemeClr val="dk1"/>
              </a:solidFill>
              <a:latin typeface="Calibri"/>
              <a:ea typeface="Calibri"/>
              <a:cs typeface="Calibri"/>
              <a:sym typeface="Calibri"/>
            </a:endParaRPr>
          </a:p>
          <a:p>
            <a:pPr indent="-342900" lvl="0" marL="342900" marR="0" rtl="0" algn="just">
              <a:spcBef>
                <a:spcPts val="48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Don’t assume that all foods displaying the word ‘light’ are low in fat or kilojoules/calories. The term ‘Light’ or ‘Lite’ on a food label may also mean the food is light in fat, light in salt, light in colour, or even light in taste.  The characteristic which makes the food ‘light’ must be stated on the label, so take a closer look to see what it really mean.</a:t>
            </a:r>
            <a:endParaRPr sz="2400">
              <a:solidFill>
                <a:schemeClr val="dk1"/>
              </a:solidFill>
              <a:latin typeface="Calibri"/>
              <a:ea typeface="Calibri"/>
              <a:cs typeface="Calibri"/>
              <a:sym typeface="Calibri"/>
            </a:endParaRPr>
          </a:p>
          <a:p>
            <a:pPr indent="-190500" lvl="0" marL="342900" marR="0" rtl="0" algn="just">
              <a:spcBef>
                <a:spcPts val="480"/>
              </a:spcBef>
              <a:spcAft>
                <a:spcPts val="0"/>
              </a:spcAft>
              <a:buClr>
                <a:schemeClr val="dk1"/>
              </a:buClr>
              <a:buSzPts val="2400"/>
              <a:buFont typeface="Arial"/>
              <a:buNone/>
            </a:pPr>
            <a:r>
              <a:t/>
            </a:r>
            <a:endParaRPr sz="2400">
              <a:solidFill>
                <a:schemeClr val="dk1"/>
              </a:solidFill>
              <a:latin typeface="Calibri"/>
              <a:ea typeface="Calibri"/>
              <a:cs typeface="Calibri"/>
              <a:sym typeface="Calibri"/>
            </a:endParaRPr>
          </a:p>
        </p:txBody>
      </p:sp>
      <p:pic>
        <p:nvPicPr>
          <p:cNvPr descr="Image result for marie lite biscuits" id="670" name="Google Shape;670;p60"/>
          <p:cNvPicPr preferRelativeResize="0"/>
          <p:nvPr/>
        </p:nvPicPr>
        <p:blipFill rotWithShape="1">
          <a:blip r:embed="rId4">
            <a:alphaModFix/>
          </a:blip>
          <a:srcRect b="0" l="0" r="0" t="0"/>
          <a:stretch/>
        </p:blipFill>
        <p:spPr>
          <a:xfrm>
            <a:off x="1492885" y="4490720"/>
            <a:ext cx="3429000" cy="1629103"/>
          </a:xfrm>
          <a:prstGeom prst="rect">
            <a:avLst/>
          </a:prstGeom>
          <a:noFill/>
          <a:ln>
            <a:noFill/>
          </a:ln>
        </p:spPr>
      </p:pic>
      <p:pic>
        <p:nvPicPr>
          <p:cNvPr descr="Image result for lite foods" id="671" name="Google Shape;671;p60"/>
          <p:cNvPicPr preferRelativeResize="0"/>
          <p:nvPr/>
        </p:nvPicPr>
        <p:blipFill rotWithShape="1">
          <a:blip r:embed="rId5">
            <a:alphaModFix/>
          </a:blip>
          <a:srcRect b="0" l="0" r="0" t="0"/>
          <a:stretch/>
        </p:blipFill>
        <p:spPr>
          <a:xfrm>
            <a:off x="6750685" y="3957320"/>
            <a:ext cx="2643554" cy="2786449"/>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5" name="Shape 675"/>
        <p:cNvGrpSpPr/>
        <p:nvPr/>
      </p:nvGrpSpPr>
      <p:grpSpPr>
        <a:xfrm>
          <a:off x="0" y="0"/>
          <a:ext cx="0" cy="0"/>
          <a:chOff x="0" y="0"/>
          <a:chExt cx="0" cy="0"/>
        </a:xfrm>
      </p:grpSpPr>
      <p:sp>
        <p:nvSpPr>
          <p:cNvPr id="676" name="Google Shape;676;p61"/>
          <p:cNvSpPr/>
          <p:nvPr/>
        </p:nvSpPr>
        <p:spPr>
          <a:xfrm>
            <a:off x="135890" y="252095"/>
            <a:ext cx="8066088" cy="9445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chemeClr val="dk1"/>
                </a:solidFill>
                <a:latin typeface="Arial Narrow"/>
                <a:ea typeface="Arial Narrow"/>
                <a:cs typeface="Arial Narrow"/>
                <a:sym typeface="Arial Narrow"/>
              </a:rPr>
              <a:t>Nutrition Claims</a:t>
            </a:r>
            <a:br>
              <a:rPr b="1" lang="en-US" sz="3200">
                <a:solidFill>
                  <a:schemeClr val="dk1"/>
                </a:solidFill>
                <a:latin typeface="Arial Narrow"/>
                <a:ea typeface="Arial Narrow"/>
                <a:cs typeface="Arial Narrow"/>
                <a:sym typeface="Arial Narrow"/>
              </a:rPr>
            </a:br>
            <a:r>
              <a:rPr lang="en-US" sz="2400">
                <a:solidFill>
                  <a:schemeClr val="dk1"/>
                </a:solidFill>
                <a:latin typeface="Arial Narrow"/>
                <a:ea typeface="Arial Narrow"/>
                <a:cs typeface="Arial Narrow"/>
                <a:sym typeface="Arial Narrow"/>
              </a:rPr>
              <a:t>When you want to </a:t>
            </a:r>
            <a:r>
              <a:rPr b="1" lang="en-US" sz="2400">
                <a:solidFill>
                  <a:schemeClr val="dk1"/>
                </a:solidFill>
                <a:latin typeface="Arial Narrow"/>
                <a:ea typeface="Arial Narrow"/>
                <a:cs typeface="Arial Narrow"/>
                <a:sym typeface="Arial Narrow"/>
              </a:rPr>
              <a:t>decrease</a:t>
            </a:r>
            <a:r>
              <a:rPr lang="en-US" sz="2400">
                <a:solidFill>
                  <a:schemeClr val="dk1"/>
                </a:solidFill>
                <a:latin typeface="Arial Narrow"/>
                <a:ea typeface="Arial Narrow"/>
                <a:cs typeface="Arial Narrow"/>
                <a:sym typeface="Arial Narrow"/>
              </a:rPr>
              <a:t> the amount of certain nutrients, look for:</a:t>
            </a:r>
            <a:endParaRPr sz="2400">
              <a:solidFill>
                <a:schemeClr val="dk1"/>
              </a:solidFill>
              <a:latin typeface="Times New Roman"/>
              <a:ea typeface="Times New Roman"/>
              <a:cs typeface="Times New Roman"/>
              <a:sym typeface="Times New Roman"/>
            </a:endParaRPr>
          </a:p>
        </p:txBody>
      </p:sp>
      <p:graphicFrame>
        <p:nvGraphicFramePr>
          <p:cNvPr id="677" name="Google Shape;677;p61"/>
          <p:cNvGraphicFramePr/>
          <p:nvPr/>
        </p:nvGraphicFramePr>
        <p:xfrm>
          <a:off x="323850" y="1592580"/>
          <a:ext cx="3000000" cy="3000000"/>
        </p:xfrm>
        <a:graphic>
          <a:graphicData uri="http://schemas.openxmlformats.org/drawingml/2006/table">
            <a:tbl>
              <a:tblPr>
                <a:noFill/>
                <a:tableStyleId>{3F25954C-7537-461D-9790-6830C13F9748}</a:tableStyleId>
              </a:tblPr>
              <a:tblGrid>
                <a:gridCol w="1181100"/>
                <a:gridCol w="5443550"/>
              </a:tblGrid>
              <a:tr h="850900">
                <a:tc>
                  <a:txBody>
                    <a:bodyPr/>
                    <a:lstStyle/>
                    <a:p>
                      <a:pPr indent="0" lvl="0" marL="0" marR="0" rtl="0" algn="ctr">
                        <a:spcBef>
                          <a:spcPts val="0"/>
                        </a:spcBef>
                        <a:spcAft>
                          <a:spcPts val="0"/>
                        </a:spcAft>
                        <a:buClr>
                          <a:schemeClr val="dk1"/>
                        </a:buClr>
                        <a:buSzPts val="2200"/>
                        <a:buFont typeface="Arial Narrow"/>
                        <a:buNone/>
                      </a:pPr>
                      <a:r>
                        <a:rPr b="1" lang="en-US" sz="2200" u="none" cap="none" strike="noStrike">
                          <a:latin typeface="Arial Narrow"/>
                          <a:ea typeface="Arial Narrow"/>
                          <a:cs typeface="Arial Narrow"/>
                          <a:sym typeface="Arial Narrow"/>
                        </a:rPr>
                        <a:t>Free</a:t>
                      </a:r>
                      <a:endParaRPr b="1" sz="2200" u="none" cap="none" strike="noStrike">
                        <a:latin typeface="Arial Narrow"/>
                        <a:ea typeface="Arial Narrow"/>
                        <a:cs typeface="Arial Narrow"/>
                        <a:sym typeface="Arial Narrow"/>
                      </a:endParaRPr>
                    </a:p>
                  </a:txBody>
                  <a:tcPr marT="45725" marB="45725" marR="91450" marL="914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284480" lvl="0" marL="284480" marR="0" rtl="0" algn="l">
                        <a:spcBef>
                          <a:spcPts val="0"/>
                        </a:spcBef>
                        <a:spcAft>
                          <a:spcPts val="0"/>
                        </a:spcAft>
                        <a:buClr>
                          <a:schemeClr val="dk1"/>
                        </a:buClr>
                        <a:buSzPts val="2200"/>
                        <a:buFont typeface="Times"/>
                        <a:buChar char="•"/>
                      </a:pPr>
                      <a:r>
                        <a:rPr lang="en-US" sz="2200" u="none" cap="none" strike="noStrike">
                          <a:latin typeface="Arial Narrow"/>
                          <a:ea typeface="Arial Narrow"/>
                          <a:cs typeface="Arial Narrow"/>
                          <a:sym typeface="Arial Narrow"/>
                        </a:rPr>
                        <a:t>none or hardly any of this nutrient</a:t>
                      </a:r>
                      <a:endParaRPr sz="2200" u="none" cap="none" strike="noStrike">
                        <a:latin typeface="Arial Narrow"/>
                        <a:ea typeface="Arial Narrow"/>
                        <a:cs typeface="Arial Narrow"/>
                        <a:sym typeface="Arial Narrow"/>
                      </a:endParaRPr>
                    </a:p>
                    <a:p>
                      <a:pPr indent="-284480" lvl="0" marL="284480" marR="0" rtl="0" algn="l">
                        <a:spcBef>
                          <a:spcPts val="0"/>
                        </a:spcBef>
                        <a:spcAft>
                          <a:spcPts val="0"/>
                        </a:spcAft>
                        <a:buClr>
                          <a:schemeClr val="dk1"/>
                        </a:buClr>
                        <a:buSzPts val="2200"/>
                        <a:buFont typeface="Times"/>
                        <a:buChar char="•"/>
                      </a:pPr>
                      <a:r>
                        <a:rPr lang="en-US" sz="2200" u="none" cap="none" strike="noStrike">
                          <a:latin typeface="Arial Narrow"/>
                          <a:ea typeface="Arial Narrow"/>
                          <a:cs typeface="Arial Narrow"/>
                          <a:sym typeface="Arial Narrow"/>
                        </a:rPr>
                        <a:t>an example is “sodium free”</a:t>
                      </a:r>
                      <a:endParaRPr sz="2200" u="none" cap="none" strike="noStrike">
                        <a:latin typeface="Arial Narrow"/>
                        <a:ea typeface="Arial Narrow"/>
                        <a:cs typeface="Arial Narrow"/>
                        <a:sym typeface="Arial Narrow"/>
                      </a:endParaRPr>
                    </a:p>
                  </a:txBody>
                  <a:tcPr marT="45725" marB="45725" marR="91450" marL="914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892175">
                <a:tc>
                  <a:txBody>
                    <a:bodyPr/>
                    <a:lstStyle/>
                    <a:p>
                      <a:pPr indent="0" lvl="0" marL="0" marR="0" rtl="0" algn="ctr">
                        <a:spcBef>
                          <a:spcPts val="0"/>
                        </a:spcBef>
                        <a:spcAft>
                          <a:spcPts val="0"/>
                        </a:spcAft>
                        <a:buClr>
                          <a:schemeClr val="dk1"/>
                        </a:buClr>
                        <a:buSzPts val="2200"/>
                        <a:buFont typeface="Arial Narrow"/>
                        <a:buNone/>
                      </a:pPr>
                      <a:r>
                        <a:rPr b="1" lang="en-US" sz="2200" u="none" cap="none" strike="noStrike">
                          <a:latin typeface="Arial Narrow"/>
                          <a:ea typeface="Arial Narrow"/>
                          <a:cs typeface="Arial Narrow"/>
                          <a:sym typeface="Arial Narrow"/>
                        </a:rPr>
                        <a:t>Low</a:t>
                      </a:r>
                      <a:endParaRPr b="1" sz="2200" u="none" cap="none" strike="noStrike">
                        <a:latin typeface="Arial Narrow"/>
                        <a:ea typeface="Arial Narrow"/>
                        <a:cs typeface="Arial Narrow"/>
                        <a:sym typeface="Arial Narrow"/>
                      </a:endParaRPr>
                    </a:p>
                  </a:txBody>
                  <a:tcPr marT="45725" marB="45725" marR="91450" marL="914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284480" lvl="0" marL="284480" marR="0" rtl="0" algn="l">
                        <a:spcBef>
                          <a:spcPts val="0"/>
                        </a:spcBef>
                        <a:spcAft>
                          <a:spcPts val="0"/>
                        </a:spcAft>
                        <a:buClr>
                          <a:schemeClr val="dk1"/>
                        </a:buClr>
                        <a:buSzPts val="2200"/>
                        <a:buFont typeface="Times"/>
                        <a:buChar char="•"/>
                      </a:pPr>
                      <a:r>
                        <a:rPr lang="en-US" sz="2200" u="none" cap="none" strike="noStrike">
                          <a:latin typeface="Arial Narrow"/>
                          <a:ea typeface="Arial Narrow"/>
                          <a:cs typeface="Arial Narrow"/>
                          <a:sym typeface="Arial Narrow"/>
                        </a:rPr>
                        <a:t>a small amount</a:t>
                      </a:r>
                      <a:endParaRPr sz="2200" u="none" cap="none" strike="noStrike">
                        <a:latin typeface="Arial Narrow"/>
                        <a:ea typeface="Arial Narrow"/>
                        <a:cs typeface="Arial Narrow"/>
                        <a:sym typeface="Arial Narrow"/>
                      </a:endParaRPr>
                    </a:p>
                    <a:p>
                      <a:pPr indent="-284480" lvl="0" marL="284480" marR="0" rtl="0" algn="l">
                        <a:spcBef>
                          <a:spcPts val="0"/>
                        </a:spcBef>
                        <a:spcAft>
                          <a:spcPts val="0"/>
                        </a:spcAft>
                        <a:buClr>
                          <a:schemeClr val="dk1"/>
                        </a:buClr>
                        <a:buSzPts val="2200"/>
                        <a:buFont typeface="Times"/>
                        <a:buChar char="•"/>
                      </a:pPr>
                      <a:r>
                        <a:rPr lang="en-US" sz="2200" u="none" cap="none" strike="noStrike">
                          <a:latin typeface="Arial Narrow"/>
                          <a:ea typeface="Arial Narrow"/>
                          <a:cs typeface="Arial Narrow"/>
                          <a:sym typeface="Arial Narrow"/>
                        </a:rPr>
                        <a:t>an example is “low fat”</a:t>
                      </a:r>
                      <a:endParaRPr sz="2200" u="none" cap="none" strike="noStrike">
                        <a:latin typeface="Arial Narrow"/>
                        <a:ea typeface="Arial Narrow"/>
                        <a:cs typeface="Arial Narrow"/>
                        <a:sym typeface="Arial Narrow"/>
                      </a:endParaRPr>
                    </a:p>
                  </a:txBody>
                  <a:tcPr marT="45725" marB="45725" marR="91450" marL="914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1077925">
                <a:tc>
                  <a:txBody>
                    <a:bodyPr/>
                    <a:lstStyle/>
                    <a:p>
                      <a:pPr indent="0" lvl="0" marL="0" marR="0" rtl="0" algn="ctr">
                        <a:spcBef>
                          <a:spcPts val="0"/>
                        </a:spcBef>
                        <a:spcAft>
                          <a:spcPts val="0"/>
                        </a:spcAft>
                        <a:buClr>
                          <a:schemeClr val="dk1"/>
                        </a:buClr>
                        <a:buSzPts val="2200"/>
                        <a:buFont typeface="Arial Narrow"/>
                        <a:buNone/>
                      </a:pPr>
                      <a:r>
                        <a:rPr b="1" lang="en-US" sz="2200" u="none" cap="none" strike="noStrike">
                          <a:latin typeface="Arial Narrow"/>
                          <a:ea typeface="Arial Narrow"/>
                          <a:cs typeface="Arial Narrow"/>
                          <a:sym typeface="Arial Narrow"/>
                        </a:rPr>
                        <a:t>Reduced</a:t>
                      </a:r>
                      <a:endParaRPr b="1" sz="2200" u="none" cap="none" strike="noStrike">
                        <a:latin typeface="Arial Narrow"/>
                        <a:ea typeface="Arial Narrow"/>
                        <a:cs typeface="Arial Narrow"/>
                        <a:sym typeface="Arial Narrow"/>
                      </a:endParaRPr>
                    </a:p>
                  </a:txBody>
                  <a:tcPr marT="45725" marB="45725" marR="91450" marL="914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284480" lvl="0" marL="284480" marR="0" rtl="0" algn="l">
                        <a:spcBef>
                          <a:spcPts val="0"/>
                        </a:spcBef>
                        <a:spcAft>
                          <a:spcPts val="0"/>
                        </a:spcAft>
                        <a:buClr>
                          <a:schemeClr val="dk1"/>
                        </a:buClr>
                        <a:buSzPts val="2200"/>
                        <a:buFont typeface="Times"/>
                        <a:buChar char="•"/>
                      </a:pPr>
                      <a:r>
                        <a:rPr lang="en-US" sz="2200" u="none" cap="none" strike="noStrike">
                          <a:latin typeface="Arial Narrow"/>
                          <a:ea typeface="Arial Narrow"/>
                          <a:cs typeface="Arial Narrow"/>
                          <a:sym typeface="Arial Narrow"/>
                        </a:rPr>
                        <a:t>at least 25% less of the nutrient compared with a similar product</a:t>
                      </a:r>
                      <a:endParaRPr sz="2200" u="none" cap="none" strike="noStrike">
                        <a:latin typeface="Arial Narrow"/>
                        <a:ea typeface="Arial Narrow"/>
                        <a:cs typeface="Arial Narrow"/>
                        <a:sym typeface="Arial Narrow"/>
                      </a:endParaRPr>
                    </a:p>
                    <a:p>
                      <a:pPr indent="-284480" lvl="0" marL="284480" marR="0" rtl="0" algn="l">
                        <a:spcBef>
                          <a:spcPts val="0"/>
                        </a:spcBef>
                        <a:spcAft>
                          <a:spcPts val="0"/>
                        </a:spcAft>
                        <a:buClr>
                          <a:schemeClr val="dk1"/>
                        </a:buClr>
                        <a:buSzPts val="2200"/>
                        <a:buFont typeface="Times"/>
                        <a:buChar char="•"/>
                      </a:pPr>
                      <a:r>
                        <a:rPr lang="en-US" sz="2200" u="none" cap="none" strike="noStrike">
                          <a:latin typeface="Arial Narrow"/>
                          <a:ea typeface="Arial Narrow"/>
                          <a:cs typeface="Arial Narrow"/>
                          <a:sym typeface="Arial Narrow"/>
                        </a:rPr>
                        <a:t>an example is “reduced in Calories”</a:t>
                      </a:r>
                      <a:endParaRPr sz="2200" u="none" cap="none" strike="noStrike">
                        <a:latin typeface="Arial Narrow"/>
                        <a:ea typeface="Arial Narrow"/>
                        <a:cs typeface="Arial Narrow"/>
                        <a:sym typeface="Arial Narrow"/>
                      </a:endParaRPr>
                    </a:p>
                  </a:txBody>
                  <a:tcPr marT="45725" marB="45725" marR="91450" marL="914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850900">
                <a:tc>
                  <a:txBody>
                    <a:bodyPr/>
                    <a:lstStyle/>
                    <a:p>
                      <a:pPr indent="0" lvl="0" marL="0" marR="0" rtl="0" algn="ctr">
                        <a:spcBef>
                          <a:spcPts val="0"/>
                        </a:spcBef>
                        <a:spcAft>
                          <a:spcPts val="0"/>
                        </a:spcAft>
                        <a:buClr>
                          <a:schemeClr val="dk1"/>
                        </a:buClr>
                        <a:buSzPts val="2200"/>
                        <a:buFont typeface="Arial Narrow"/>
                        <a:buNone/>
                      </a:pPr>
                      <a:r>
                        <a:rPr b="1" lang="en-US" sz="2200" u="none" cap="none" strike="noStrike">
                          <a:latin typeface="Arial Narrow"/>
                          <a:ea typeface="Arial Narrow"/>
                          <a:cs typeface="Arial Narrow"/>
                          <a:sym typeface="Arial Narrow"/>
                        </a:rPr>
                        <a:t>Light</a:t>
                      </a:r>
                      <a:endParaRPr b="1" sz="2200" u="none" cap="none" strike="noStrike">
                        <a:latin typeface="Arial Narrow"/>
                        <a:ea typeface="Arial Narrow"/>
                        <a:cs typeface="Arial Narrow"/>
                        <a:sym typeface="Arial Narrow"/>
                      </a:endParaRPr>
                    </a:p>
                  </a:txBody>
                  <a:tcPr marT="45725" marB="45725" marR="91450" marL="914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284480" lvl="0" marL="284480" marR="0" rtl="0" algn="l">
                        <a:spcBef>
                          <a:spcPts val="0"/>
                        </a:spcBef>
                        <a:spcAft>
                          <a:spcPts val="0"/>
                        </a:spcAft>
                        <a:buClr>
                          <a:schemeClr val="dk1"/>
                        </a:buClr>
                        <a:buSzPts val="2200"/>
                        <a:buFont typeface="Times"/>
                        <a:buChar char="•"/>
                      </a:pPr>
                      <a:r>
                        <a:rPr lang="en-US" sz="2200" u="none" cap="none" strike="noStrike">
                          <a:latin typeface="Arial Narrow"/>
                          <a:ea typeface="Arial Narrow"/>
                          <a:cs typeface="Arial Narrow"/>
                          <a:sym typeface="Arial Narrow"/>
                        </a:rPr>
                        <a:t>can be used on foods that are reduced in fat or reduced in Calories</a:t>
                      </a:r>
                      <a:endParaRPr sz="2200" u="none" cap="none" strike="noStrike">
                        <a:latin typeface="Arial Narrow"/>
                        <a:ea typeface="Arial Narrow"/>
                        <a:cs typeface="Arial Narrow"/>
                        <a:sym typeface="Arial Narrow"/>
                      </a:endParaRPr>
                    </a:p>
                  </a:txBody>
                  <a:tcPr marT="45725" marB="45725" marR="91450" marL="914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bl>
          </a:graphicData>
        </a:graphic>
      </p:graphicFrame>
      <p:pic>
        <p:nvPicPr>
          <p:cNvPr id="678" name="Google Shape;678;p61"/>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
        <p:nvSpPr>
          <p:cNvPr id="679" name="Google Shape;679;p61"/>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3" name="Shape 683"/>
        <p:cNvGrpSpPr/>
        <p:nvPr/>
      </p:nvGrpSpPr>
      <p:grpSpPr>
        <a:xfrm>
          <a:off x="0" y="0"/>
          <a:ext cx="0" cy="0"/>
          <a:chOff x="0" y="0"/>
          <a:chExt cx="0" cy="0"/>
        </a:xfrm>
      </p:grpSpPr>
      <p:sp>
        <p:nvSpPr>
          <p:cNvPr id="684" name="Google Shape;684;p62"/>
          <p:cNvSpPr/>
          <p:nvPr/>
        </p:nvSpPr>
        <p:spPr>
          <a:xfrm>
            <a:off x="87630" y="138113"/>
            <a:ext cx="7993063" cy="94456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chemeClr val="dk1"/>
                </a:solidFill>
                <a:latin typeface="Arial Narrow"/>
                <a:ea typeface="Arial Narrow"/>
                <a:cs typeface="Arial Narrow"/>
                <a:sym typeface="Arial Narrow"/>
              </a:rPr>
              <a:t>Nutrition Claims</a:t>
            </a:r>
            <a:endParaRPr b="1" sz="3200">
              <a:solidFill>
                <a:schemeClr val="dk1"/>
              </a:solidFill>
              <a:latin typeface="Arial Narrow"/>
              <a:ea typeface="Arial Narrow"/>
              <a:cs typeface="Arial Narrow"/>
              <a:sym typeface="Arial Narrow"/>
            </a:endParaRPr>
          </a:p>
          <a:p>
            <a:pPr indent="0" lvl="0" marL="0" marR="0" rtl="0" algn="l">
              <a:spcBef>
                <a:spcPts val="0"/>
              </a:spcBef>
              <a:spcAft>
                <a:spcPts val="0"/>
              </a:spcAft>
              <a:buNone/>
            </a:pPr>
            <a:r>
              <a:rPr lang="en-US" sz="2400">
                <a:solidFill>
                  <a:schemeClr val="dk1"/>
                </a:solidFill>
                <a:latin typeface="Arial Narrow"/>
                <a:ea typeface="Arial Narrow"/>
                <a:cs typeface="Arial Narrow"/>
                <a:sym typeface="Arial Narrow"/>
              </a:rPr>
              <a:t>When you want to </a:t>
            </a:r>
            <a:r>
              <a:rPr b="1" lang="en-US" sz="2400">
                <a:solidFill>
                  <a:schemeClr val="dk1"/>
                </a:solidFill>
                <a:latin typeface="Arial Narrow"/>
                <a:ea typeface="Arial Narrow"/>
                <a:cs typeface="Arial Narrow"/>
                <a:sym typeface="Arial Narrow"/>
              </a:rPr>
              <a:t>increase</a:t>
            </a:r>
            <a:r>
              <a:rPr lang="en-US" sz="2400">
                <a:solidFill>
                  <a:schemeClr val="dk1"/>
                </a:solidFill>
                <a:latin typeface="Arial Narrow"/>
                <a:ea typeface="Arial Narrow"/>
                <a:cs typeface="Arial Narrow"/>
                <a:sym typeface="Arial Narrow"/>
              </a:rPr>
              <a:t> the amount of certain nutrients, look for:</a:t>
            </a:r>
            <a:endParaRPr sz="2400">
              <a:solidFill>
                <a:schemeClr val="dk1"/>
              </a:solidFill>
              <a:latin typeface="Arial Narrow"/>
              <a:ea typeface="Arial Narrow"/>
              <a:cs typeface="Arial Narrow"/>
              <a:sym typeface="Arial Narrow"/>
            </a:endParaRPr>
          </a:p>
        </p:txBody>
      </p:sp>
      <p:graphicFrame>
        <p:nvGraphicFramePr>
          <p:cNvPr id="685" name="Google Shape;685;p62"/>
          <p:cNvGraphicFramePr/>
          <p:nvPr/>
        </p:nvGraphicFramePr>
        <p:xfrm>
          <a:off x="510858" y="1703705"/>
          <a:ext cx="3000000" cy="3000000"/>
        </p:xfrm>
        <a:graphic>
          <a:graphicData uri="http://schemas.openxmlformats.org/drawingml/2006/table">
            <a:tbl>
              <a:tblPr>
                <a:noFill/>
                <a:tableStyleId>{3F25954C-7537-461D-9790-6830C13F9748}</a:tableStyleId>
              </a:tblPr>
              <a:tblGrid>
                <a:gridCol w="1446225"/>
                <a:gridCol w="4979025"/>
              </a:tblGrid>
              <a:tr h="1128725">
                <a:tc>
                  <a:txBody>
                    <a:bodyPr/>
                    <a:lstStyle/>
                    <a:p>
                      <a:pPr indent="0" lvl="0" marL="0" marR="0" rtl="0" algn="ctr">
                        <a:spcBef>
                          <a:spcPts val="0"/>
                        </a:spcBef>
                        <a:spcAft>
                          <a:spcPts val="0"/>
                        </a:spcAft>
                        <a:buClr>
                          <a:schemeClr val="dk1"/>
                        </a:buClr>
                        <a:buSzPts val="2200"/>
                        <a:buFont typeface="Arial Narrow"/>
                        <a:buNone/>
                      </a:pPr>
                      <a:r>
                        <a:rPr b="1" lang="en-US" sz="2200" u="none" cap="none" strike="noStrike">
                          <a:latin typeface="Arial Narrow"/>
                          <a:ea typeface="Arial Narrow"/>
                          <a:cs typeface="Arial Narrow"/>
                          <a:sym typeface="Arial Narrow"/>
                        </a:rPr>
                        <a:t>Source</a:t>
                      </a:r>
                      <a:endParaRPr b="1" sz="2200" u="none" cap="none" strike="noStrike">
                        <a:latin typeface="Arial Narrow"/>
                        <a:ea typeface="Arial Narrow"/>
                        <a:cs typeface="Arial Narrow"/>
                        <a:sym typeface="Arial Narrow"/>
                      </a:endParaRPr>
                    </a:p>
                  </a:txBody>
                  <a:tcPr marT="45725" marB="45725" marR="91450" marL="914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284480" lvl="0" marL="284480" marR="0" rtl="0" algn="l">
                        <a:spcBef>
                          <a:spcPts val="0"/>
                        </a:spcBef>
                        <a:spcAft>
                          <a:spcPts val="0"/>
                        </a:spcAft>
                        <a:buClr>
                          <a:schemeClr val="dk1"/>
                        </a:buClr>
                        <a:buSzPts val="2200"/>
                        <a:buFont typeface="Times"/>
                        <a:buChar char="•"/>
                      </a:pPr>
                      <a:r>
                        <a:rPr lang="en-US" sz="2200" u="none" cap="none" strike="noStrike">
                          <a:latin typeface="Arial Narrow"/>
                          <a:ea typeface="Arial Narrow"/>
                          <a:cs typeface="Arial Narrow"/>
                          <a:sym typeface="Arial Narrow"/>
                        </a:rPr>
                        <a:t>contains a significant amount of the nutrient </a:t>
                      </a:r>
                      <a:endParaRPr sz="2200" u="none" cap="none" strike="noStrike">
                        <a:latin typeface="Arial Narrow"/>
                        <a:ea typeface="Arial Narrow"/>
                        <a:cs typeface="Arial Narrow"/>
                        <a:sym typeface="Arial Narrow"/>
                      </a:endParaRPr>
                    </a:p>
                    <a:p>
                      <a:pPr indent="-284480" lvl="0" marL="284480" marR="0" rtl="0" algn="l">
                        <a:spcBef>
                          <a:spcPts val="0"/>
                        </a:spcBef>
                        <a:spcAft>
                          <a:spcPts val="0"/>
                        </a:spcAft>
                        <a:buClr>
                          <a:schemeClr val="dk1"/>
                        </a:buClr>
                        <a:buSzPts val="2200"/>
                        <a:buFont typeface="Times"/>
                        <a:buChar char="•"/>
                      </a:pPr>
                      <a:r>
                        <a:rPr lang="en-US" sz="2200" u="none" cap="none" strike="noStrike">
                          <a:latin typeface="Arial Narrow"/>
                          <a:ea typeface="Arial Narrow"/>
                          <a:cs typeface="Arial Narrow"/>
                          <a:sym typeface="Arial Narrow"/>
                        </a:rPr>
                        <a:t>an example is “source of fibre”</a:t>
                      </a:r>
                      <a:endParaRPr sz="2200" u="none" cap="none" strike="noStrike">
                        <a:latin typeface="Arial Narrow"/>
                        <a:ea typeface="Arial Narrow"/>
                        <a:cs typeface="Arial Narrow"/>
                        <a:sym typeface="Arial Narrow"/>
                      </a:endParaRPr>
                    </a:p>
                  </a:txBody>
                  <a:tcPr marT="45725" marB="45725" marR="91450" marL="914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1127125">
                <a:tc>
                  <a:txBody>
                    <a:bodyPr/>
                    <a:lstStyle/>
                    <a:p>
                      <a:pPr indent="0" lvl="0" marL="0" marR="0" rtl="0" algn="ctr">
                        <a:spcBef>
                          <a:spcPts val="0"/>
                        </a:spcBef>
                        <a:spcAft>
                          <a:spcPts val="0"/>
                        </a:spcAft>
                        <a:buClr>
                          <a:schemeClr val="dk1"/>
                        </a:buClr>
                        <a:buSzPts val="2200"/>
                        <a:buFont typeface="Arial Narrow"/>
                        <a:buNone/>
                      </a:pPr>
                      <a:r>
                        <a:rPr b="1" lang="en-US" sz="2200" u="none" cap="none" strike="noStrike">
                          <a:latin typeface="Arial Narrow"/>
                          <a:ea typeface="Arial Narrow"/>
                          <a:cs typeface="Arial Narrow"/>
                          <a:sym typeface="Arial Narrow"/>
                        </a:rPr>
                        <a:t>High or good source</a:t>
                      </a:r>
                      <a:endParaRPr b="1" sz="2200" u="none" cap="none" strike="noStrike">
                        <a:latin typeface="Arial Narrow"/>
                        <a:ea typeface="Arial Narrow"/>
                        <a:cs typeface="Arial Narrow"/>
                        <a:sym typeface="Arial Narrow"/>
                      </a:endParaRPr>
                    </a:p>
                  </a:txBody>
                  <a:tcPr marT="45725" marB="45725" marR="91450" marL="914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284480" lvl="0" marL="284480" marR="0" rtl="0" algn="l">
                        <a:spcBef>
                          <a:spcPts val="0"/>
                        </a:spcBef>
                        <a:spcAft>
                          <a:spcPts val="0"/>
                        </a:spcAft>
                        <a:buClr>
                          <a:schemeClr val="dk1"/>
                        </a:buClr>
                        <a:buSzPts val="2200"/>
                        <a:buFont typeface="Times"/>
                        <a:buChar char="•"/>
                      </a:pPr>
                      <a:r>
                        <a:rPr lang="en-US" sz="2200" u="none" cap="none" strike="noStrike">
                          <a:latin typeface="Arial Narrow"/>
                          <a:ea typeface="Arial Narrow"/>
                          <a:cs typeface="Arial Narrow"/>
                          <a:sym typeface="Arial Narrow"/>
                        </a:rPr>
                        <a:t>contains a high amount of the nutrient</a:t>
                      </a:r>
                      <a:endParaRPr sz="2200" u="none" cap="none" strike="noStrike">
                        <a:latin typeface="Arial Narrow"/>
                        <a:ea typeface="Arial Narrow"/>
                        <a:cs typeface="Arial Narrow"/>
                        <a:sym typeface="Arial Narrow"/>
                      </a:endParaRPr>
                    </a:p>
                    <a:p>
                      <a:pPr indent="-284480" lvl="0" marL="284480" marR="0" rtl="0" algn="l">
                        <a:spcBef>
                          <a:spcPts val="0"/>
                        </a:spcBef>
                        <a:spcAft>
                          <a:spcPts val="0"/>
                        </a:spcAft>
                        <a:buClr>
                          <a:schemeClr val="dk1"/>
                        </a:buClr>
                        <a:buSzPts val="2200"/>
                        <a:buFont typeface="Times"/>
                        <a:buChar char="•"/>
                      </a:pPr>
                      <a:r>
                        <a:rPr lang="en-US" sz="2200" u="none" cap="none" strike="noStrike">
                          <a:latin typeface="Arial Narrow"/>
                          <a:ea typeface="Arial Narrow"/>
                          <a:cs typeface="Arial Narrow"/>
                          <a:sym typeface="Arial Narrow"/>
                        </a:rPr>
                        <a:t>an example is “high in vitamin C”</a:t>
                      </a:r>
                      <a:endParaRPr sz="2200" u="none" cap="none" strike="noStrike">
                        <a:latin typeface="Arial Narrow"/>
                        <a:ea typeface="Arial Narrow"/>
                        <a:cs typeface="Arial Narrow"/>
                        <a:sym typeface="Arial Narrow"/>
                      </a:endParaRPr>
                    </a:p>
                  </a:txBody>
                  <a:tcPr marT="45725" marB="45725" marR="91450" marL="914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1360475">
                <a:tc>
                  <a:txBody>
                    <a:bodyPr/>
                    <a:lstStyle/>
                    <a:p>
                      <a:pPr indent="0" lvl="0" marL="0" marR="0" rtl="0" algn="ctr">
                        <a:spcBef>
                          <a:spcPts val="0"/>
                        </a:spcBef>
                        <a:spcAft>
                          <a:spcPts val="0"/>
                        </a:spcAft>
                        <a:buClr>
                          <a:schemeClr val="dk1"/>
                        </a:buClr>
                        <a:buSzPts val="2200"/>
                        <a:buFont typeface="Arial Narrow"/>
                        <a:buNone/>
                      </a:pPr>
                      <a:r>
                        <a:rPr b="1" lang="en-US" sz="2200" u="none" cap="none" strike="noStrike">
                          <a:latin typeface="Arial Narrow"/>
                          <a:ea typeface="Arial Narrow"/>
                          <a:cs typeface="Arial Narrow"/>
                          <a:sym typeface="Arial Narrow"/>
                        </a:rPr>
                        <a:t>Very high or excellent source</a:t>
                      </a:r>
                      <a:endParaRPr b="1" sz="2200" u="none" cap="none" strike="noStrike">
                        <a:latin typeface="Arial Narrow"/>
                        <a:ea typeface="Arial Narrow"/>
                        <a:cs typeface="Arial Narrow"/>
                        <a:sym typeface="Arial Narrow"/>
                      </a:endParaRPr>
                    </a:p>
                  </a:txBody>
                  <a:tcPr marT="45725" marB="45725" marR="91450" marL="91450" anchor="ctr">
                    <a:lnL cap="flat" cmpd="sng" w="28575">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c>
                  <a:txBody>
                    <a:bodyPr/>
                    <a:lstStyle/>
                    <a:p>
                      <a:pPr indent="-284480" lvl="0" marL="284480" marR="0" rtl="0" algn="l">
                        <a:spcBef>
                          <a:spcPts val="0"/>
                        </a:spcBef>
                        <a:spcAft>
                          <a:spcPts val="0"/>
                        </a:spcAft>
                        <a:buClr>
                          <a:schemeClr val="dk1"/>
                        </a:buClr>
                        <a:buSzPts val="2200"/>
                        <a:buFont typeface="Times"/>
                        <a:buChar char="•"/>
                      </a:pPr>
                      <a:r>
                        <a:rPr lang="en-US" sz="2200" u="none" cap="none" strike="noStrike">
                          <a:latin typeface="Arial Narrow"/>
                          <a:ea typeface="Arial Narrow"/>
                          <a:cs typeface="Arial Narrow"/>
                          <a:sym typeface="Arial Narrow"/>
                        </a:rPr>
                        <a:t>contains a very high amount of the nutrient</a:t>
                      </a:r>
                      <a:endParaRPr sz="2200" u="none" cap="none" strike="noStrike">
                        <a:latin typeface="Arial Narrow"/>
                        <a:ea typeface="Arial Narrow"/>
                        <a:cs typeface="Arial Narrow"/>
                        <a:sym typeface="Arial Narrow"/>
                      </a:endParaRPr>
                    </a:p>
                    <a:p>
                      <a:pPr indent="-284480" lvl="0" marL="284480" marR="0" rtl="0" algn="l">
                        <a:spcBef>
                          <a:spcPts val="0"/>
                        </a:spcBef>
                        <a:spcAft>
                          <a:spcPts val="0"/>
                        </a:spcAft>
                        <a:buClr>
                          <a:schemeClr val="dk1"/>
                        </a:buClr>
                        <a:buSzPts val="2200"/>
                        <a:buFont typeface="Times"/>
                        <a:buChar char="•"/>
                      </a:pPr>
                      <a:r>
                        <a:rPr lang="en-US" sz="2200" u="none" cap="none" strike="noStrike">
                          <a:latin typeface="Arial Narrow"/>
                          <a:ea typeface="Arial Narrow"/>
                          <a:cs typeface="Arial Narrow"/>
                          <a:sym typeface="Arial Narrow"/>
                        </a:rPr>
                        <a:t>an example is “excellent source of calcium”</a:t>
                      </a:r>
                      <a:endParaRPr sz="2200" u="none" cap="none" strike="noStrike">
                        <a:latin typeface="Arial Narrow"/>
                        <a:ea typeface="Arial Narrow"/>
                        <a:cs typeface="Arial Narrow"/>
                        <a:sym typeface="Arial Narrow"/>
                      </a:endParaRPr>
                    </a:p>
                  </a:txBody>
                  <a:tcPr marT="45725" marB="45725" marR="91450" marL="91450" anchor="ctr">
                    <a:lnL cap="flat" cmpd="sng" w="12700">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tcPr>
                </a:tc>
              </a:tr>
            </a:tbl>
          </a:graphicData>
        </a:graphic>
      </p:graphicFrame>
      <p:pic>
        <p:nvPicPr>
          <p:cNvPr id="686" name="Google Shape;686;p62"/>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
        <p:nvSpPr>
          <p:cNvPr id="687" name="Google Shape;687;p62"/>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1" name="Shape 691"/>
        <p:cNvGrpSpPr/>
        <p:nvPr/>
      </p:nvGrpSpPr>
      <p:grpSpPr>
        <a:xfrm>
          <a:off x="0" y="0"/>
          <a:ext cx="0" cy="0"/>
          <a:chOff x="0" y="0"/>
          <a:chExt cx="0" cy="0"/>
        </a:xfrm>
      </p:grpSpPr>
      <p:sp>
        <p:nvSpPr>
          <p:cNvPr id="692" name="Google Shape;692;p63"/>
          <p:cNvSpPr txBox="1"/>
          <p:nvPr>
            <p:ph idx="1" type="body"/>
          </p:nvPr>
        </p:nvSpPr>
        <p:spPr>
          <a:xfrm>
            <a:off x="255270" y="152400"/>
            <a:ext cx="11329926" cy="6019800"/>
          </a:xfrm>
          <a:prstGeom prst="rect">
            <a:avLst/>
          </a:prstGeom>
          <a:noFill/>
          <a:ln>
            <a:noFill/>
          </a:ln>
        </p:spPr>
        <p:txBody>
          <a:bodyPr anchorCtr="0" anchor="t" bIns="45700" lIns="91425" spcFirstLastPara="1" rIns="91425" wrap="square" tIns="45700">
            <a:noAutofit/>
          </a:bodyPr>
          <a:lstStyle/>
          <a:p>
            <a:pPr indent="-228600" lvl="0" marL="228600" rtl="0" algn="just">
              <a:lnSpc>
                <a:spcPct val="80000"/>
              </a:lnSpc>
              <a:spcBef>
                <a:spcPts val="0"/>
              </a:spcBef>
              <a:spcAft>
                <a:spcPts val="0"/>
              </a:spcAft>
              <a:buClr>
                <a:srgbClr val="1C1C1C"/>
              </a:buClr>
              <a:buSzPts val="2400"/>
              <a:buNone/>
            </a:pPr>
            <a:r>
              <a:rPr b="1" lang="en-US" sz="2400">
                <a:solidFill>
                  <a:srgbClr val="1C1C1C"/>
                </a:solidFill>
              </a:rPr>
              <a:t>Conclusions</a:t>
            </a:r>
            <a:endParaRPr b="1" sz="2400">
              <a:solidFill>
                <a:srgbClr val="1C1C1C"/>
              </a:solidFill>
            </a:endParaRPr>
          </a:p>
          <a:p>
            <a:pPr indent="-228600" lvl="0" marL="228600" rtl="0" algn="just">
              <a:lnSpc>
                <a:spcPct val="80000"/>
              </a:lnSpc>
              <a:spcBef>
                <a:spcPts val="1000"/>
              </a:spcBef>
              <a:spcAft>
                <a:spcPts val="0"/>
              </a:spcAft>
              <a:buClr>
                <a:schemeClr val="dk1"/>
              </a:buClr>
              <a:buSzPts val="2400"/>
              <a:buNone/>
            </a:pPr>
            <a:r>
              <a:t/>
            </a:r>
            <a:endParaRPr sz="2400">
              <a:solidFill>
                <a:srgbClr val="1C1C1C"/>
              </a:solidFill>
            </a:endParaRPr>
          </a:p>
          <a:p>
            <a:pPr indent="-228600" lvl="0" marL="228600" rtl="0" algn="just">
              <a:lnSpc>
                <a:spcPct val="80000"/>
              </a:lnSpc>
              <a:spcBef>
                <a:spcPts val="1000"/>
              </a:spcBef>
              <a:spcAft>
                <a:spcPts val="0"/>
              </a:spcAft>
              <a:buClr>
                <a:srgbClr val="1C1C1C"/>
              </a:buClr>
              <a:buSzPts val="2400"/>
              <a:buFont typeface="Noto Sans Symbols"/>
              <a:buChar char="✔"/>
            </a:pPr>
            <a:r>
              <a:rPr lang="en-US" sz="2400">
                <a:solidFill>
                  <a:srgbClr val="1C1C1C"/>
                </a:solidFill>
              </a:rPr>
              <a:t> Nutritional Labeling is </a:t>
            </a:r>
            <a:r>
              <a:rPr lang="en-US" sz="2400" u="sng">
                <a:solidFill>
                  <a:srgbClr val="1C1C1C"/>
                </a:solidFill>
              </a:rPr>
              <a:t>beneficial to food producer </a:t>
            </a:r>
            <a:r>
              <a:rPr lang="en-US" sz="2400">
                <a:solidFill>
                  <a:srgbClr val="1C1C1C"/>
                </a:solidFill>
              </a:rPr>
              <a:t>to attract </a:t>
            </a:r>
            <a:endParaRPr sz="2400">
              <a:solidFill>
                <a:srgbClr val="1C1C1C"/>
              </a:solidFill>
            </a:endParaRPr>
          </a:p>
          <a:p>
            <a:pPr indent="-228600" lvl="0" marL="228600" rtl="0" algn="just">
              <a:lnSpc>
                <a:spcPct val="80000"/>
              </a:lnSpc>
              <a:spcBef>
                <a:spcPts val="1000"/>
              </a:spcBef>
              <a:spcAft>
                <a:spcPts val="0"/>
              </a:spcAft>
              <a:buClr>
                <a:srgbClr val="1C1C1C"/>
              </a:buClr>
              <a:buSzPts val="2400"/>
              <a:buNone/>
            </a:pPr>
            <a:r>
              <a:rPr lang="en-US" sz="2400">
                <a:solidFill>
                  <a:srgbClr val="1C1C1C"/>
                </a:solidFill>
              </a:rPr>
              <a:t>consumers towards their products w.r.t. its nutritional content.</a:t>
            </a:r>
            <a:endParaRPr sz="2400">
              <a:solidFill>
                <a:srgbClr val="1C1C1C"/>
              </a:solidFill>
            </a:endParaRPr>
          </a:p>
          <a:p>
            <a:pPr indent="-228600" lvl="0" marL="228600" rtl="0" algn="just">
              <a:lnSpc>
                <a:spcPct val="80000"/>
              </a:lnSpc>
              <a:spcBef>
                <a:spcPts val="1000"/>
              </a:spcBef>
              <a:spcAft>
                <a:spcPts val="0"/>
              </a:spcAft>
              <a:buClr>
                <a:schemeClr val="dk1"/>
              </a:buClr>
              <a:buSzPts val="2400"/>
              <a:buNone/>
            </a:pPr>
            <a:r>
              <a:t/>
            </a:r>
            <a:endParaRPr sz="2400">
              <a:solidFill>
                <a:srgbClr val="1C1C1C"/>
              </a:solidFill>
            </a:endParaRPr>
          </a:p>
          <a:p>
            <a:pPr indent="-228600" lvl="0" marL="228600" rtl="0" algn="just">
              <a:lnSpc>
                <a:spcPct val="80000"/>
              </a:lnSpc>
              <a:spcBef>
                <a:spcPts val="1000"/>
              </a:spcBef>
              <a:spcAft>
                <a:spcPts val="0"/>
              </a:spcAft>
              <a:buClr>
                <a:srgbClr val="1C1C1C"/>
              </a:buClr>
              <a:buSzPts val="2400"/>
              <a:buFont typeface="Noto Sans Symbols"/>
              <a:buChar char="✔"/>
            </a:pPr>
            <a:r>
              <a:rPr lang="en-US" sz="2400">
                <a:solidFill>
                  <a:srgbClr val="1C1C1C"/>
                </a:solidFill>
              </a:rPr>
              <a:t> The nutrition information on food labels </a:t>
            </a:r>
            <a:r>
              <a:rPr lang="en-US" sz="2400" u="sng">
                <a:solidFill>
                  <a:srgbClr val="1C1C1C"/>
                </a:solidFill>
              </a:rPr>
              <a:t>helps consumers</a:t>
            </a:r>
            <a:r>
              <a:rPr lang="en-US" sz="2400">
                <a:solidFill>
                  <a:srgbClr val="1C1C1C"/>
                </a:solidFill>
              </a:rPr>
              <a:t> to </a:t>
            </a:r>
            <a:endParaRPr sz="2400">
              <a:solidFill>
                <a:srgbClr val="1C1C1C"/>
              </a:solidFill>
            </a:endParaRPr>
          </a:p>
          <a:p>
            <a:pPr indent="-228600" lvl="0" marL="228600" rtl="0" algn="just">
              <a:lnSpc>
                <a:spcPct val="80000"/>
              </a:lnSpc>
              <a:spcBef>
                <a:spcPts val="1000"/>
              </a:spcBef>
              <a:spcAft>
                <a:spcPts val="0"/>
              </a:spcAft>
              <a:buClr>
                <a:srgbClr val="1C1C1C"/>
              </a:buClr>
              <a:buSzPts val="2400"/>
              <a:buNone/>
            </a:pPr>
            <a:r>
              <a:rPr lang="en-US" sz="2400">
                <a:solidFill>
                  <a:srgbClr val="1C1C1C"/>
                </a:solidFill>
              </a:rPr>
              <a:t>compare products more easily, determine the nutritional value </a:t>
            </a:r>
            <a:endParaRPr sz="2400">
              <a:solidFill>
                <a:srgbClr val="1C1C1C"/>
              </a:solidFill>
            </a:endParaRPr>
          </a:p>
          <a:p>
            <a:pPr indent="-228600" lvl="0" marL="228600" rtl="0" algn="just">
              <a:lnSpc>
                <a:spcPct val="80000"/>
              </a:lnSpc>
              <a:spcBef>
                <a:spcPts val="1000"/>
              </a:spcBef>
              <a:spcAft>
                <a:spcPts val="0"/>
              </a:spcAft>
              <a:buClr>
                <a:srgbClr val="1C1C1C"/>
              </a:buClr>
              <a:buSzPts val="2400"/>
              <a:buNone/>
            </a:pPr>
            <a:r>
              <a:rPr lang="en-US" sz="2400">
                <a:solidFill>
                  <a:srgbClr val="1C1C1C"/>
                </a:solidFill>
              </a:rPr>
              <a:t>of foods and better manage special diets.</a:t>
            </a:r>
            <a:endParaRPr sz="2400">
              <a:solidFill>
                <a:srgbClr val="1C1C1C"/>
              </a:solidFill>
            </a:endParaRPr>
          </a:p>
          <a:p>
            <a:pPr indent="-228600" lvl="0" marL="228600" rtl="0" algn="just">
              <a:lnSpc>
                <a:spcPct val="80000"/>
              </a:lnSpc>
              <a:spcBef>
                <a:spcPts val="1000"/>
              </a:spcBef>
              <a:spcAft>
                <a:spcPts val="0"/>
              </a:spcAft>
              <a:buClr>
                <a:schemeClr val="dk1"/>
              </a:buClr>
              <a:buSzPts val="2400"/>
              <a:buNone/>
            </a:pPr>
            <a:r>
              <a:t/>
            </a:r>
            <a:endParaRPr sz="2400">
              <a:solidFill>
                <a:srgbClr val="1C1C1C"/>
              </a:solidFill>
            </a:endParaRPr>
          </a:p>
          <a:p>
            <a:pPr indent="-228600" lvl="0" marL="228600" rtl="0" algn="just">
              <a:lnSpc>
                <a:spcPct val="80000"/>
              </a:lnSpc>
              <a:spcBef>
                <a:spcPts val="1000"/>
              </a:spcBef>
              <a:spcAft>
                <a:spcPts val="0"/>
              </a:spcAft>
              <a:buClr>
                <a:srgbClr val="1C1C1C"/>
              </a:buClr>
              <a:buSzPts val="2400"/>
              <a:buNone/>
            </a:pPr>
            <a:r>
              <a:rPr b="1" lang="en-US" sz="2400">
                <a:solidFill>
                  <a:srgbClr val="1C1C1C"/>
                </a:solidFill>
              </a:rPr>
              <a:t>Shopping Tips for consumers</a:t>
            </a:r>
            <a:endParaRPr b="1" sz="2400">
              <a:solidFill>
                <a:srgbClr val="1C1C1C"/>
              </a:solidFill>
            </a:endParaRPr>
          </a:p>
          <a:p>
            <a:pPr indent="-228600" lvl="0" marL="228600" rtl="0" algn="just">
              <a:lnSpc>
                <a:spcPct val="80000"/>
              </a:lnSpc>
              <a:spcBef>
                <a:spcPts val="1000"/>
              </a:spcBef>
              <a:spcAft>
                <a:spcPts val="0"/>
              </a:spcAft>
              <a:buClr>
                <a:srgbClr val="1C1C1C"/>
              </a:buClr>
              <a:buSzPts val="2400"/>
              <a:buChar char="•"/>
            </a:pPr>
            <a:r>
              <a:rPr lang="en-US" sz="2400">
                <a:solidFill>
                  <a:srgbClr val="1C1C1C"/>
                </a:solidFill>
              </a:rPr>
              <a:t>Read the ingredients what you’re really getting</a:t>
            </a:r>
            <a:endParaRPr sz="2400">
              <a:solidFill>
                <a:srgbClr val="1C1C1C"/>
              </a:solidFill>
            </a:endParaRPr>
          </a:p>
          <a:p>
            <a:pPr indent="-228600" lvl="0" marL="228600" rtl="0" algn="just">
              <a:lnSpc>
                <a:spcPct val="80000"/>
              </a:lnSpc>
              <a:spcBef>
                <a:spcPts val="1000"/>
              </a:spcBef>
              <a:spcAft>
                <a:spcPts val="0"/>
              </a:spcAft>
              <a:buClr>
                <a:srgbClr val="1C1C1C"/>
              </a:buClr>
              <a:buSzPts val="2400"/>
              <a:buChar char="•"/>
            </a:pPr>
            <a:r>
              <a:rPr lang="en-US" sz="2400">
                <a:solidFill>
                  <a:srgbClr val="1C1C1C"/>
                </a:solidFill>
              </a:rPr>
              <a:t>Watch for sugar content and calories</a:t>
            </a:r>
            <a:endParaRPr sz="2400">
              <a:solidFill>
                <a:srgbClr val="1C1C1C"/>
              </a:solidFill>
            </a:endParaRPr>
          </a:p>
          <a:p>
            <a:pPr indent="-228600" lvl="0" marL="228600" rtl="0" algn="just">
              <a:lnSpc>
                <a:spcPct val="80000"/>
              </a:lnSpc>
              <a:spcBef>
                <a:spcPts val="1000"/>
              </a:spcBef>
              <a:spcAft>
                <a:spcPts val="0"/>
              </a:spcAft>
              <a:buClr>
                <a:srgbClr val="1C1C1C"/>
              </a:buClr>
              <a:buSzPts val="2400"/>
              <a:buChar char="•"/>
            </a:pPr>
            <a:r>
              <a:rPr lang="en-US" sz="2400">
                <a:solidFill>
                  <a:srgbClr val="1C1C1C"/>
                </a:solidFill>
              </a:rPr>
              <a:t>Look at the serving size and servings per container</a:t>
            </a:r>
            <a:endParaRPr sz="2400">
              <a:solidFill>
                <a:srgbClr val="1C1C1C"/>
              </a:solidFill>
            </a:endParaRPr>
          </a:p>
          <a:p>
            <a:pPr indent="-228600" lvl="0" marL="228600" rtl="0" algn="just">
              <a:lnSpc>
                <a:spcPct val="80000"/>
              </a:lnSpc>
              <a:spcBef>
                <a:spcPts val="1000"/>
              </a:spcBef>
              <a:spcAft>
                <a:spcPts val="0"/>
              </a:spcAft>
              <a:buClr>
                <a:srgbClr val="1C1C1C"/>
              </a:buClr>
              <a:buSzPts val="2400"/>
              <a:buChar char="•"/>
            </a:pPr>
            <a:r>
              <a:rPr lang="en-US" sz="2400">
                <a:solidFill>
                  <a:srgbClr val="1C1C1C"/>
                </a:solidFill>
              </a:rPr>
              <a:t>Look at nutrients to limit (fat, cholesterol)</a:t>
            </a:r>
            <a:endParaRPr sz="2400">
              <a:solidFill>
                <a:srgbClr val="1C1C1C"/>
              </a:solidFill>
            </a:endParaRPr>
          </a:p>
          <a:p>
            <a:pPr indent="-228600" lvl="0" marL="228600" rtl="0" algn="l">
              <a:lnSpc>
                <a:spcPct val="80000"/>
              </a:lnSpc>
              <a:spcBef>
                <a:spcPts val="1000"/>
              </a:spcBef>
              <a:spcAft>
                <a:spcPts val="0"/>
              </a:spcAft>
              <a:buClr>
                <a:srgbClr val="1C1C1C"/>
              </a:buClr>
              <a:buSzPts val="2400"/>
              <a:buNone/>
            </a:pPr>
            <a:r>
              <a:rPr lang="en-US" sz="2400">
                <a:solidFill>
                  <a:srgbClr val="1C1C1C"/>
                </a:solidFill>
              </a:rPr>
              <a:t>	</a:t>
            </a:r>
            <a:endParaRPr sz="2400">
              <a:solidFill>
                <a:srgbClr val="1C1C1C"/>
              </a:solidFill>
            </a:endParaRPr>
          </a:p>
        </p:txBody>
      </p:sp>
      <p:sp>
        <p:nvSpPr>
          <p:cNvPr id="693" name="Google Shape;693;p63"/>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694" name="Google Shape;694;p63"/>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8" name="Shape 698"/>
        <p:cNvGrpSpPr/>
        <p:nvPr/>
      </p:nvGrpSpPr>
      <p:grpSpPr>
        <a:xfrm>
          <a:off x="0" y="0"/>
          <a:ext cx="0" cy="0"/>
          <a:chOff x="0" y="0"/>
          <a:chExt cx="0" cy="0"/>
        </a:xfrm>
      </p:grpSpPr>
      <p:sp>
        <p:nvSpPr>
          <p:cNvPr id="699" name="Google Shape;699;p64"/>
          <p:cNvSpPr txBox="1"/>
          <p:nvPr>
            <p:ph type="title"/>
          </p:nvPr>
        </p:nvSpPr>
        <p:spPr>
          <a:xfrm>
            <a:off x="569278" y="95885"/>
            <a:ext cx="10515600" cy="1325563"/>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b="1" lang="en-US">
                <a:latin typeface="Calibri"/>
                <a:ea typeface="Calibri"/>
                <a:cs typeface="Calibri"/>
                <a:sym typeface="Calibri"/>
              </a:rPr>
              <a:t>Nutritional Label Analysis </a:t>
            </a:r>
            <a:br>
              <a:rPr b="1" lang="en-US">
                <a:latin typeface="Calibri"/>
                <a:ea typeface="Calibri"/>
                <a:cs typeface="Calibri"/>
                <a:sym typeface="Calibri"/>
              </a:rPr>
            </a:br>
            <a:r>
              <a:rPr b="1" lang="en-US">
                <a:latin typeface="Calibri"/>
                <a:ea typeface="Calibri"/>
                <a:cs typeface="Calibri"/>
                <a:sym typeface="Calibri"/>
              </a:rPr>
              <a:t>- Case studies on Romanian local food products - </a:t>
            </a:r>
            <a:endParaRPr b="1">
              <a:latin typeface="Calibri"/>
              <a:ea typeface="Calibri"/>
              <a:cs typeface="Calibri"/>
              <a:sym typeface="Calibri"/>
            </a:endParaRPr>
          </a:p>
        </p:txBody>
      </p:sp>
      <p:pic>
        <p:nvPicPr>
          <p:cNvPr id="700" name="Google Shape;700;p64"/>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
        <p:nvSpPr>
          <p:cNvPr id="701" name="Google Shape;701;p64"/>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702" name="Google Shape;702;p64"/>
          <p:cNvPicPr preferRelativeResize="0"/>
          <p:nvPr/>
        </p:nvPicPr>
        <p:blipFill rotWithShape="1">
          <a:blip r:embed="rId4">
            <a:alphaModFix/>
          </a:blip>
          <a:srcRect b="0" l="0" r="23291" t="0"/>
          <a:stretch/>
        </p:blipFill>
        <p:spPr>
          <a:xfrm>
            <a:off x="704850" y="2092960"/>
            <a:ext cx="3237230" cy="2815590"/>
          </a:xfrm>
          <a:prstGeom prst="rect">
            <a:avLst/>
          </a:prstGeom>
          <a:noFill/>
          <a:ln>
            <a:noFill/>
          </a:ln>
        </p:spPr>
      </p:pic>
      <p:pic>
        <p:nvPicPr>
          <p:cNvPr id="703" name="Google Shape;703;p64"/>
          <p:cNvPicPr preferRelativeResize="0"/>
          <p:nvPr/>
        </p:nvPicPr>
        <p:blipFill rotWithShape="1">
          <a:blip r:embed="rId5">
            <a:alphaModFix/>
          </a:blip>
          <a:srcRect b="0" l="0" r="0" t="0"/>
          <a:stretch/>
        </p:blipFill>
        <p:spPr>
          <a:xfrm>
            <a:off x="7386320" y="2038985"/>
            <a:ext cx="2868930" cy="2869565"/>
          </a:xfrm>
          <a:prstGeom prst="rect">
            <a:avLst/>
          </a:prstGeom>
          <a:noFill/>
          <a:ln>
            <a:noFill/>
          </a:ln>
        </p:spPr>
      </p:pic>
      <p:sp>
        <p:nvSpPr>
          <p:cNvPr id="704" name="Google Shape;704;p64"/>
          <p:cNvSpPr txBox="1"/>
          <p:nvPr/>
        </p:nvSpPr>
        <p:spPr>
          <a:xfrm>
            <a:off x="5065078" y="2626995"/>
            <a:ext cx="696912" cy="11080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6600">
                <a:solidFill>
                  <a:srgbClr val="FF0000"/>
                </a:solidFill>
                <a:latin typeface="Times New Roman"/>
                <a:ea typeface="Times New Roman"/>
                <a:cs typeface="Times New Roman"/>
                <a:sym typeface="Times New Roman"/>
              </a:rPr>
              <a:t>?</a:t>
            </a:r>
            <a:endParaRPr b="1" sz="6600">
              <a:solidFill>
                <a:srgbClr val="FF0000"/>
              </a:solidFill>
              <a:latin typeface="Times New Roman"/>
              <a:ea typeface="Times New Roman"/>
              <a:cs typeface="Times New Roman"/>
              <a:sym typeface="Times New Roman"/>
            </a:endParaRPr>
          </a:p>
        </p:txBody>
      </p:sp>
      <p:sp>
        <p:nvSpPr>
          <p:cNvPr id="705" name="Google Shape;705;p64"/>
          <p:cNvSpPr txBox="1"/>
          <p:nvPr/>
        </p:nvSpPr>
        <p:spPr>
          <a:xfrm>
            <a:off x="102235" y="5052695"/>
            <a:ext cx="10481310" cy="82994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2400">
                <a:solidFill>
                  <a:schemeClr val="dk1"/>
                </a:solidFill>
                <a:latin typeface="Calibri"/>
                <a:ea typeface="Calibri"/>
                <a:cs typeface="Calibri"/>
                <a:sym typeface="Calibri"/>
              </a:rPr>
              <a:t>👉  It allows us to consciously choose what we consume.</a:t>
            </a:r>
            <a:endParaRPr b="1" sz="2400">
              <a:solidFill>
                <a:schemeClr val="dk1"/>
              </a:solidFill>
              <a:latin typeface="Calibri"/>
              <a:ea typeface="Calibri"/>
              <a:cs typeface="Calibri"/>
              <a:sym typeface="Calibri"/>
            </a:endParaRPr>
          </a:p>
          <a:p>
            <a:pPr indent="0" lvl="0" marL="0" marR="0" rtl="0" algn="l">
              <a:spcBef>
                <a:spcPts val="0"/>
              </a:spcBef>
              <a:spcAft>
                <a:spcPts val="0"/>
              </a:spcAft>
              <a:buNone/>
            </a:pPr>
            <a:r>
              <a:rPr b="1" lang="en-US" sz="2400">
                <a:solidFill>
                  <a:schemeClr val="dk1"/>
                </a:solidFill>
                <a:latin typeface="Calibri"/>
                <a:ea typeface="Calibri"/>
                <a:cs typeface="Calibri"/>
                <a:sym typeface="Calibri"/>
              </a:rPr>
              <a:t> 👉  It gives us the opportunity to make informed choices about the foods we buy.</a:t>
            </a:r>
            <a:endParaRPr b="1" sz="2400">
              <a:solidFill>
                <a:schemeClr val="dk1"/>
              </a:solidFill>
              <a:latin typeface="Calibri"/>
              <a:ea typeface="Calibri"/>
              <a:cs typeface="Calibri"/>
              <a:sym typeface="Calibri"/>
            </a:endParaRPr>
          </a:p>
        </p:txBody>
      </p:sp>
      <p:sp>
        <p:nvSpPr>
          <p:cNvPr id="706" name="Google Shape;706;p64"/>
          <p:cNvSpPr txBox="1"/>
          <p:nvPr/>
        </p:nvSpPr>
        <p:spPr>
          <a:xfrm>
            <a:off x="252730" y="1488123"/>
            <a:ext cx="5080000" cy="5835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chemeClr val="dk1"/>
                </a:solidFill>
                <a:latin typeface="Calibri"/>
                <a:ea typeface="Calibri"/>
                <a:cs typeface="Calibri"/>
                <a:sym typeface="Calibri"/>
              </a:rPr>
              <a:t>THE ROLE OF THE LABEL</a:t>
            </a:r>
            <a:endParaRPr b="1" sz="3200">
              <a:solidFill>
                <a:schemeClr val="dk1"/>
              </a:solidFill>
              <a:latin typeface="Calibri"/>
              <a:ea typeface="Calibri"/>
              <a:cs typeface="Calibri"/>
              <a:sym typeface="Calibri"/>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0" name="Shape 710"/>
        <p:cNvGrpSpPr/>
        <p:nvPr/>
      </p:nvGrpSpPr>
      <p:grpSpPr>
        <a:xfrm>
          <a:off x="0" y="0"/>
          <a:ext cx="0" cy="0"/>
          <a:chOff x="0" y="0"/>
          <a:chExt cx="0" cy="0"/>
        </a:xfrm>
      </p:grpSpPr>
      <p:pic>
        <p:nvPicPr>
          <p:cNvPr id="711" name="Google Shape;711;p65"/>
          <p:cNvPicPr preferRelativeResize="0"/>
          <p:nvPr>
            <p:ph idx="1" type="body"/>
          </p:nvPr>
        </p:nvPicPr>
        <p:blipFill rotWithShape="1">
          <a:blip r:embed="rId3">
            <a:alphaModFix/>
          </a:blip>
          <a:srcRect b="6470" l="0" r="4974" t="25642"/>
          <a:stretch/>
        </p:blipFill>
        <p:spPr>
          <a:xfrm>
            <a:off x="390525" y="290195"/>
            <a:ext cx="6121400" cy="5811838"/>
          </a:xfrm>
          <a:prstGeom prst="rect">
            <a:avLst/>
          </a:prstGeom>
          <a:noFill/>
          <a:ln>
            <a:noFill/>
          </a:ln>
        </p:spPr>
      </p:pic>
      <p:cxnSp>
        <p:nvCxnSpPr>
          <p:cNvPr id="712" name="Google Shape;712;p65"/>
          <p:cNvCxnSpPr/>
          <p:nvPr/>
        </p:nvCxnSpPr>
        <p:spPr>
          <a:xfrm flipH="1">
            <a:off x="5948680" y="2309495"/>
            <a:ext cx="1565275" cy="685800"/>
          </a:xfrm>
          <a:prstGeom prst="straightConnector1">
            <a:avLst/>
          </a:prstGeom>
          <a:noFill/>
          <a:ln cap="flat" cmpd="sng" w="57150">
            <a:solidFill>
              <a:srgbClr val="FF0000"/>
            </a:solidFill>
            <a:prstDash val="solid"/>
            <a:miter lim="800000"/>
            <a:headEnd len="sm" w="sm" type="none"/>
            <a:tailEnd len="med" w="med" type="triangle"/>
          </a:ln>
        </p:spPr>
      </p:cxnSp>
      <p:cxnSp>
        <p:nvCxnSpPr>
          <p:cNvPr id="713" name="Google Shape;713;p65"/>
          <p:cNvCxnSpPr/>
          <p:nvPr/>
        </p:nvCxnSpPr>
        <p:spPr>
          <a:xfrm flipH="1" rot="10800000">
            <a:off x="2215833" y="2892425"/>
            <a:ext cx="3640138" cy="457200"/>
          </a:xfrm>
          <a:prstGeom prst="straightConnector1">
            <a:avLst/>
          </a:prstGeom>
          <a:noFill/>
          <a:ln cap="flat" cmpd="sng" w="28575">
            <a:solidFill>
              <a:schemeClr val="accent3"/>
            </a:solidFill>
            <a:prstDash val="solid"/>
            <a:miter lim="800000"/>
            <a:headEnd len="sm" w="sm" type="none"/>
            <a:tailEnd len="sm" w="sm" type="none"/>
          </a:ln>
        </p:spPr>
      </p:cxnSp>
      <p:pic>
        <p:nvPicPr>
          <p:cNvPr id="714" name="Google Shape;714;p65"/>
          <p:cNvPicPr preferRelativeResize="0"/>
          <p:nvPr/>
        </p:nvPicPr>
        <p:blipFill rotWithShape="1">
          <a:blip r:embed="rId4">
            <a:alphaModFix/>
          </a:blip>
          <a:srcRect b="0" l="0" r="0" t="0"/>
          <a:stretch/>
        </p:blipFill>
        <p:spPr>
          <a:xfrm>
            <a:off x="7513955" y="80010"/>
            <a:ext cx="4373245" cy="4973955"/>
          </a:xfrm>
          <a:prstGeom prst="rect">
            <a:avLst/>
          </a:prstGeom>
          <a:noFill/>
          <a:ln>
            <a:noFill/>
          </a:ln>
        </p:spPr>
      </p:pic>
      <p:cxnSp>
        <p:nvCxnSpPr>
          <p:cNvPr id="715" name="Google Shape;715;p65"/>
          <p:cNvCxnSpPr/>
          <p:nvPr/>
        </p:nvCxnSpPr>
        <p:spPr>
          <a:xfrm>
            <a:off x="7693660" y="3214370"/>
            <a:ext cx="2963863" cy="77788"/>
          </a:xfrm>
          <a:prstGeom prst="straightConnector1">
            <a:avLst/>
          </a:prstGeom>
          <a:noFill/>
          <a:ln cap="flat" cmpd="sng" w="57150">
            <a:solidFill>
              <a:srgbClr val="FF0000"/>
            </a:solidFill>
            <a:prstDash val="solid"/>
            <a:miter lim="800000"/>
            <a:headEnd len="sm" w="sm" type="none"/>
            <a:tailEnd len="sm" w="sm" type="none"/>
          </a:ln>
        </p:spPr>
      </p:cxnSp>
      <p:cxnSp>
        <p:nvCxnSpPr>
          <p:cNvPr id="716" name="Google Shape;716;p65"/>
          <p:cNvCxnSpPr/>
          <p:nvPr/>
        </p:nvCxnSpPr>
        <p:spPr>
          <a:xfrm flipH="1">
            <a:off x="10779443" y="2486025"/>
            <a:ext cx="1011238" cy="660400"/>
          </a:xfrm>
          <a:prstGeom prst="straightConnector1">
            <a:avLst/>
          </a:prstGeom>
          <a:noFill/>
          <a:ln cap="flat" cmpd="sng" w="57150">
            <a:solidFill>
              <a:srgbClr val="FF0000"/>
            </a:solidFill>
            <a:prstDash val="solid"/>
            <a:miter lim="800000"/>
            <a:headEnd len="sm" w="sm" type="none"/>
            <a:tailEnd len="med" w="med" type="triangle"/>
          </a:ln>
        </p:spPr>
      </p:cxnSp>
      <p:sp>
        <p:nvSpPr>
          <p:cNvPr id="717" name="Google Shape;717;p65"/>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718" name="Google Shape;718;p65"/>
          <p:cNvPicPr preferRelativeResize="0"/>
          <p:nvPr/>
        </p:nvPicPr>
        <p:blipFill rotWithShape="1">
          <a:blip r:embed="rId5">
            <a:alphaModFix/>
          </a:blip>
          <a:srcRect b="0" l="0" r="0" t="0"/>
          <a:stretch/>
        </p:blipFill>
        <p:spPr>
          <a:xfrm>
            <a:off x="10657840" y="5140325"/>
            <a:ext cx="1524000" cy="1715135"/>
          </a:xfrm>
          <a:prstGeom prst="rect">
            <a:avLst/>
          </a:prstGeom>
          <a:noFill/>
          <a:ln>
            <a:noFill/>
          </a:ln>
        </p:spPr>
      </p:pic>
      <p:cxnSp>
        <p:nvCxnSpPr>
          <p:cNvPr id="719" name="Google Shape;719;p65"/>
          <p:cNvCxnSpPr/>
          <p:nvPr/>
        </p:nvCxnSpPr>
        <p:spPr>
          <a:xfrm flipH="1" rot="10800000">
            <a:off x="2158048" y="3023870"/>
            <a:ext cx="3640138" cy="457200"/>
          </a:xfrm>
          <a:prstGeom prst="straightConnector1">
            <a:avLst/>
          </a:prstGeom>
          <a:noFill/>
          <a:ln cap="flat" cmpd="sng" w="28575">
            <a:solidFill>
              <a:srgbClr val="FF0000"/>
            </a:solidFill>
            <a:prstDash val="solid"/>
            <a:miter lim="800000"/>
            <a:headEnd len="sm" w="sm" type="none"/>
            <a:tailEnd len="sm" w="sm" type="none"/>
          </a:ln>
        </p:spPr>
      </p:cxn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3" name="Shape 723"/>
        <p:cNvGrpSpPr/>
        <p:nvPr/>
      </p:nvGrpSpPr>
      <p:grpSpPr>
        <a:xfrm>
          <a:off x="0" y="0"/>
          <a:ext cx="0" cy="0"/>
          <a:chOff x="0" y="0"/>
          <a:chExt cx="0" cy="0"/>
        </a:xfrm>
      </p:grpSpPr>
      <p:pic>
        <p:nvPicPr>
          <p:cNvPr id="724" name="Google Shape;724;p66"/>
          <p:cNvPicPr preferRelativeResize="0"/>
          <p:nvPr>
            <p:ph idx="1" type="body"/>
          </p:nvPr>
        </p:nvPicPr>
        <p:blipFill rotWithShape="1">
          <a:blip r:embed="rId3">
            <a:alphaModFix/>
          </a:blip>
          <a:srcRect b="-497" l="5412" r="11122" t="21884"/>
          <a:stretch/>
        </p:blipFill>
        <p:spPr>
          <a:xfrm>
            <a:off x="606425" y="422275"/>
            <a:ext cx="2224088" cy="2784475"/>
          </a:xfrm>
          <a:prstGeom prst="rect">
            <a:avLst/>
          </a:prstGeom>
          <a:noFill/>
          <a:ln>
            <a:noFill/>
          </a:ln>
        </p:spPr>
      </p:pic>
      <p:pic>
        <p:nvPicPr>
          <p:cNvPr id="725" name="Google Shape;725;p66"/>
          <p:cNvPicPr preferRelativeResize="0"/>
          <p:nvPr/>
        </p:nvPicPr>
        <p:blipFill rotWithShape="1">
          <a:blip r:embed="rId4">
            <a:alphaModFix/>
          </a:blip>
          <a:srcRect b="27357" l="0" r="0" t="41116"/>
          <a:stretch/>
        </p:blipFill>
        <p:spPr>
          <a:xfrm>
            <a:off x="5892800" y="887413"/>
            <a:ext cx="3840163" cy="1609725"/>
          </a:xfrm>
          <a:prstGeom prst="rect">
            <a:avLst/>
          </a:prstGeom>
          <a:noFill/>
          <a:ln>
            <a:noFill/>
          </a:ln>
        </p:spPr>
      </p:pic>
      <p:cxnSp>
        <p:nvCxnSpPr>
          <p:cNvPr id="726" name="Google Shape;726;p66"/>
          <p:cNvCxnSpPr/>
          <p:nvPr/>
        </p:nvCxnSpPr>
        <p:spPr>
          <a:xfrm flipH="1" rot="10800000">
            <a:off x="3051175" y="1644650"/>
            <a:ext cx="2355850" cy="7938"/>
          </a:xfrm>
          <a:prstGeom prst="straightConnector1">
            <a:avLst/>
          </a:prstGeom>
          <a:noFill/>
          <a:ln cap="flat" cmpd="sng" w="38100">
            <a:solidFill>
              <a:srgbClr val="0070C0"/>
            </a:solidFill>
            <a:prstDash val="solid"/>
            <a:miter lim="800000"/>
            <a:headEnd len="sm" w="sm" type="none"/>
            <a:tailEnd len="med" w="med" type="triangle"/>
          </a:ln>
        </p:spPr>
      </p:cxnSp>
      <p:pic>
        <p:nvPicPr>
          <p:cNvPr id="727" name="Google Shape;727;p66"/>
          <p:cNvPicPr preferRelativeResize="0"/>
          <p:nvPr/>
        </p:nvPicPr>
        <p:blipFill rotWithShape="1">
          <a:blip r:embed="rId5">
            <a:alphaModFix/>
          </a:blip>
          <a:srcRect b="6877" l="0" r="23383" t="13123"/>
          <a:stretch/>
        </p:blipFill>
        <p:spPr>
          <a:xfrm>
            <a:off x="766445" y="3500438"/>
            <a:ext cx="2173288" cy="3017837"/>
          </a:xfrm>
          <a:prstGeom prst="rect">
            <a:avLst/>
          </a:prstGeom>
          <a:noFill/>
          <a:ln>
            <a:noFill/>
          </a:ln>
        </p:spPr>
      </p:pic>
      <p:cxnSp>
        <p:nvCxnSpPr>
          <p:cNvPr id="728" name="Google Shape;728;p66"/>
          <p:cNvCxnSpPr/>
          <p:nvPr/>
        </p:nvCxnSpPr>
        <p:spPr>
          <a:xfrm flipH="1" rot="10800000">
            <a:off x="3140075" y="5051425"/>
            <a:ext cx="2355850" cy="9525"/>
          </a:xfrm>
          <a:prstGeom prst="straightConnector1">
            <a:avLst/>
          </a:prstGeom>
          <a:noFill/>
          <a:ln cap="flat" cmpd="sng" w="38100">
            <a:solidFill>
              <a:srgbClr val="0070C0"/>
            </a:solidFill>
            <a:prstDash val="solid"/>
            <a:miter lim="800000"/>
            <a:headEnd len="sm" w="sm" type="none"/>
            <a:tailEnd len="med" w="med" type="triangle"/>
          </a:ln>
        </p:spPr>
      </p:cxnSp>
      <p:pic>
        <p:nvPicPr>
          <p:cNvPr id="729" name="Google Shape;729;p66"/>
          <p:cNvPicPr preferRelativeResize="0"/>
          <p:nvPr/>
        </p:nvPicPr>
        <p:blipFill rotWithShape="1">
          <a:blip r:embed="rId6">
            <a:alphaModFix/>
          </a:blip>
          <a:srcRect b="13200" l="0" r="24780" t="56267"/>
          <a:stretch/>
        </p:blipFill>
        <p:spPr>
          <a:xfrm>
            <a:off x="5695950" y="3500438"/>
            <a:ext cx="4856163" cy="2619375"/>
          </a:xfrm>
          <a:prstGeom prst="rect">
            <a:avLst/>
          </a:prstGeom>
          <a:noFill/>
          <a:ln>
            <a:noFill/>
          </a:ln>
        </p:spPr>
      </p:pic>
      <p:sp>
        <p:nvSpPr>
          <p:cNvPr id="730" name="Google Shape;730;p66"/>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731" name="Google Shape;731;p66"/>
          <p:cNvPicPr preferRelativeResize="0"/>
          <p:nvPr/>
        </p:nvPicPr>
        <p:blipFill rotWithShape="1">
          <a:blip r:embed="rId7">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5" name="Shape 735"/>
        <p:cNvGrpSpPr/>
        <p:nvPr/>
      </p:nvGrpSpPr>
      <p:grpSpPr>
        <a:xfrm>
          <a:off x="0" y="0"/>
          <a:ext cx="0" cy="0"/>
          <a:chOff x="0" y="0"/>
          <a:chExt cx="0" cy="0"/>
        </a:xfrm>
      </p:grpSpPr>
      <p:pic>
        <p:nvPicPr>
          <p:cNvPr id="736" name="Google Shape;736;p67"/>
          <p:cNvPicPr preferRelativeResize="0"/>
          <p:nvPr>
            <p:ph idx="1" type="body"/>
          </p:nvPr>
        </p:nvPicPr>
        <p:blipFill rotWithShape="1">
          <a:blip r:embed="rId3">
            <a:alphaModFix/>
          </a:blip>
          <a:srcRect b="7013" l="9042" r="0" t="40607"/>
          <a:stretch/>
        </p:blipFill>
        <p:spPr>
          <a:xfrm>
            <a:off x="412750" y="730250"/>
            <a:ext cx="3343275" cy="2557463"/>
          </a:xfrm>
          <a:prstGeom prst="rect">
            <a:avLst/>
          </a:prstGeom>
          <a:noFill/>
          <a:ln>
            <a:noFill/>
          </a:ln>
        </p:spPr>
      </p:pic>
      <p:pic>
        <p:nvPicPr>
          <p:cNvPr id="737" name="Google Shape;737;p67"/>
          <p:cNvPicPr preferRelativeResize="0"/>
          <p:nvPr/>
        </p:nvPicPr>
        <p:blipFill rotWithShape="1">
          <a:blip r:embed="rId4">
            <a:alphaModFix/>
          </a:blip>
          <a:srcRect b="6487" l="11780" r="0" t="37279"/>
          <a:stretch/>
        </p:blipFill>
        <p:spPr>
          <a:xfrm>
            <a:off x="5741988" y="166688"/>
            <a:ext cx="4597400" cy="3895725"/>
          </a:xfrm>
          <a:prstGeom prst="rect">
            <a:avLst/>
          </a:prstGeom>
          <a:noFill/>
          <a:ln>
            <a:noFill/>
          </a:ln>
        </p:spPr>
      </p:pic>
      <p:cxnSp>
        <p:nvCxnSpPr>
          <p:cNvPr id="738" name="Google Shape;738;p67"/>
          <p:cNvCxnSpPr/>
          <p:nvPr/>
        </p:nvCxnSpPr>
        <p:spPr>
          <a:xfrm>
            <a:off x="4027488" y="2009775"/>
            <a:ext cx="1546225" cy="0"/>
          </a:xfrm>
          <a:prstGeom prst="straightConnector1">
            <a:avLst/>
          </a:prstGeom>
          <a:noFill/>
          <a:ln cap="flat" cmpd="sng" w="57150">
            <a:solidFill>
              <a:srgbClr val="FF0000"/>
            </a:solidFill>
            <a:prstDash val="solid"/>
            <a:miter lim="800000"/>
            <a:headEnd len="sm" w="sm" type="none"/>
            <a:tailEnd len="med" w="med" type="triangle"/>
          </a:ln>
        </p:spPr>
      </p:cxnSp>
      <p:sp>
        <p:nvSpPr>
          <p:cNvPr id="739" name="Google Shape;739;p67"/>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740" name="Google Shape;740;p67"/>
          <p:cNvPicPr preferRelativeResize="0"/>
          <p:nvPr/>
        </p:nvPicPr>
        <p:blipFill rotWithShape="1">
          <a:blip r:embed="rId5">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4" name="Shape 744"/>
        <p:cNvGrpSpPr/>
        <p:nvPr/>
      </p:nvGrpSpPr>
      <p:grpSpPr>
        <a:xfrm>
          <a:off x="0" y="0"/>
          <a:ext cx="0" cy="0"/>
          <a:chOff x="0" y="0"/>
          <a:chExt cx="0" cy="0"/>
        </a:xfrm>
      </p:grpSpPr>
      <p:pic>
        <p:nvPicPr>
          <p:cNvPr id="745" name="Google Shape;745;p68"/>
          <p:cNvPicPr preferRelativeResize="0"/>
          <p:nvPr>
            <p:ph idx="1" type="body"/>
          </p:nvPr>
        </p:nvPicPr>
        <p:blipFill rotWithShape="1">
          <a:blip r:embed="rId3">
            <a:alphaModFix/>
          </a:blip>
          <a:srcRect b="838" l="661" r="-661" t="57303"/>
          <a:stretch/>
        </p:blipFill>
        <p:spPr>
          <a:xfrm>
            <a:off x="323850" y="192088"/>
            <a:ext cx="3957638" cy="1855787"/>
          </a:xfrm>
          <a:prstGeom prst="rect">
            <a:avLst/>
          </a:prstGeom>
          <a:noFill/>
          <a:ln>
            <a:noFill/>
          </a:ln>
        </p:spPr>
      </p:pic>
      <p:pic>
        <p:nvPicPr>
          <p:cNvPr id="746" name="Google Shape;746;p68"/>
          <p:cNvPicPr preferRelativeResize="0"/>
          <p:nvPr/>
        </p:nvPicPr>
        <p:blipFill rotWithShape="1">
          <a:blip r:embed="rId4">
            <a:alphaModFix/>
          </a:blip>
          <a:srcRect b="8170" l="0" r="0" t="59633"/>
          <a:stretch/>
        </p:blipFill>
        <p:spPr>
          <a:xfrm>
            <a:off x="5556250" y="33338"/>
            <a:ext cx="5083175" cy="2174875"/>
          </a:xfrm>
          <a:prstGeom prst="rect">
            <a:avLst/>
          </a:prstGeom>
          <a:noFill/>
          <a:ln>
            <a:noFill/>
          </a:ln>
        </p:spPr>
      </p:pic>
      <p:cxnSp>
        <p:nvCxnSpPr>
          <p:cNvPr id="747" name="Google Shape;747;p68"/>
          <p:cNvCxnSpPr/>
          <p:nvPr/>
        </p:nvCxnSpPr>
        <p:spPr>
          <a:xfrm flipH="1" rot="10800000">
            <a:off x="4387850" y="879475"/>
            <a:ext cx="984250" cy="17463"/>
          </a:xfrm>
          <a:prstGeom prst="straightConnector1">
            <a:avLst/>
          </a:prstGeom>
          <a:noFill/>
          <a:ln cap="flat" cmpd="sng" w="38100">
            <a:solidFill>
              <a:srgbClr val="0070C0"/>
            </a:solidFill>
            <a:prstDash val="solid"/>
            <a:miter lim="800000"/>
            <a:headEnd len="sm" w="sm" type="none"/>
            <a:tailEnd len="med" w="med" type="triangle"/>
          </a:ln>
        </p:spPr>
      </p:cxnSp>
      <p:pic>
        <p:nvPicPr>
          <p:cNvPr id="748" name="Google Shape;748;p68"/>
          <p:cNvPicPr preferRelativeResize="0"/>
          <p:nvPr/>
        </p:nvPicPr>
        <p:blipFill rotWithShape="1">
          <a:blip r:embed="rId5">
            <a:alphaModFix/>
          </a:blip>
          <a:srcRect b="3293" l="0" r="11903" t="16512"/>
          <a:stretch/>
        </p:blipFill>
        <p:spPr>
          <a:xfrm>
            <a:off x="7588568" y="2501265"/>
            <a:ext cx="2900362" cy="3508375"/>
          </a:xfrm>
          <a:prstGeom prst="rect">
            <a:avLst/>
          </a:prstGeom>
          <a:noFill/>
          <a:ln>
            <a:noFill/>
          </a:ln>
        </p:spPr>
      </p:pic>
      <p:pic>
        <p:nvPicPr>
          <p:cNvPr id="749" name="Google Shape;749;p68"/>
          <p:cNvPicPr preferRelativeResize="0"/>
          <p:nvPr/>
        </p:nvPicPr>
        <p:blipFill rotWithShape="1">
          <a:blip r:embed="rId6">
            <a:alphaModFix/>
          </a:blip>
          <a:srcRect b="0" l="12746" r="23341" t="32300"/>
          <a:stretch/>
        </p:blipFill>
        <p:spPr>
          <a:xfrm>
            <a:off x="489585" y="2153285"/>
            <a:ext cx="4409440" cy="4149090"/>
          </a:xfrm>
          <a:prstGeom prst="rect">
            <a:avLst/>
          </a:prstGeom>
          <a:noFill/>
          <a:ln>
            <a:noFill/>
          </a:ln>
        </p:spPr>
      </p:pic>
      <p:cxnSp>
        <p:nvCxnSpPr>
          <p:cNvPr id="750" name="Google Shape;750;p68"/>
          <p:cNvCxnSpPr/>
          <p:nvPr/>
        </p:nvCxnSpPr>
        <p:spPr>
          <a:xfrm rot="10800000">
            <a:off x="5292725" y="4725988"/>
            <a:ext cx="2127250" cy="0"/>
          </a:xfrm>
          <a:prstGeom prst="straightConnector1">
            <a:avLst/>
          </a:prstGeom>
          <a:noFill/>
          <a:ln cap="flat" cmpd="sng" w="57150">
            <a:solidFill>
              <a:srgbClr val="0070C0"/>
            </a:solidFill>
            <a:prstDash val="solid"/>
            <a:miter lim="800000"/>
            <a:headEnd len="sm" w="sm" type="none"/>
            <a:tailEnd len="med" w="med" type="triangle"/>
          </a:ln>
        </p:spPr>
      </p:cxnSp>
      <p:sp>
        <p:nvSpPr>
          <p:cNvPr id="751" name="Google Shape;751;p68"/>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752" name="Google Shape;752;p68"/>
          <p:cNvPicPr preferRelativeResize="0"/>
          <p:nvPr/>
        </p:nvPicPr>
        <p:blipFill rotWithShape="1">
          <a:blip r:embed="rId7">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6" name="Shape 756"/>
        <p:cNvGrpSpPr/>
        <p:nvPr/>
      </p:nvGrpSpPr>
      <p:grpSpPr>
        <a:xfrm>
          <a:off x="0" y="0"/>
          <a:ext cx="0" cy="0"/>
          <a:chOff x="0" y="0"/>
          <a:chExt cx="0" cy="0"/>
        </a:xfrm>
      </p:grpSpPr>
      <p:pic>
        <p:nvPicPr>
          <p:cNvPr id="757" name="Google Shape;757;p69"/>
          <p:cNvPicPr preferRelativeResize="0"/>
          <p:nvPr>
            <p:ph idx="1" type="body"/>
          </p:nvPr>
        </p:nvPicPr>
        <p:blipFill rotWithShape="1">
          <a:blip r:embed="rId3">
            <a:alphaModFix/>
          </a:blip>
          <a:srcRect b="2927" l="0" r="16547" t="35628"/>
          <a:stretch/>
        </p:blipFill>
        <p:spPr>
          <a:xfrm>
            <a:off x="1175385" y="405765"/>
            <a:ext cx="2224088" cy="2176463"/>
          </a:xfrm>
          <a:prstGeom prst="rect">
            <a:avLst/>
          </a:prstGeom>
          <a:noFill/>
          <a:ln>
            <a:noFill/>
          </a:ln>
        </p:spPr>
      </p:pic>
      <p:pic>
        <p:nvPicPr>
          <p:cNvPr id="758" name="Google Shape;758;p69"/>
          <p:cNvPicPr preferRelativeResize="0"/>
          <p:nvPr/>
        </p:nvPicPr>
        <p:blipFill rotWithShape="1">
          <a:blip r:embed="rId4">
            <a:alphaModFix/>
          </a:blip>
          <a:srcRect b="7043" l="12769" r="23407" t="67947"/>
          <a:stretch/>
        </p:blipFill>
        <p:spPr>
          <a:xfrm>
            <a:off x="379095" y="2799398"/>
            <a:ext cx="4279900" cy="2514600"/>
          </a:xfrm>
          <a:prstGeom prst="rect">
            <a:avLst/>
          </a:prstGeom>
          <a:noFill/>
          <a:ln>
            <a:noFill/>
          </a:ln>
        </p:spPr>
      </p:pic>
      <p:pic>
        <p:nvPicPr>
          <p:cNvPr id="759" name="Google Shape;759;p69"/>
          <p:cNvPicPr preferRelativeResize="0"/>
          <p:nvPr/>
        </p:nvPicPr>
        <p:blipFill rotWithShape="1">
          <a:blip r:embed="rId5">
            <a:alphaModFix/>
          </a:blip>
          <a:srcRect b="20419" l="12903" r="17442" t="3552"/>
          <a:stretch/>
        </p:blipFill>
        <p:spPr>
          <a:xfrm>
            <a:off x="6194108" y="728028"/>
            <a:ext cx="1525587" cy="2211387"/>
          </a:xfrm>
          <a:prstGeom prst="rect">
            <a:avLst/>
          </a:prstGeom>
          <a:noFill/>
          <a:ln>
            <a:noFill/>
          </a:ln>
        </p:spPr>
      </p:pic>
      <p:pic>
        <p:nvPicPr>
          <p:cNvPr id="760" name="Google Shape;760;p69"/>
          <p:cNvPicPr preferRelativeResize="0"/>
          <p:nvPr/>
        </p:nvPicPr>
        <p:blipFill rotWithShape="1">
          <a:blip r:embed="rId6">
            <a:alphaModFix/>
          </a:blip>
          <a:srcRect b="17162" l="11253" r="12019" t="22253"/>
          <a:stretch/>
        </p:blipFill>
        <p:spPr>
          <a:xfrm>
            <a:off x="7816215" y="69850"/>
            <a:ext cx="4043363" cy="4232275"/>
          </a:xfrm>
          <a:prstGeom prst="rect">
            <a:avLst/>
          </a:prstGeom>
          <a:noFill/>
          <a:ln>
            <a:noFill/>
          </a:ln>
        </p:spPr>
      </p:pic>
      <p:sp>
        <p:nvSpPr>
          <p:cNvPr id="761" name="Google Shape;761;p69"/>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762" name="Google Shape;762;p69"/>
          <p:cNvPicPr preferRelativeResize="0"/>
          <p:nvPr/>
        </p:nvPicPr>
        <p:blipFill rotWithShape="1">
          <a:blip r:embed="rId7">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6" name="Shape 766"/>
        <p:cNvGrpSpPr/>
        <p:nvPr/>
      </p:nvGrpSpPr>
      <p:grpSpPr>
        <a:xfrm>
          <a:off x="0" y="0"/>
          <a:ext cx="0" cy="0"/>
          <a:chOff x="0" y="0"/>
          <a:chExt cx="0" cy="0"/>
        </a:xfrm>
      </p:grpSpPr>
      <p:pic>
        <p:nvPicPr>
          <p:cNvPr id="767" name="Google Shape;767;p70"/>
          <p:cNvPicPr preferRelativeResize="0"/>
          <p:nvPr/>
        </p:nvPicPr>
        <p:blipFill rotWithShape="1">
          <a:blip r:embed="rId3">
            <a:alphaModFix/>
          </a:blip>
          <a:srcRect b="0" l="0" r="0" t="0"/>
          <a:stretch/>
        </p:blipFill>
        <p:spPr>
          <a:xfrm>
            <a:off x="8232458" y="272098"/>
            <a:ext cx="3600450" cy="4784725"/>
          </a:xfrm>
          <a:prstGeom prst="rect">
            <a:avLst/>
          </a:prstGeom>
          <a:noFill/>
          <a:ln>
            <a:noFill/>
          </a:ln>
        </p:spPr>
      </p:pic>
      <p:pic>
        <p:nvPicPr>
          <p:cNvPr id="768" name="Google Shape;768;p70"/>
          <p:cNvPicPr preferRelativeResize="0"/>
          <p:nvPr/>
        </p:nvPicPr>
        <p:blipFill rotWithShape="1">
          <a:blip r:embed="rId4">
            <a:alphaModFix/>
          </a:blip>
          <a:srcRect b="10756" l="0" r="0" t="26891"/>
          <a:stretch/>
        </p:blipFill>
        <p:spPr>
          <a:xfrm>
            <a:off x="114300" y="917575"/>
            <a:ext cx="5873750" cy="4323080"/>
          </a:xfrm>
          <a:prstGeom prst="rect">
            <a:avLst/>
          </a:prstGeom>
          <a:noFill/>
          <a:ln>
            <a:noFill/>
          </a:ln>
        </p:spPr>
      </p:pic>
      <p:cxnSp>
        <p:nvCxnSpPr>
          <p:cNvPr id="769" name="Google Shape;769;p70"/>
          <p:cNvCxnSpPr/>
          <p:nvPr/>
        </p:nvCxnSpPr>
        <p:spPr>
          <a:xfrm rot="10800000">
            <a:off x="6258560" y="2960370"/>
            <a:ext cx="1792288" cy="57150"/>
          </a:xfrm>
          <a:prstGeom prst="straightConnector1">
            <a:avLst/>
          </a:prstGeom>
          <a:noFill/>
          <a:ln cap="flat" cmpd="sng" w="57150">
            <a:solidFill>
              <a:srgbClr val="FF0000"/>
            </a:solidFill>
            <a:prstDash val="solid"/>
            <a:miter lim="800000"/>
            <a:headEnd len="sm" w="sm" type="none"/>
            <a:tailEnd len="med" w="med" type="triangle"/>
          </a:ln>
        </p:spPr>
      </p:cxnSp>
      <p:cxnSp>
        <p:nvCxnSpPr>
          <p:cNvPr id="770" name="Google Shape;770;p70"/>
          <p:cNvCxnSpPr/>
          <p:nvPr/>
        </p:nvCxnSpPr>
        <p:spPr>
          <a:xfrm flipH="1" rot="10800000">
            <a:off x="2822575" y="4238625"/>
            <a:ext cx="1336675" cy="7938"/>
          </a:xfrm>
          <a:prstGeom prst="straightConnector1">
            <a:avLst/>
          </a:prstGeom>
          <a:noFill/>
          <a:ln cap="flat" cmpd="sng" w="38100">
            <a:solidFill>
              <a:schemeClr val="accent3"/>
            </a:solidFill>
            <a:prstDash val="solid"/>
            <a:miter lim="800000"/>
            <a:headEnd len="sm" w="sm" type="none"/>
            <a:tailEnd len="sm" w="sm" type="none"/>
          </a:ln>
        </p:spPr>
      </p:cxnSp>
      <p:cxnSp>
        <p:nvCxnSpPr>
          <p:cNvPr id="771" name="Google Shape;771;p70"/>
          <p:cNvCxnSpPr/>
          <p:nvPr/>
        </p:nvCxnSpPr>
        <p:spPr>
          <a:xfrm flipH="1" rot="10800000">
            <a:off x="1250950" y="4378325"/>
            <a:ext cx="2908300" cy="47625"/>
          </a:xfrm>
          <a:prstGeom prst="straightConnector1">
            <a:avLst/>
          </a:prstGeom>
          <a:noFill/>
          <a:ln cap="flat" cmpd="sng" w="38100">
            <a:solidFill>
              <a:schemeClr val="accent3"/>
            </a:solidFill>
            <a:prstDash val="solid"/>
            <a:miter lim="800000"/>
            <a:headEnd len="sm" w="sm" type="none"/>
            <a:tailEnd len="sm" w="sm" type="none"/>
          </a:ln>
        </p:spPr>
      </p:cxnSp>
      <p:sp>
        <p:nvSpPr>
          <p:cNvPr id="772" name="Google Shape;772;p70"/>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773" name="Google Shape;773;p70"/>
          <p:cNvPicPr preferRelativeResize="0"/>
          <p:nvPr/>
        </p:nvPicPr>
        <p:blipFill rotWithShape="1">
          <a:blip r:embed="rId5">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7" name="Shape 777"/>
        <p:cNvGrpSpPr/>
        <p:nvPr/>
      </p:nvGrpSpPr>
      <p:grpSpPr>
        <a:xfrm>
          <a:off x="0" y="0"/>
          <a:ext cx="0" cy="0"/>
          <a:chOff x="0" y="0"/>
          <a:chExt cx="0" cy="0"/>
        </a:xfrm>
      </p:grpSpPr>
      <p:pic>
        <p:nvPicPr>
          <p:cNvPr id="778" name="Google Shape;778;p71"/>
          <p:cNvPicPr preferRelativeResize="0"/>
          <p:nvPr>
            <p:ph idx="1" type="body"/>
          </p:nvPr>
        </p:nvPicPr>
        <p:blipFill rotWithShape="1">
          <a:blip r:embed="rId3">
            <a:alphaModFix/>
          </a:blip>
          <a:srcRect b="0" l="5084" r="41631" t="27843"/>
          <a:stretch/>
        </p:blipFill>
        <p:spPr>
          <a:xfrm>
            <a:off x="6957695" y="125095"/>
            <a:ext cx="3359150" cy="6102350"/>
          </a:xfrm>
          <a:prstGeom prst="rect">
            <a:avLst/>
          </a:prstGeom>
          <a:noFill/>
          <a:ln>
            <a:noFill/>
          </a:ln>
        </p:spPr>
      </p:pic>
      <p:pic>
        <p:nvPicPr>
          <p:cNvPr id="779" name="Google Shape;779;p71"/>
          <p:cNvPicPr preferRelativeResize="0"/>
          <p:nvPr/>
        </p:nvPicPr>
        <p:blipFill rotWithShape="1">
          <a:blip r:embed="rId4">
            <a:alphaModFix/>
          </a:blip>
          <a:srcRect b="-1447" l="18555" r="17130" t="1447"/>
          <a:stretch/>
        </p:blipFill>
        <p:spPr>
          <a:xfrm>
            <a:off x="2021840" y="219710"/>
            <a:ext cx="2647950" cy="5467350"/>
          </a:xfrm>
          <a:prstGeom prst="rect">
            <a:avLst/>
          </a:prstGeom>
          <a:noFill/>
          <a:ln>
            <a:noFill/>
          </a:ln>
        </p:spPr>
      </p:pic>
      <p:sp>
        <p:nvSpPr>
          <p:cNvPr id="780" name="Google Shape;780;p71"/>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781" name="Google Shape;781;p71"/>
          <p:cNvPicPr preferRelativeResize="0"/>
          <p:nvPr/>
        </p:nvPicPr>
        <p:blipFill rotWithShape="1">
          <a:blip r:embed="rId5">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5" name="Shape 785"/>
        <p:cNvGrpSpPr/>
        <p:nvPr/>
      </p:nvGrpSpPr>
      <p:grpSpPr>
        <a:xfrm>
          <a:off x="0" y="0"/>
          <a:ext cx="0" cy="0"/>
          <a:chOff x="0" y="0"/>
          <a:chExt cx="0" cy="0"/>
        </a:xfrm>
      </p:grpSpPr>
      <p:pic>
        <p:nvPicPr>
          <p:cNvPr id="786" name="Google Shape;786;p72"/>
          <p:cNvPicPr preferRelativeResize="0"/>
          <p:nvPr>
            <p:ph idx="1" type="body"/>
          </p:nvPr>
        </p:nvPicPr>
        <p:blipFill rotWithShape="1">
          <a:blip r:embed="rId3">
            <a:alphaModFix/>
          </a:blip>
          <a:srcRect b="0" l="0" r="30916" t="22983"/>
          <a:stretch/>
        </p:blipFill>
        <p:spPr>
          <a:xfrm>
            <a:off x="67945" y="90170"/>
            <a:ext cx="3138805" cy="4649470"/>
          </a:xfrm>
          <a:prstGeom prst="rect">
            <a:avLst/>
          </a:prstGeom>
          <a:noFill/>
          <a:ln>
            <a:noFill/>
          </a:ln>
        </p:spPr>
      </p:pic>
      <p:pic>
        <p:nvPicPr>
          <p:cNvPr id="787" name="Google Shape;787;p72"/>
          <p:cNvPicPr preferRelativeResize="0"/>
          <p:nvPr/>
        </p:nvPicPr>
        <p:blipFill rotWithShape="1">
          <a:blip r:embed="rId4">
            <a:alphaModFix/>
          </a:blip>
          <a:srcRect b="0" l="34152" r="19357" t="0"/>
          <a:stretch/>
        </p:blipFill>
        <p:spPr>
          <a:xfrm>
            <a:off x="9117965" y="0"/>
            <a:ext cx="3063875" cy="4959350"/>
          </a:xfrm>
          <a:prstGeom prst="rect">
            <a:avLst/>
          </a:prstGeom>
          <a:noFill/>
          <a:ln>
            <a:noFill/>
          </a:ln>
        </p:spPr>
      </p:pic>
      <p:pic>
        <p:nvPicPr>
          <p:cNvPr id="788" name="Google Shape;788;p72"/>
          <p:cNvPicPr preferRelativeResize="0"/>
          <p:nvPr/>
        </p:nvPicPr>
        <p:blipFill rotWithShape="1">
          <a:blip r:embed="rId5">
            <a:alphaModFix/>
          </a:blip>
          <a:srcRect b="0" l="0" r="0" t="71368"/>
          <a:stretch/>
        </p:blipFill>
        <p:spPr>
          <a:xfrm>
            <a:off x="2864168" y="4805045"/>
            <a:ext cx="5943600" cy="1281113"/>
          </a:xfrm>
          <a:prstGeom prst="rect">
            <a:avLst/>
          </a:prstGeom>
          <a:noFill/>
          <a:ln>
            <a:noFill/>
          </a:ln>
        </p:spPr>
      </p:pic>
      <p:pic>
        <p:nvPicPr>
          <p:cNvPr id="789" name="Google Shape;789;p72"/>
          <p:cNvPicPr preferRelativeResize="0"/>
          <p:nvPr/>
        </p:nvPicPr>
        <p:blipFill rotWithShape="1">
          <a:blip r:embed="rId6">
            <a:alphaModFix/>
          </a:blip>
          <a:srcRect b="0" l="0" r="0" t="0"/>
          <a:stretch/>
        </p:blipFill>
        <p:spPr>
          <a:xfrm>
            <a:off x="4637405" y="0"/>
            <a:ext cx="3383915" cy="4589145"/>
          </a:xfrm>
          <a:prstGeom prst="rect">
            <a:avLst/>
          </a:prstGeom>
          <a:noFill/>
          <a:ln>
            <a:noFill/>
          </a:ln>
        </p:spPr>
      </p:pic>
      <p:sp>
        <p:nvSpPr>
          <p:cNvPr id="790" name="Google Shape;790;p72"/>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791" name="Google Shape;791;p72"/>
          <p:cNvPicPr preferRelativeResize="0"/>
          <p:nvPr/>
        </p:nvPicPr>
        <p:blipFill rotWithShape="1">
          <a:blip r:embed="rId7">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5" name="Shape 795"/>
        <p:cNvGrpSpPr/>
        <p:nvPr/>
      </p:nvGrpSpPr>
      <p:grpSpPr>
        <a:xfrm>
          <a:off x="0" y="0"/>
          <a:ext cx="0" cy="0"/>
          <a:chOff x="0" y="0"/>
          <a:chExt cx="0" cy="0"/>
        </a:xfrm>
      </p:grpSpPr>
      <p:pic>
        <p:nvPicPr>
          <p:cNvPr id="796" name="Google Shape;796;p73"/>
          <p:cNvPicPr preferRelativeResize="0"/>
          <p:nvPr>
            <p:ph idx="1" type="body"/>
          </p:nvPr>
        </p:nvPicPr>
        <p:blipFill rotWithShape="1">
          <a:blip r:embed="rId3">
            <a:alphaModFix/>
          </a:blip>
          <a:srcRect b="18375" l="365" r="9607" t="4945"/>
          <a:stretch/>
        </p:blipFill>
        <p:spPr>
          <a:xfrm rot="2004199">
            <a:off x="6661785" y="753745"/>
            <a:ext cx="4146550" cy="4693285"/>
          </a:xfrm>
          <a:prstGeom prst="rect">
            <a:avLst/>
          </a:prstGeom>
          <a:noFill/>
          <a:ln>
            <a:noFill/>
          </a:ln>
        </p:spPr>
      </p:pic>
      <p:pic>
        <p:nvPicPr>
          <p:cNvPr id="797" name="Google Shape;797;p73"/>
          <p:cNvPicPr preferRelativeResize="0"/>
          <p:nvPr/>
        </p:nvPicPr>
        <p:blipFill rotWithShape="1">
          <a:blip r:embed="rId4">
            <a:alphaModFix/>
          </a:blip>
          <a:srcRect b="27937" l="0" r="35072" t="48163"/>
          <a:stretch/>
        </p:blipFill>
        <p:spPr>
          <a:xfrm>
            <a:off x="1109663" y="1239838"/>
            <a:ext cx="4673600" cy="2286000"/>
          </a:xfrm>
          <a:prstGeom prst="rect">
            <a:avLst/>
          </a:prstGeom>
          <a:noFill/>
          <a:ln>
            <a:noFill/>
          </a:ln>
        </p:spPr>
      </p:pic>
      <p:sp>
        <p:nvSpPr>
          <p:cNvPr id="798" name="Google Shape;798;p73"/>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799" name="Google Shape;799;p73"/>
          <p:cNvPicPr preferRelativeResize="0"/>
          <p:nvPr/>
        </p:nvPicPr>
        <p:blipFill rotWithShape="1">
          <a:blip r:embed="rId5">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3" name="Shape 803"/>
        <p:cNvGrpSpPr/>
        <p:nvPr/>
      </p:nvGrpSpPr>
      <p:grpSpPr>
        <a:xfrm>
          <a:off x="0" y="0"/>
          <a:ext cx="0" cy="0"/>
          <a:chOff x="0" y="0"/>
          <a:chExt cx="0" cy="0"/>
        </a:xfrm>
      </p:grpSpPr>
      <p:pic>
        <p:nvPicPr>
          <p:cNvPr id="804" name="Google Shape;804;p74"/>
          <p:cNvPicPr preferRelativeResize="0"/>
          <p:nvPr>
            <p:ph idx="1" type="body"/>
          </p:nvPr>
        </p:nvPicPr>
        <p:blipFill rotWithShape="1">
          <a:blip r:embed="rId3">
            <a:alphaModFix/>
          </a:blip>
          <a:srcRect b="9599" l="0" r="4524" t="12947"/>
          <a:stretch/>
        </p:blipFill>
        <p:spPr>
          <a:xfrm>
            <a:off x="0" y="0"/>
            <a:ext cx="3541395" cy="3817620"/>
          </a:xfrm>
          <a:prstGeom prst="rect">
            <a:avLst/>
          </a:prstGeom>
          <a:noFill/>
          <a:ln>
            <a:noFill/>
          </a:ln>
        </p:spPr>
      </p:pic>
      <p:pic>
        <p:nvPicPr>
          <p:cNvPr id="805" name="Google Shape;805;p74"/>
          <p:cNvPicPr preferRelativeResize="0"/>
          <p:nvPr/>
        </p:nvPicPr>
        <p:blipFill rotWithShape="1">
          <a:blip r:embed="rId4">
            <a:alphaModFix/>
          </a:blip>
          <a:srcRect b="9543" l="8380" r="16499" t="55682"/>
          <a:stretch/>
        </p:blipFill>
        <p:spPr>
          <a:xfrm>
            <a:off x="6782435" y="-317"/>
            <a:ext cx="5399088" cy="3359150"/>
          </a:xfrm>
          <a:prstGeom prst="rect">
            <a:avLst/>
          </a:prstGeom>
          <a:noFill/>
          <a:ln>
            <a:noFill/>
          </a:ln>
        </p:spPr>
      </p:pic>
      <p:pic>
        <p:nvPicPr>
          <p:cNvPr id="806" name="Google Shape;806;p74"/>
          <p:cNvPicPr preferRelativeResize="0"/>
          <p:nvPr/>
        </p:nvPicPr>
        <p:blipFill rotWithShape="1">
          <a:blip r:embed="rId5">
            <a:alphaModFix/>
          </a:blip>
          <a:srcRect b="31879" l="6624" r="21111" t="31139"/>
          <a:stretch/>
        </p:blipFill>
        <p:spPr>
          <a:xfrm>
            <a:off x="702945" y="3640455"/>
            <a:ext cx="3723640" cy="2532380"/>
          </a:xfrm>
          <a:prstGeom prst="rect">
            <a:avLst/>
          </a:prstGeom>
          <a:noFill/>
          <a:ln>
            <a:noFill/>
          </a:ln>
        </p:spPr>
      </p:pic>
      <p:pic>
        <p:nvPicPr>
          <p:cNvPr id="807" name="Google Shape;807;p74"/>
          <p:cNvPicPr preferRelativeResize="0"/>
          <p:nvPr/>
        </p:nvPicPr>
        <p:blipFill rotWithShape="1">
          <a:blip r:embed="rId6">
            <a:alphaModFix/>
          </a:blip>
          <a:srcRect b="34035" l="0" r="9831" t="31277"/>
          <a:stretch/>
        </p:blipFill>
        <p:spPr>
          <a:xfrm>
            <a:off x="5037773" y="3482975"/>
            <a:ext cx="5008562" cy="2695575"/>
          </a:xfrm>
          <a:prstGeom prst="rect">
            <a:avLst/>
          </a:prstGeom>
          <a:noFill/>
          <a:ln>
            <a:noFill/>
          </a:ln>
        </p:spPr>
      </p:pic>
      <p:sp>
        <p:nvSpPr>
          <p:cNvPr id="808" name="Google Shape;808;p74"/>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809" name="Google Shape;809;p74"/>
          <p:cNvPicPr preferRelativeResize="0"/>
          <p:nvPr/>
        </p:nvPicPr>
        <p:blipFill rotWithShape="1">
          <a:blip r:embed="rId7">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3" name="Shape 813"/>
        <p:cNvGrpSpPr/>
        <p:nvPr/>
      </p:nvGrpSpPr>
      <p:grpSpPr>
        <a:xfrm>
          <a:off x="0" y="0"/>
          <a:ext cx="0" cy="0"/>
          <a:chOff x="0" y="0"/>
          <a:chExt cx="0" cy="0"/>
        </a:xfrm>
      </p:grpSpPr>
      <p:pic>
        <p:nvPicPr>
          <p:cNvPr id="814" name="Google Shape;814;p75"/>
          <p:cNvPicPr preferRelativeResize="0"/>
          <p:nvPr>
            <p:ph idx="1" type="body"/>
          </p:nvPr>
        </p:nvPicPr>
        <p:blipFill rotWithShape="1">
          <a:blip r:embed="rId3">
            <a:alphaModFix/>
          </a:blip>
          <a:srcRect b="7368" l="0" r="0" t="52609"/>
          <a:stretch/>
        </p:blipFill>
        <p:spPr>
          <a:xfrm>
            <a:off x="58103" y="-58737"/>
            <a:ext cx="5862637" cy="3117850"/>
          </a:xfrm>
          <a:prstGeom prst="rect">
            <a:avLst/>
          </a:prstGeom>
          <a:noFill/>
          <a:ln>
            <a:noFill/>
          </a:ln>
        </p:spPr>
      </p:pic>
      <p:pic>
        <p:nvPicPr>
          <p:cNvPr id="815" name="Google Shape;815;p75"/>
          <p:cNvPicPr preferRelativeResize="0"/>
          <p:nvPr/>
        </p:nvPicPr>
        <p:blipFill rotWithShape="1">
          <a:blip r:embed="rId4">
            <a:alphaModFix/>
          </a:blip>
          <a:srcRect b="30322" l="0" r="0" t="29810"/>
          <a:stretch/>
        </p:blipFill>
        <p:spPr>
          <a:xfrm>
            <a:off x="6132513" y="778828"/>
            <a:ext cx="5668962" cy="1701800"/>
          </a:xfrm>
          <a:prstGeom prst="rect">
            <a:avLst/>
          </a:prstGeom>
          <a:noFill/>
          <a:ln>
            <a:noFill/>
          </a:ln>
        </p:spPr>
      </p:pic>
      <p:pic>
        <p:nvPicPr>
          <p:cNvPr id="816" name="Google Shape;816;p75"/>
          <p:cNvPicPr preferRelativeResize="0"/>
          <p:nvPr/>
        </p:nvPicPr>
        <p:blipFill rotWithShape="1">
          <a:blip r:embed="rId5">
            <a:alphaModFix/>
          </a:blip>
          <a:srcRect b="8076" l="0" r="40627" t="33730"/>
          <a:stretch/>
        </p:blipFill>
        <p:spPr>
          <a:xfrm>
            <a:off x="4216400" y="3180715"/>
            <a:ext cx="4067175" cy="3000375"/>
          </a:xfrm>
          <a:prstGeom prst="rect">
            <a:avLst/>
          </a:prstGeom>
          <a:noFill/>
          <a:ln>
            <a:noFill/>
          </a:ln>
        </p:spPr>
      </p:pic>
      <p:sp>
        <p:nvSpPr>
          <p:cNvPr id="817" name="Google Shape;817;p75"/>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818" name="Google Shape;818;p75"/>
          <p:cNvPicPr preferRelativeResize="0"/>
          <p:nvPr/>
        </p:nvPicPr>
        <p:blipFill rotWithShape="1">
          <a:blip r:embed="rId6">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2" name="Shape 822"/>
        <p:cNvGrpSpPr/>
        <p:nvPr/>
      </p:nvGrpSpPr>
      <p:grpSpPr>
        <a:xfrm>
          <a:off x="0" y="0"/>
          <a:ext cx="0" cy="0"/>
          <a:chOff x="0" y="0"/>
          <a:chExt cx="0" cy="0"/>
        </a:xfrm>
      </p:grpSpPr>
      <p:sp>
        <p:nvSpPr>
          <p:cNvPr id="823" name="Google Shape;823;p76"/>
          <p:cNvSpPr txBox="1"/>
          <p:nvPr>
            <p:ph idx="1" type="body"/>
          </p:nvPr>
        </p:nvSpPr>
        <p:spPr>
          <a:xfrm>
            <a:off x="225425" y="1034415"/>
            <a:ext cx="11391900" cy="4178935"/>
          </a:xfrm>
          <a:prstGeom prst="rect">
            <a:avLst/>
          </a:prstGeom>
          <a:noFill/>
          <a:ln>
            <a:noFill/>
          </a:ln>
        </p:spPr>
        <p:txBody>
          <a:bodyPr anchorCtr="0" anchor="b" bIns="45700" lIns="91425" spcFirstLastPara="1" rIns="91425" wrap="square" tIns="45700">
            <a:normAutofit/>
          </a:bodyPr>
          <a:lstStyle/>
          <a:p>
            <a:pPr indent="-139700" lvl="0" marL="0" rtl="0" algn="l">
              <a:lnSpc>
                <a:spcPct val="90000"/>
              </a:lnSpc>
              <a:spcBef>
                <a:spcPts val="0"/>
              </a:spcBef>
              <a:spcAft>
                <a:spcPts val="0"/>
              </a:spcAft>
              <a:buClr>
                <a:schemeClr val="dk1"/>
              </a:buClr>
              <a:buSzPts val="2200"/>
              <a:buFont typeface="Noto Sans Symbols"/>
              <a:buChar char="✔"/>
            </a:pPr>
            <a:r>
              <a:rPr lang="en-US" sz="2200">
                <a:latin typeface="Calibri"/>
                <a:ea typeface="Calibri"/>
                <a:cs typeface="Calibri"/>
                <a:sym typeface="Calibri"/>
              </a:rPr>
              <a:t>Use Nutrition Facts, the ingredient list, nutrition claims and health claims to make informed food choices.</a:t>
            </a:r>
            <a:endParaRPr sz="2200">
              <a:latin typeface="Calibri"/>
              <a:ea typeface="Calibri"/>
              <a:cs typeface="Calibri"/>
              <a:sym typeface="Calibri"/>
            </a:endParaRPr>
          </a:p>
          <a:p>
            <a:pPr indent="0" lvl="0" marL="0" rtl="0" algn="l">
              <a:lnSpc>
                <a:spcPct val="90000"/>
              </a:lnSpc>
              <a:spcBef>
                <a:spcPts val="1000"/>
              </a:spcBef>
              <a:spcAft>
                <a:spcPts val="0"/>
              </a:spcAft>
              <a:buClr>
                <a:schemeClr val="dk1"/>
              </a:buClr>
              <a:buSzPts val="2200"/>
              <a:buFont typeface="Noto Sans Symbols"/>
              <a:buNone/>
            </a:pPr>
            <a:r>
              <a:t/>
            </a:r>
            <a:endParaRPr sz="2200">
              <a:latin typeface="Calibri"/>
              <a:ea typeface="Calibri"/>
              <a:cs typeface="Calibri"/>
              <a:sym typeface="Calibri"/>
            </a:endParaRPr>
          </a:p>
          <a:p>
            <a:pPr indent="-139700" lvl="0" marL="0" rtl="0" algn="l">
              <a:lnSpc>
                <a:spcPct val="90000"/>
              </a:lnSpc>
              <a:spcBef>
                <a:spcPts val="1000"/>
              </a:spcBef>
              <a:spcAft>
                <a:spcPts val="0"/>
              </a:spcAft>
              <a:buClr>
                <a:schemeClr val="dk1"/>
              </a:buClr>
              <a:buSzPts val="2200"/>
              <a:buFont typeface="Noto Sans Symbols"/>
              <a:buChar char="✔"/>
            </a:pPr>
            <a:r>
              <a:rPr lang="en-US" sz="2200">
                <a:latin typeface="Calibri"/>
                <a:ea typeface="Calibri"/>
                <a:cs typeface="Calibri"/>
                <a:sym typeface="Calibri"/>
              </a:rPr>
              <a:t>Nutrition Facts are based on a specific amount of food - compare this to the amount you eat. </a:t>
            </a:r>
            <a:endParaRPr sz="2200">
              <a:latin typeface="Calibri"/>
              <a:ea typeface="Calibri"/>
              <a:cs typeface="Calibri"/>
              <a:sym typeface="Calibri"/>
            </a:endParaRPr>
          </a:p>
          <a:p>
            <a:pPr indent="0" lvl="0" marL="0" rtl="0" algn="l">
              <a:lnSpc>
                <a:spcPct val="90000"/>
              </a:lnSpc>
              <a:spcBef>
                <a:spcPts val="1000"/>
              </a:spcBef>
              <a:spcAft>
                <a:spcPts val="0"/>
              </a:spcAft>
              <a:buClr>
                <a:schemeClr val="dk1"/>
              </a:buClr>
              <a:buSzPts val="2200"/>
              <a:buFont typeface="Noto Sans Symbols"/>
              <a:buNone/>
            </a:pPr>
            <a:r>
              <a:t/>
            </a:r>
            <a:endParaRPr sz="2200">
              <a:latin typeface="Calibri"/>
              <a:ea typeface="Calibri"/>
              <a:cs typeface="Calibri"/>
              <a:sym typeface="Calibri"/>
            </a:endParaRPr>
          </a:p>
          <a:p>
            <a:pPr indent="-139700" lvl="0" marL="0" rtl="0" algn="l">
              <a:lnSpc>
                <a:spcPct val="90000"/>
              </a:lnSpc>
              <a:spcBef>
                <a:spcPts val="1000"/>
              </a:spcBef>
              <a:spcAft>
                <a:spcPts val="0"/>
              </a:spcAft>
              <a:buClr>
                <a:schemeClr val="dk1"/>
              </a:buClr>
              <a:buSzPts val="2200"/>
              <a:buFont typeface="Noto Sans Symbols"/>
              <a:buChar char="✔"/>
            </a:pPr>
            <a:r>
              <a:rPr lang="en-US" sz="2200">
                <a:latin typeface="Calibri"/>
                <a:ea typeface="Calibri"/>
                <a:cs typeface="Calibri"/>
                <a:sym typeface="Calibri"/>
              </a:rPr>
              <a:t>Use the % Daily Value to see if a food has a little or a lot of a nutrient.  Remember:</a:t>
            </a:r>
            <a:endParaRPr sz="2200">
              <a:latin typeface="Calibri"/>
              <a:ea typeface="Calibri"/>
              <a:cs typeface="Calibri"/>
              <a:sym typeface="Calibri"/>
            </a:endParaRPr>
          </a:p>
          <a:p>
            <a:pPr indent="0" lvl="1" marL="457200" rtl="0" algn="l">
              <a:lnSpc>
                <a:spcPct val="90000"/>
              </a:lnSpc>
              <a:spcBef>
                <a:spcPts val="500"/>
              </a:spcBef>
              <a:spcAft>
                <a:spcPts val="0"/>
              </a:spcAft>
              <a:buClr>
                <a:schemeClr val="dk1"/>
              </a:buClr>
              <a:buSzPts val="2200"/>
              <a:buFont typeface="Noto Sans Symbols"/>
              <a:buNone/>
            </a:pPr>
            <a:r>
              <a:rPr b="1" lang="en-US" sz="2200">
                <a:latin typeface="Calibri"/>
                <a:ea typeface="Calibri"/>
                <a:cs typeface="Calibri"/>
                <a:sym typeface="Calibri"/>
              </a:rPr>
              <a:t>5% DV or less is a little, 15 % DV or more is a lot</a:t>
            </a:r>
            <a:r>
              <a:rPr lang="en-US" sz="2200">
                <a:latin typeface="Calibri"/>
                <a:ea typeface="Calibri"/>
                <a:cs typeface="Calibri"/>
                <a:sym typeface="Calibri"/>
              </a:rPr>
              <a:t>.</a:t>
            </a:r>
            <a:endParaRPr sz="2200">
              <a:latin typeface="Calibri"/>
              <a:ea typeface="Calibri"/>
              <a:cs typeface="Calibri"/>
              <a:sym typeface="Calibri"/>
            </a:endParaRPr>
          </a:p>
          <a:p>
            <a:pPr indent="0" lvl="0" marL="0" rtl="0" algn="l">
              <a:lnSpc>
                <a:spcPct val="90000"/>
              </a:lnSpc>
              <a:spcBef>
                <a:spcPts val="1000"/>
              </a:spcBef>
              <a:spcAft>
                <a:spcPts val="0"/>
              </a:spcAft>
              <a:buClr>
                <a:schemeClr val="dk1"/>
              </a:buClr>
              <a:buSzPts val="2200"/>
              <a:buNone/>
            </a:pPr>
            <a:r>
              <a:t/>
            </a:r>
            <a:endParaRPr sz="2200">
              <a:latin typeface="Calibri"/>
              <a:ea typeface="Calibri"/>
              <a:cs typeface="Calibri"/>
              <a:sym typeface="Calibri"/>
            </a:endParaRPr>
          </a:p>
        </p:txBody>
      </p:sp>
      <p:sp>
        <p:nvSpPr>
          <p:cNvPr id="824" name="Google Shape;824;p76"/>
          <p:cNvSpPr txBox="1"/>
          <p:nvPr>
            <p:ph type="title"/>
          </p:nvPr>
        </p:nvSpPr>
        <p:spPr>
          <a:xfrm>
            <a:off x="288925" y="254000"/>
            <a:ext cx="7238365" cy="58928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dk1"/>
              </a:buClr>
              <a:buSzPts val="3600"/>
              <a:buFont typeface="Calibri"/>
              <a:buNone/>
            </a:pPr>
            <a:r>
              <a:rPr b="1" lang="en-US" sz="3600">
                <a:latin typeface="Calibri"/>
                <a:ea typeface="Calibri"/>
                <a:cs typeface="Calibri"/>
                <a:sym typeface="Calibri"/>
              </a:rPr>
              <a:t>Nutrition Labelling Summary </a:t>
            </a:r>
            <a:endParaRPr b="1" sz="3600">
              <a:latin typeface="Calibri"/>
              <a:ea typeface="Calibri"/>
              <a:cs typeface="Calibri"/>
              <a:sym typeface="Calibri"/>
            </a:endParaRPr>
          </a:p>
        </p:txBody>
      </p:sp>
      <p:sp>
        <p:nvSpPr>
          <p:cNvPr id="825" name="Google Shape;825;p76"/>
          <p:cNvSpPr txBox="1"/>
          <p:nvPr/>
        </p:nvSpPr>
        <p:spPr>
          <a:xfrm>
            <a:off x="3298190" y="628332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826" name="Google Shape;826;p76"/>
          <p:cNvPicPr preferRelativeResize="0"/>
          <p:nvPr/>
        </p:nvPicPr>
        <p:blipFill rotWithShape="1">
          <a:blip r:embed="rId3">
            <a:alphaModFix/>
          </a:blip>
          <a:srcRect b="0" l="0" r="0" t="0"/>
          <a:stretch/>
        </p:blipFill>
        <p:spPr>
          <a:xfrm>
            <a:off x="10657840" y="5140325"/>
            <a:ext cx="1524000" cy="1715135"/>
          </a:xfrm>
          <a:prstGeom prst="rect">
            <a:avLst/>
          </a:prstGeom>
          <a:noFill/>
          <a:ln>
            <a:noFill/>
          </a:ln>
        </p:spPr>
      </p:pic>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0" name="Shape 830"/>
        <p:cNvGrpSpPr/>
        <p:nvPr/>
      </p:nvGrpSpPr>
      <p:grpSpPr>
        <a:xfrm>
          <a:off x="0" y="0"/>
          <a:ext cx="0" cy="0"/>
          <a:chOff x="0" y="0"/>
          <a:chExt cx="0" cy="0"/>
        </a:xfrm>
      </p:grpSpPr>
      <p:sp>
        <p:nvSpPr>
          <p:cNvPr id="831" name="Google Shape;831;p77"/>
          <p:cNvSpPr txBox="1"/>
          <p:nvPr>
            <p:ph type="title"/>
          </p:nvPr>
        </p:nvSpPr>
        <p:spPr>
          <a:xfrm>
            <a:off x="1131888" y="84138"/>
            <a:ext cx="9906000" cy="1477963"/>
          </a:xfrm>
          <a:prstGeom prst="rect">
            <a:avLst/>
          </a:prstGeom>
          <a:noFill/>
          <a:ln>
            <a:noFill/>
          </a:ln>
        </p:spPr>
        <p:txBody>
          <a:bodyPr anchorCtr="0" anchor="ctr" bIns="45700" lIns="91425" spcFirstLastPara="1" rIns="91425" wrap="square" tIns="45700">
            <a:normAutofit/>
          </a:bodyPr>
          <a:lstStyle/>
          <a:p>
            <a:pPr indent="0" lvl="0" marL="0" marR="0" rtl="0" algn="ctr">
              <a:lnSpc>
                <a:spcPct val="90000"/>
              </a:lnSpc>
              <a:spcBef>
                <a:spcPts val="0"/>
              </a:spcBef>
              <a:spcAft>
                <a:spcPts val="0"/>
              </a:spcAft>
              <a:buClr>
                <a:srgbClr val="FF0000"/>
              </a:buClr>
              <a:buSzPts val="3600"/>
              <a:buFont typeface="Arial Narrow"/>
              <a:buNone/>
            </a:pPr>
            <a:r>
              <a:rPr b="1" lang="en-US" sz="3600">
                <a:solidFill>
                  <a:srgbClr val="FF0000"/>
                </a:solidFill>
                <a:latin typeface="Arial Narrow"/>
                <a:ea typeface="Arial Narrow"/>
                <a:cs typeface="Arial Narrow"/>
                <a:sym typeface="Arial Narrow"/>
              </a:rPr>
              <a:t>Use nutrition information on food labels to help you make better food choices!</a:t>
            </a:r>
            <a:endParaRPr b="1" i="0" sz="3600" u="none" cap="none" strike="noStrike">
              <a:solidFill>
                <a:srgbClr val="FF0000"/>
              </a:solidFill>
              <a:latin typeface="Arial Narrow"/>
              <a:ea typeface="Arial Narrow"/>
              <a:cs typeface="Arial Narrow"/>
              <a:sym typeface="Arial Narrow"/>
            </a:endParaRPr>
          </a:p>
        </p:txBody>
      </p:sp>
      <p:pic>
        <p:nvPicPr>
          <p:cNvPr id="832" name="Google Shape;832;p77"/>
          <p:cNvPicPr preferRelativeResize="0"/>
          <p:nvPr>
            <p:ph idx="1" type="body"/>
          </p:nvPr>
        </p:nvPicPr>
        <p:blipFill rotWithShape="1">
          <a:blip r:embed="rId3">
            <a:alphaModFix/>
          </a:blip>
          <a:srcRect b="0" l="0" r="0" t="0"/>
          <a:stretch/>
        </p:blipFill>
        <p:spPr>
          <a:xfrm>
            <a:off x="254000" y="1522413"/>
            <a:ext cx="3259138" cy="2095500"/>
          </a:xfrm>
          <a:prstGeom prst="rect">
            <a:avLst/>
          </a:prstGeom>
          <a:noFill/>
          <a:ln>
            <a:noFill/>
          </a:ln>
        </p:spPr>
      </p:pic>
      <p:pic>
        <p:nvPicPr>
          <p:cNvPr id="833" name="Google Shape;833;p77"/>
          <p:cNvPicPr preferRelativeResize="0"/>
          <p:nvPr/>
        </p:nvPicPr>
        <p:blipFill rotWithShape="1">
          <a:blip r:embed="rId4">
            <a:alphaModFix/>
          </a:blip>
          <a:srcRect b="0" l="0" r="0" t="0"/>
          <a:stretch/>
        </p:blipFill>
        <p:spPr>
          <a:xfrm>
            <a:off x="7849870" y="2343150"/>
            <a:ext cx="3336925" cy="2171700"/>
          </a:xfrm>
          <a:prstGeom prst="rect">
            <a:avLst/>
          </a:prstGeom>
          <a:noFill/>
          <a:ln>
            <a:noFill/>
          </a:ln>
        </p:spPr>
      </p:pic>
      <p:pic>
        <p:nvPicPr>
          <p:cNvPr id="834" name="Google Shape;834;p77"/>
          <p:cNvPicPr preferRelativeResize="0"/>
          <p:nvPr/>
        </p:nvPicPr>
        <p:blipFill rotWithShape="1">
          <a:blip r:embed="rId5">
            <a:alphaModFix/>
          </a:blip>
          <a:srcRect b="0" l="0" r="0" t="0"/>
          <a:stretch/>
        </p:blipFill>
        <p:spPr>
          <a:xfrm>
            <a:off x="3874135" y="1865948"/>
            <a:ext cx="3614738" cy="2068512"/>
          </a:xfrm>
          <a:prstGeom prst="rect">
            <a:avLst/>
          </a:prstGeom>
          <a:noFill/>
          <a:ln>
            <a:noFill/>
          </a:ln>
        </p:spPr>
      </p:pic>
      <p:sp>
        <p:nvSpPr>
          <p:cNvPr id="835" name="Google Shape;835;p77"/>
          <p:cNvSpPr/>
          <p:nvPr/>
        </p:nvSpPr>
        <p:spPr>
          <a:xfrm>
            <a:off x="254000" y="5063173"/>
            <a:ext cx="9080500" cy="5835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3200">
                <a:solidFill>
                  <a:srgbClr val="FF0000"/>
                </a:solidFill>
                <a:latin typeface="Times New Roman"/>
                <a:ea typeface="Times New Roman"/>
                <a:cs typeface="Times New Roman"/>
                <a:sym typeface="Times New Roman"/>
              </a:rPr>
              <a:t>Be curious, be attentive, be smart — read the label!</a:t>
            </a:r>
            <a:endParaRPr b="1" sz="3200">
              <a:solidFill>
                <a:srgbClr val="FF0000"/>
              </a:solidFill>
              <a:latin typeface="Times New Roman"/>
              <a:ea typeface="Times New Roman"/>
              <a:cs typeface="Times New Roman"/>
              <a:sym typeface="Times New Roman"/>
            </a:endParaRPr>
          </a:p>
        </p:txBody>
      </p:sp>
      <p:sp>
        <p:nvSpPr>
          <p:cNvPr id="836" name="Google Shape;836;p77"/>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pic>
        <p:nvPicPr>
          <p:cNvPr id="837" name="Google Shape;837;p77"/>
          <p:cNvPicPr preferRelativeResize="0"/>
          <p:nvPr/>
        </p:nvPicPr>
        <p:blipFill rotWithShape="1">
          <a:blip r:embed="rId6">
            <a:alphaModFix/>
          </a:blip>
          <a:srcRect b="0" l="0" r="0" t="0"/>
          <a:stretch/>
        </p:blipFill>
        <p:spPr>
          <a:xfrm>
            <a:off x="10657840" y="5140325"/>
            <a:ext cx="1524000" cy="1715135"/>
          </a:xfrm>
          <a:prstGeom prst="rect">
            <a:avLst/>
          </a:prstGeom>
          <a:noFill/>
          <a:ln>
            <a:noFill/>
          </a:ln>
        </p:spPr>
      </p:pic>
      <p:sp>
        <p:nvSpPr>
          <p:cNvPr id="838" name="Google Shape;838;p77"/>
          <p:cNvSpPr txBox="1"/>
          <p:nvPr/>
        </p:nvSpPr>
        <p:spPr>
          <a:xfrm>
            <a:off x="128270" y="5902325"/>
            <a:ext cx="10030460" cy="368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More information available on: https://food.ec.europa.eu/food-safety/labelling-and-nutrition_en</a:t>
            </a:r>
            <a:endParaRPr sz="1800">
              <a:solidFill>
                <a:schemeClr val="dk1"/>
              </a:solidFill>
              <a:latin typeface="Calibri"/>
              <a:ea typeface="Calibri"/>
              <a:cs typeface="Calibri"/>
              <a:sym typeface="Calibri"/>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42" name="Shape 842"/>
        <p:cNvGrpSpPr/>
        <p:nvPr/>
      </p:nvGrpSpPr>
      <p:grpSpPr>
        <a:xfrm>
          <a:off x="0" y="0"/>
          <a:ext cx="0" cy="0"/>
          <a:chOff x="0" y="0"/>
          <a:chExt cx="0" cy="0"/>
        </a:xfrm>
      </p:grpSpPr>
      <p:sp>
        <p:nvSpPr>
          <p:cNvPr id="843" name="Google Shape;843;p78"/>
          <p:cNvSpPr/>
          <p:nvPr/>
        </p:nvSpPr>
        <p:spPr>
          <a:xfrm>
            <a:off x="1775520" y="4343852"/>
            <a:ext cx="8712968" cy="368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844" name="Google Shape;844;p78"/>
          <p:cNvPicPr preferRelativeResize="0"/>
          <p:nvPr/>
        </p:nvPicPr>
        <p:blipFill rotWithShape="1">
          <a:blip r:embed="rId4">
            <a:alphaModFix/>
          </a:blip>
          <a:srcRect b="0" l="0" r="0" t="0"/>
          <a:stretch/>
        </p:blipFill>
        <p:spPr>
          <a:xfrm>
            <a:off x="10657840" y="5140325"/>
            <a:ext cx="1524000" cy="1715135"/>
          </a:xfrm>
          <a:prstGeom prst="rect">
            <a:avLst/>
          </a:prstGeom>
          <a:noFill/>
          <a:ln>
            <a:noFill/>
          </a:ln>
        </p:spPr>
      </p:pic>
      <p:sp>
        <p:nvSpPr>
          <p:cNvPr id="845" name="Google Shape;845;p78"/>
          <p:cNvSpPr txBox="1"/>
          <p:nvPr/>
        </p:nvSpPr>
        <p:spPr>
          <a:xfrm>
            <a:off x="3298190" y="6302375"/>
            <a:ext cx="6096000" cy="5835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Food for thought: Nourishing mental well-being in vocational training</a:t>
            </a:r>
            <a:br>
              <a:rPr b="1" lang="en-US" sz="1600">
                <a:solidFill>
                  <a:schemeClr val="dk1"/>
                </a:solidFill>
                <a:latin typeface="Calibri"/>
                <a:ea typeface="Calibri"/>
                <a:cs typeface="Calibri"/>
                <a:sym typeface="Calibri"/>
              </a:rPr>
            </a:br>
            <a:r>
              <a:rPr b="1" lang="en-US" sz="1600">
                <a:solidFill>
                  <a:schemeClr val="dk1"/>
                </a:solidFill>
                <a:latin typeface="Calibri"/>
                <a:ea typeface="Calibri"/>
                <a:cs typeface="Calibri"/>
                <a:sym typeface="Calibri"/>
              </a:rPr>
              <a:t>Erasmus+ 2025-1-ES01-KA210-VET-000358116</a:t>
            </a:r>
            <a:endParaRPr b="1" sz="16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2025-07-23T00:59:00Z</dcterms:created>
  <dc:creator>Lenovo</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53D98EA922644B478A13410A32A3BB50_13</vt:lpwstr>
  </property>
  <property fmtid="{D5CDD505-2E9C-101B-9397-08002B2CF9AE}" pid="3" name="KSOProductBuildVer">
    <vt:lpwstr>1033-12.2.0.23196</vt:lpwstr>
  </property>
</Properties>
</file>