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80.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Lst>
  <p:sldSz cy="6858000" cx="12192000"/>
  <p:notesSz cx="6858000" cy="9144000"/>
  <p:embeddedFontLst>
    <p:embeddedFont>
      <p:font typeface="Book Antiqua"/>
      <p:regular r:id="rId87"/>
      <p:bold r:id="rId88"/>
      <p:italic r:id="rId89"/>
      <p:boldItalic r:id="rId90"/>
    </p:embeddedFont>
    <p:embeddedFont>
      <p:font typeface="Helvetica Neue Light"/>
      <p:regular r:id="rId91"/>
      <p:bold r:id="rId92"/>
      <p:italic r:id="rId93"/>
      <p:boldItalic r:id="rId9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21">
          <p15:clr>
            <a:srgbClr val="A4A3A4"/>
          </p15:clr>
        </p15:guide>
      </p15:sldGuideLst>
    </p:ext>
    <p:ext uri="GoogleSlidesCustomDataVersion2">
      <go:slidesCustomData xmlns:go="http://customooxmlschemas.google.com/" r:id="rId95" roundtripDataSignature="AMtx7mje8FFoOKm9DT5y9IGNjdjacUyBn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EBE6DE3-D30F-4FC7-A7AC-6DB5EEEAFF87}">
  <a:tblStyle styleId="{9EBE6DE3-D30F-4FC7-A7AC-6DB5EEEAFF87}"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9EFF7"/>
          </a:solidFill>
        </a:fill>
      </a:tcStyle>
    </a:wholeTbl>
    <a:band1H>
      <a:tcTxStyle/>
      <a:tcStyle>
        <a:fill>
          <a:solidFill>
            <a:srgbClr val="D0DEEF"/>
          </a:solidFill>
        </a:fill>
      </a:tcStyle>
    </a:band1H>
    <a:band2H>
      <a:tcTxStyle/>
    </a:band2H>
    <a:band1V>
      <a:tcTxStyle/>
      <a:tcStyle>
        <a:fill>
          <a:solidFill>
            <a:srgbClr val="D0DEEF"/>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21"/>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84" Type="http://schemas.openxmlformats.org/officeDocument/2006/relationships/slide" Target="slides/slide78.xml"/><Relationship Id="rId83" Type="http://schemas.openxmlformats.org/officeDocument/2006/relationships/slide" Target="slides/slide77.xml"/><Relationship Id="rId42" Type="http://schemas.openxmlformats.org/officeDocument/2006/relationships/slide" Target="slides/slide36.xml"/><Relationship Id="rId86" Type="http://schemas.openxmlformats.org/officeDocument/2006/relationships/slide" Target="slides/slide80.xml"/><Relationship Id="rId41" Type="http://schemas.openxmlformats.org/officeDocument/2006/relationships/slide" Target="slides/slide35.xml"/><Relationship Id="rId85" Type="http://schemas.openxmlformats.org/officeDocument/2006/relationships/slide" Target="slides/slide79.xml"/><Relationship Id="rId44" Type="http://schemas.openxmlformats.org/officeDocument/2006/relationships/slide" Target="slides/slide38.xml"/><Relationship Id="rId88" Type="http://schemas.openxmlformats.org/officeDocument/2006/relationships/font" Target="fonts/BookAntiqua-bold.fntdata"/><Relationship Id="rId43" Type="http://schemas.openxmlformats.org/officeDocument/2006/relationships/slide" Target="slides/slide37.xml"/><Relationship Id="rId87" Type="http://schemas.openxmlformats.org/officeDocument/2006/relationships/font" Target="fonts/BookAntiqua-regular.fntdata"/><Relationship Id="rId46" Type="http://schemas.openxmlformats.org/officeDocument/2006/relationships/slide" Target="slides/slide40.xml"/><Relationship Id="rId45" Type="http://schemas.openxmlformats.org/officeDocument/2006/relationships/slide" Target="slides/slide39.xml"/><Relationship Id="rId89" Type="http://schemas.openxmlformats.org/officeDocument/2006/relationships/font" Target="fonts/BookAntiqua-italic.fntdata"/><Relationship Id="rId80" Type="http://schemas.openxmlformats.org/officeDocument/2006/relationships/slide" Target="slides/slide74.xml"/><Relationship Id="rId82" Type="http://schemas.openxmlformats.org/officeDocument/2006/relationships/slide" Target="slides/slide76.xml"/><Relationship Id="rId81" Type="http://schemas.openxmlformats.org/officeDocument/2006/relationships/slide" Target="slides/slide75.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slide" Target="slides/slide67.xml"/><Relationship Id="rId72" Type="http://schemas.openxmlformats.org/officeDocument/2006/relationships/slide" Target="slides/slide66.xml"/><Relationship Id="rId31" Type="http://schemas.openxmlformats.org/officeDocument/2006/relationships/slide" Target="slides/slide25.xml"/><Relationship Id="rId75" Type="http://schemas.openxmlformats.org/officeDocument/2006/relationships/slide" Target="slides/slide69.xml"/><Relationship Id="rId30" Type="http://schemas.openxmlformats.org/officeDocument/2006/relationships/slide" Target="slides/slide24.xml"/><Relationship Id="rId74" Type="http://schemas.openxmlformats.org/officeDocument/2006/relationships/slide" Target="slides/slide68.xml"/><Relationship Id="rId33" Type="http://schemas.openxmlformats.org/officeDocument/2006/relationships/slide" Target="slides/slide27.xml"/><Relationship Id="rId77" Type="http://schemas.openxmlformats.org/officeDocument/2006/relationships/slide" Target="slides/slide71.xml"/><Relationship Id="rId32" Type="http://schemas.openxmlformats.org/officeDocument/2006/relationships/slide" Target="slides/slide26.xml"/><Relationship Id="rId76" Type="http://schemas.openxmlformats.org/officeDocument/2006/relationships/slide" Target="slides/slide70.xml"/><Relationship Id="rId35" Type="http://schemas.openxmlformats.org/officeDocument/2006/relationships/slide" Target="slides/slide29.xml"/><Relationship Id="rId79" Type="http://schemas.openxmlformats.org/officeDocument/2006/relationships/slide" Target="slides/slide73.xml"/><Relationship Id="rId34" Type="http://schemas.openxmlformats.org/officeDocument/2006/relationships/slide" Target="slides/slide28.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slide" Target="slides/slide56.xml"/><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slide" Target="slides/slide58.xml"/><Relationship Id="rId63" Type="http://schemas.openxmlformats.org/officeDocument/2006/relationships/slide" Target="slides/slide57.xml"/><Relationship Id="rId22" Type="http://schemas.openxmlformats.org/officeDocument/2006/relationships/slide" Target="slides/slide16.xml"/><Relationship Id="rId66" Type="http://schemas.openxmlformats.org/officeDocument/2006/relationships/slide" Target="slides/slide60.xml"/><Relationship Id="rId21" Type="http://schemas.openxmlformats.org/officeDocument/2006/relationships/slide" Target="slides/slide15.xml"/><Relationship Id="rId65" Type="http://schemas.openxmlformats.org/officeDocument/2006/relationships/slide" Target="slides/slide59.xml"/><Relationship Id="rId24" Type="http://schemas.openxmlformats.org/officeDocument/2006/relationships/slide" Target="slides/slide18.xml"/><Relationship Id="rId68" Type="http://schemas.openxmlformats.org/officeDocument/2006/relationships/slide" Target="slides/slide62.xml"/><Relationship Id="rId23" Type="http://schemas.openxmlformats.org/officeDocument/2006/relationships/slide" Target="slides/slide17.xml"/><Relationship Id="rId67" Type="http://schemas.openxmlformats.org/officeDocument/2006/relationships/slide" Target="slides/slide61.xml"/><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slide" Target="slides/slide63.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95" Type="http://customschemas.google.com/relationships/presentationmetadata" Target="metadata"/><Relationship Id="rId50" Type="http://schemas.openxmlformats.org/officeDocument/2006/relationships/slide" Target="slides/slide44.xml"/><Relationship Id="rId94" Type="http://schemas.openxmlformats.org/officeDocument/2006/relationships/font" Target="fonts/HelveticaNeueLight-boldItalic.fntdata"/><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91" Type="http://schemas.openxmlformats.org/officeDocument/2006/relationships/font" Target="fonts/HelveticaNeueLight-regular.fntdata"/><Relationship Id="rId90" Type="http://schemas.openxmlformats.org/officeDocument/2006/relationships/font" Target="fonts/BookAntiqua-boldItalic.fntdata"/><Relationship Id="rId93" Type="http://schemas.openxmlformats.org/officeDocument/2006/relationships/font" Target="fonts/HelveticaNeueLight-italic.fntdata"/><Relationship Id="rId92" Type="http://schemas.openxmlformats.org/officeDocument/2006/relationships/font" Target="fonts/HelveticaNeueLight-bold.fntdata"/><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ncbi.nlm.nih.gov/pmc/articles/PMC6004897" TargetMode="External"/><Relationship Id="rId3" Type="http://schemas.openxmlformats.org/officeDocument/2006/relationships/hyperlink" Target="https://creativecommons.org/licenses/by-nc/4.0/" TargetMode="Externa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 name="Google Shape;96;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104" name="Google Shape;104;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5" name="Google Shape;105;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4" name="Google Shape;114;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122" name="Google Shape;122;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3" name="Google Shape;123;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132" name="Google Shape;132;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3" name="Google Shape;133;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141" name="Google Shape;141;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2" name="Google Shape;142;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151" name="Google Shape;151;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2" name="Google Shape;152;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160" name="Google Shape;160;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1" name="Google Shape;161;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1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169" name="Google Shape;169;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0" name="Google Shape;170;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 name="Google Shape;178;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7" name="Google Shape;187;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7" name="Google Shape;197;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rgbClr val="000000"/>
                </a:solidFill>
                <a:latin typeface="Times New Roman"/>
                <a:ea typeface="Times New Roman"/>
                <a:cs typeface="Times New Roman"/>
                <a:sym typeface="Times New Roman"/>
              </a:rPr>
              <a:t>‹#›</a:t>
            </a:fld>
            <a:endParaRPr b="0" i="0" sz="1200" u="none" cap="none" strike="noStrike">
              <a:solidFill>
                <a:srgbClr val="000000"/>
              </a:solidFill>
              <a:latin typeface="Times New Roman"/>
              <a:ea typeface="Times New Roman"/>
              <a:cs typeface="Times New Roman"/>
              <a:sym typeface="Times New Roman"/>
            </a:endParaRPr>
          </a:p>
        </p:txBody>
      </p:sp>
      <p:sp>
        <p:nvSpPr>
          <p:cNvPr id="212" name="Google Shape;212;p14:notes"/>
          <p:cNvSpPr txBox="1"/>
          <p:nvPr/>
        </p:nvSpPr>
        <p:spPr>
          <a:xfrm>
            <a:off x="1168400" y="693738"/>
            <a:ext cx="4592638" cy="3438525"/>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3" name="Google Shape;213;p14:notes"/>
          <p:cNvSpPr txBox="1"/>
          <p:nvPr>
            <p:ph idx="1" type="body"/>
          </p:nvPr>
        </p:nvSpPr>
        <p:spPr>
          <a:xfrm>
            <a:off x="695325" y="4387850"/>
            <a:ext cx="5521325" cy="411797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latin typeface="Times New Roman"/>
              <a:ea typeface="Times New Roman"/>
              <a:cs typeface="Times New Roman"/>
              <a:sym typeface="Times New Roman"/>
            </a:endParaRPr>
          </a:p>
        </p:txBody>
      </p:sp>
      <p:sp>
        <p:nvSpPr>
          <p:cNvPr id="214" name="Google Shape;214;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1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22" name="Google Shape;222;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3" name="Google Shape;223;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1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32" name="Google Shape;232;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3" name="Google Shape;233;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1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41" name="Google Shape;241;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2" name="Google Shape;242;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1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50" name="Google Shape;250;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1" name="Google Shape;251;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1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59" name="Google Shape;259;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0" name="Google Shape;260;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9" name="Google Shape;269;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7" name="Google Shape;277;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6" name="Google Shape;286;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5" name="Google Shape;295;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4" name="Google Shape;304;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2" name="Google Shape;312;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2" name="Google Shape;322;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2" name="Google Shape;332;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0" name="Google Shape;340;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8" name="Google Shape;348;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6" name="Google Shape;356;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6" name="Google Shape;366;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4" name="Google Shape;374;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3" name="Google Shape;383;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3" name="Google Shape;393;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0" name="Google Shape;400;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1" name="Google Shape;411;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9" name="Google Shape;419;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7" name="Google Shape;427;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4" name="Google Shape;434;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3" name="Google Shape;443;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My own graphic</a:t>
            </a:r>
            <a:endParaRPr/>
          </a:p>
        </p:txBody>
      </p:sp>
      <p:sp>
        <p:nvSpPr>
          <p:cNvPr id="444" name="Google Shape;444;p40: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chemeClr val="dk1"/>
              </a:buClr>
              <a:buSzPts val="1300"/>
              <a:buFont typeface="Calibri"/>
              <a:buNone/>
            </a:pPr>
            <a:r>
              <a:t/>
            </a:r>
            <a:endParaRPr b="0" i="0" sz="13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p4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9" name="Google Shape;449;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8" name="Google Shape;458;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p4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6" name="Google Shape;466;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p4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5" name="Google Shape;475;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p4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3" name="Google Shape;483;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p4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2" name="Google Shape;492;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p4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0" name="Google Shape;500;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p4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9" name="Google Shape;509;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7" name="Google Shape;517;p4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US">
                <a:solidFill>
                  <a:srgbClr val="333333"/>
                </a:solidFill>
                <a:latin typeface="Helvetica Neue Light"/>
                <a:ea typeface="Helvetica Neue Light"/>
                <a:cs typeface="Helvetica Neue Light"/>
                <a:sym typeface="Helvetica Neue Light"/>
              </a:rPr>
              <a:t>Link to the paper where the graphic has been attributed to is here </a:t>
            </a:r>
            <a:r>
              <a:rPr lang="en-US" sz="1800" u="sng">
                <a:solidFill>
                  <a:srgbClr val="0000FF"/>
                </a:solidFill>
                <a:latin typeface="Calibri"/>
                <a:ea typeface="Calibri"/>
                <a:cs typeface="Calibri"/>
                <a:sym typeface="Calibri"/>
                <a:hlinkClick r:id="rId2">
                  <a:extLst>
                    <a:ext uri="{A12FA001-AC4F-418D-AE19-62706E023703}">
                      <ahyp:hlinkClr val="tx"/>
                    </a:ext>
                  </a:extLst>
                </a:hlinkClick>
              </a:rPr>
              <a:t>https://www.ncbi.nlm.nih.gov/pmc/articles/PMC6004897</a:t>
            </a:r>
            <a:endParaRPr sz="1800">
              <a:latin typeface="Calibri"/>
              <a:ea typeface="Calibri"/>
              <a:cs typeface="Calibri"/>
              <a:sym typeface="Calibri"/>
            </a:endParaRPr>
          </a:p>
          <a:p>
            <a:pPr indent="0" lvl="0" marL="0" rtl="0" algn="l">
              <a:spcBef>
                <a:spcPts val="0"/>
              </a:spcBef>
              <a:spcAft>
                <a:spcPts val="0"/>
              </a:spcAft>
              <a:buNone/>
            </a:pPr>
            <a:r>
              <a:t/>
            </a:r>
            <a:endParaRPr b="0" i="0">
              <a:solidFill>
                <a:srgbClr val="333333"/>
              </a:solidFill>
              <a:latin typeface="Helvetica Neue Light"/>
              <a:ea typeface="Helvetica Neue Light"/>
              <a:cs typeface="Helvetica Neue Light"/>
              <a:sym typeface="Helvetica Neue Light"/>
            </a:endParaRPr>
          </a:p>
          <a:p>
            <a:pPr indent="0" lvl="0" marL="0" rtl="0" algn="l">
              <a:spcBef>
                <a:spcPts val="0"/>
              </a:spcBef>
              <a:spcAft>
                <a:spcPts val="0"/>
              </a:spcAft>
              <a:buNone/>
            </a:pPr>
            <a:r>
              <a:rPr b="0" i="0" lang="en-US">
                <a:solidFill>
                  <a:srgbClr val="333333"/>
                </a:solidFill>
                <a:latin typeface="Helvetica Neue Light"/>
                <a:ea typeface="Helvetica Neue Light"/>
                <a:cs typeface="Helvetica Neue Light"/>
                <a:sym typeface="Helvetica Neue Light"/>
              </a:rPr>
              <a:t>As per the copyright and license statement in the paper, this is an open access article distributed under the terms of the </a:t>
            </a:r>
            <a:r>
              <a:rPr b="0" i="0" lang="en-US" u="sng">
                <a:solidFill>
                  <a:srgbClr val="376FAA"/>
                </a:solidFill>
                <a:latin typeface="Helvetica Neue Light"/>
                <a:ea typeface="Helvetica Neue Light"/>
                <a:cs typeface="Helvetica Neue Light"/>
                <a:sym typeface="Helvetica Neue Light"/>
                <a:hlinkClick r:id="rId3">
                  <a:extLst>
                    <a:ext uri="{A12FA001-AC4F-418D-AE19-62706E023703}">
                      <ahyp:hlinkClr val="tx"/>
                    </a:ext>
                  </a:extLst>
                </a:hlinkClick>
              </a:rPr>
              <a:t>Creative Commons Attribution Non-Commercial (CC BY-NC 4.0) License</a:t>
            </a:r>
            <a:r>
              <a:rPr b="0" i="0" lang="en-US">
                <a:solidFill>
                  <a:srgbClr val="333333"/>
                </a:solidFill>
                <a:latin typeface="Helvetica Neue Light"/>
                <a:ea typeface="Helvetica Neue Light"/>
                <a:cs typeface="Helvetica Neue Light"/>
                <a:sym typeface="Helvetica Neue Light"/>
              </a:rPr>
              <a:t>, which permits unrestricted non-commercial use, distribution, and reproduction in any medium, provided the original work is properly cited.</a:t>
            </a:r>
            <a:endParaRPr/>
          </a:p>
        </p:txBody>
      </p:sp>
      <p:sp>
        <p:nvSpPr>
          <p:cNvPr id="518" name="Google Shape;518;p49: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chemeClr val="dk1"/>
              </a:buClr>
              <a:buSzPts val="1300"/>
              <a:buFont typeface="Calibri"/>
              <a:buNone/>
            </a:pPr>
            <a:r>
              <a:t/>
            </a:r>
            <a:endParaRPr b="0" i="0" sz="13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p5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7" name="Google Shape;527;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p5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5" name="Google Shape;535;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p5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5" name="Google Shape;545;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p5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4" name="Google Shape;554;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2" name="Google Shape;562;p5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p5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0" name="Google Shape;570;p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p5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0" name="Google Shape;580;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 name="Shape 607"/>
        <p:cNvGrpSpPr/>
        <p:nvPr/>
      </p:nvGrpSpPr>
      <p:grpSpPr>
        <a:xfrm>
          <a:off x="0" y="0"/>
          <a:ext cx="0" cy="0"/>
          <a:chOff x="0" y="0"/>
          <a:chExt cx="0" cy="0"/>
        </a:xfrm>
      </p:grpSpPr>
      <p:sp>
        <p:nvSpPr>
          <p:cNvPr id="608" name="Google Shape;608;p5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9" name="Google Shape;609;p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p5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0" name="Google Shape;620;p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p5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1" name="Google Shape;631;p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 name="Shape 637"/>
        <p:cNvGrpSpPr/>
        <p:nvPr/>
      </p:nvGrpSpPr>
      <p:grpSpPr>
        <a:xfrm>
          <a:off x="0" y="0"/>
          <a:ext cx="0" cy="0"/>
          <a:chOff x="0" y="0"/>
          <a:chExt cx="0" cy="0"/>
        </a:xfrm>
      </p:grpSpPr>
      <p:sp>
        <p:nvSpPr>
          <p:cNvPr id="638" name="Google Shape;638;p6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9" name="Google Shape;639;p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4" name="Shape 644"/>
        <p:cNvGrpSpPr/>
        <p:nvPr/>
      </p:nvGrpSpPr>
      <p:grpSpPr>
        <a:xfrm>
          <a:off x="0" y="0"/>
          <a:ext cx="0" cy="0"/>
          <a:chOff x="0" y="0"/>
          <a:chExt cx="0" cy="0"/>
        </a:xfrm>
      </p:grpSpPr>
      <p:sp>
        <p:nvSpPr>
          <p:cNvPr id="645" name="Google Shape;645;p6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6" name="Google Shape;646;p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5" name="Shape 655"/>
        <p:cNvGrpSpPr/>
        <p:nvPr/>
      </p:nvGrpSpPr>
      <p:grpSpPr>
        <a:xfrm>
          <a:off x="0" y="0"/>
          <a:ext cx="0" cy="0"/>
          <a:chOff x="0" y="0"/>
          <a:chExt cx="0" cy="0"/>
        </a:xfrm>
      </p:grpSpPr>
      <p:sp>
        <p:nvSpPr>
          <p:cNvPr id="656" name="Google Shape;656;p6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7" name="Google Shape;657;p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5" name="Shape 665"/>
        <p:cNvGrpSpPr/>
        <p:nvPr/>
      </p:nvGrpSpPr>
      <p:grpSpPr>
        <a:xfrm>
          <a:off x="0" y="0"/>
          <a:ext cx="0" cy="0"/>
          <a:chOff x="0" y="0"/>
          <a:chExt cx="0" cy="0"/>
        </a:xfrm>
      </p:grpSpPr>
      <p:sp>
        <p:nvSpPr>
          <p:cNvPr id="666" name="Google Shape;666;p6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7" name="Google Shape;667;p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7" name="Shape 677"/>
        <p:cNvGrpSpPr/>
        <p:nvPr/>
      </p:nvGrpSpPr>
      <p:grpSpPr>
        <a:xfrm>
          <a:off x="0" y="0"/>
          <a:ext cx="0" cy="0"/>
          <a:chOff x="0" y="0"/>
          <a:chExt cx="0" cy="0"/>
        </a:xfrm>
      </p:grpSpPr>
      <p:sp>
        <p:nvSpPr>
          <p:cNvPr id="678" name="Google Shape;678;p6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9" name="Google Shape;679;p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p6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0" name="Google Shape;690;p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6" name="Shape 696"/>
        <p:cNvGrpSpPr/>
        <p:nvPr/>
      </p:nvGrpSpPr>
      <p:grpSpPr>
        <a:xfrm>
          <a:off x="0" y="0"/>
          <a:ext cx="0" cy="0"/>
          <a:chOff x="0" y="0"/>
          <a:chExt cx="0" cy="0"/>
        </a:xfrm>
      </p:grpSpPr>
      <p:sp>
        <p:nvSpPr>
          <p:cNvPr id="697" name="Google Shape;697;p6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8" name="Google Shape;698;p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4" name="Shape 704"/>
        <p:cNvGrpSpPr/>
        <p:nvPr/>
      </p:nvGrpSpPr>
      <p:grpSpPr>
        <a:xfrm>
          <a:off x="0" y="0"/>
          <a:ext cx="0" cy="0"/>
          <a:chOff x="0" y="0"/>
          <a:chExt cx="0" cy="0"/>
        </a:xfrm>
      </p:grpSpPr>
      <p:sp>
        <p:nvSpPr>
          <p:cNvPr id="705" name="Google Shape;705;p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6" name="Google Shape;706;p6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7" name="Google Shape;707;p67: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chemeClr val="dk1"/>
              </a:buClr>
              <a:buSzPts val="1300"/>
              <a:buFont typeface="Calibri"/>
              <a:buNone/>
            </a:pPr>
            <a:r>
              <a:t/>
            </a:r>
            <a:endParaRPr b="0" i="0" sz="13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7" name="Shape 717"/>
        <p:cNvGrpSpPr/>
        <p:nvPr/>
      </p:nvGrpSpPr>
      <p:grpSpPr>
        <a:xfrm>
          <a:off x="0" y="0"/>
          <a:ext cx="0" cy="0"/>
          <a:chOff x="0" y="0"/>
          <a:chExt cx="0" cy="0"/>
        </a:xfrm>
      </p:grpSpPr>
      <p:sp>
        <p:nvSpPr>
          <p:cNvPr id="718" name="Google Shape;718;p6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9" name="Google Shape;719;p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5" name="Shape 725"/>
        <p:cNvGrpSpPr/>
        <p:nvPr/>
      </p:nvGrpSpPr>
      <p:grpSpPr>
        <a:xfrm>
          <a:off x="0" y="0"/>
          <a:ext cx="0" cy="0"/>
          <a:chOff x="0" y="0"/>
          <a:chExt cx="0" cy="0"/>
        </a:xfrm>
      </p:grpSpPr>
      <p:sp>
        <p:nvSpPr>
          <p:cNvPr id="726" name="Google Shape;726;p6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7" name="Google Shape;727;p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4" name="Shape 734"/>
        <p:cNvGrpSpPr/>
        <p:nvPr/>
      </p:nvGrpSpPr>
      <p:grpSpPr>
        <a:xfrm>
          <a:off x="0" y="0"/>
          <a:ext cx="0" cy="0"/>
          <a:chOff x="0" y="0"/>
          <a:chExt cx="0" cy="0"/>
        </a:xfrm>
      </p:grpSpPr>
      <p:sp>
        <p:nvSpPr>
          <p:cNvPr id="735" name="Google Shape;735;p7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6" name="Google Shape;736;p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2" name="Shape 742"/>
        <p:cNvGrpSpPr/>
        <p:nvPr/>
      </p:nvGrpSpPr>
      <p:grpSpPr>
        <a:xfrm>
          <a:off x="0" y="0"/>
          <a:ext cx="0" cy="0"/>
          <a:chOff x="0" y="0"/>
          <a:chExt cx="0" cy="0"/>
        </a:xfrm>
      </p:grpSpPr>
      <p:sp>
        <p:nvSpPr>
          <p:cNvPr id="743" name="Google Shape;743;p7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4" name="Google Shape;744;p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1" name="Shape 751"/>
        <p:cNvGrpSpPr/>
        <p:nvPr/>
      </p:nvGrpSpPr>
      <p:grpSpPr>
        <a:xfrm>
          <a:off x="0" y="0"/>
          <a:ext cx="0" cy="0"/>
          <a:chOff x="0" y="0"/>
          <a:chExt cx="0" cy="0"/>
        </a:xfrm>
      </p:grpSpPr>
      <p:sp>
        <p:nvSpPr>
          <p:cNvPr id="752" name="Google Shape;752;p7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3" name="Google Shape;753;p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0" name="Shape 760"/>
        <p:cNvGrpSpPr/>
        <p:nvPr/>
      </p:nvGrpSpPr>
      <p:grpSpPr>
        <a:xfrm>
          <a:off x="0" y="0"/>
          <a:ext cx="0" cy="0"/>
          <a:chOff x="0" y="0"/>
          <a:chExt cx="0" cy="0"/>
        </a:xfrm>
      </p:grpSpPr>
      <p:sp>
        <p:nvSpPr>
          <p:cNvPr id="761" name="Google Shape;761;p7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2" name="Google Shape;762;p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9" name="Shape 769"/>
        <p:cNvGrpSpPr/>
        <p:nvPr/>
      </p:nvGrpSpPr>
      <p:grpSpPr>
        <a:xfrm>
          <a:off x="0" y="0"/>
          <a:ext cx="0" cy="0"/>
          <a:chOff x="0" y="0"/>
          <a:chExt cx="0" cy="0"/>
        </a:xfrm>
      </p:grpSpPr>
      <p:sp>
        <p:nvSpPr>
          <p:cNvPr id="770" name="Google Shape;770;p7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1" name="Google Shape;771;p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8" name="Shape 778"/>
        <p:cNvGrpSpPr/>
        <p:nvPr/>
      </p:nvGrpSpPr>
      <p:grpSpPr>
        <a:xfrm>
          <a:off x="0" y="0"/>
          <a:ext cx="0" cy="0"/>
          <a:chOff x="0" y="0"/>
          <a:chExt cx="0" cy="0"/>
        </a:xfrm>
      </p:grpSpPr>
      <p:sp>
        <p:nvSpPr>
          <p:cNvPr id="779" name="Google Shape;779;p7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80" name="Google Shape;780;p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7" name="Shape 787"/>
        <p:cNvGrpSpPr/>
        <p:nvPr/>
      </p:nvGrpSpPr>
      <p:grpSpPr>
        <a:xfrm>
          <a:off x="0" y="0"/>
          <a:ext cx="0" cy="0"/>
          <a:chOff x="0" y="0"/>
          <a:chExt cx="0" cy="0"/>
        </a:xfrm>
      </p:grpSpPr>
      <p:sp>
        <p:nvSpPr>
          <p:cNvPr id="788" name="Google Shape;788;p7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89" name="Google Shape;789;p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6" name="Shape 796"/>
        <p:cNvGrpSpPr/>
        <p:nvPr/>
      </p:nvGrpSpPr>
      <p:grpSpPr>
        <a:xfrm>
          <a:off x="0" y="0"/>
          <a:ext cx="0" cy="0"/>
          <a:chOff x="0" y="0"/>
          <a:chExt cx="0" cy="0"/>
        </a:xfrm>
      </p:grpSpPr>
      <p:sp>
        <p:nvSpPr>
          <p:cNvPr id="797" name="Google Shape;797;p7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8" name="Google Shape;798;p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4" name="Shape 804"/>
        <p:cNvGrpSpPr/>
        <p:nvPr/>
      </p:nvGrpSpPr>
      <p:grpSpPr>
        <a:xfrm>
          <a:off x="0" y="0"/>
          <a:ext cx="0" cy="0"/>
          <a:chOff x="0" y="0"/>
          <a:chExt cx="0" cy="0"/>
        </a:xfrm>
      </p:grpSpPr>
      <p:sp>
        <p:nvSpPr>
          <p:cNvPr id="805" name="Google Shape;805;p7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6" name="Google Shape;806;p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2" name="Shape 812"/>
        <p:cNvGrpSpPr/>
        <p:nvPr/>
      </p:nvGrpSpPr>
      <p:grpSpPr>
        <a:xfrm>
          <a:off x="0" y="0"/>
          <a:ext cx="0" cy="0"/>
          <a:chOff x="0" y="0"/>
          <a:chExt cx="0" cy="0"/>
        </a:xfrm>
      </p:grpSpPr>
      <p:sp>
        <p:nvSpPr>
          <p:cNvPr id="813" name="Google Shape;813;p7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4" name="Google Shape;814;p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2" name="Shape 822"/>
        <p:cNvGrpSpPr/>
        <p:nvPr/>
      </p:nvGrpSpPr>
      <p:grpSpPr>
        <a:xfrm>
          <a:off x="0" y="0"/>
          <a:ext cx="0" cy="0"/>
          <a:chOff x="0" y="0"/>
          <a:chExt cx="0" cy="0"/>
        </a:xfrm>
      </p:grpSpPr>
      <p:sp>
        <p:nvSpPr>
          <p:cNvPr id="823" name="Google Shape;823;p8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24" name="Google Shape;824;p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8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8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8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8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8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8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8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8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8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8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7" name="Shape 27"/>
        <p:cNvGrpSpPr/>
        <p:nvPr/>
      </p:nvGrpSpPr>
      <p:grpSpPr>
        <a:xfrm>
          <a:off x="0" y="0"/>
          <a:ext cx="0" cy="0"/>
          <a:chOff x="0" y="0"/>
          <a:chExt cx="0" cy="0"/>
        </a:xfrm>
      </p:grpSpPr>
      <p:sp>
        <p:nvSpPr>
          <p:cNvPr id="28" name="Google Shape;28;p8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8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8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8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8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8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4" name="Shape 34"/>
        <p:cNvGrpSpPr/>
        <p:nvPr/>
      </p:nvGrpSpPr>
      <p:grpSpPr>
        <a:xfrm>
          <a:off x="0" y="0"/>
          <a:ext cx="0" cy="0"/>
          <a:chOff x="0" y="0"/>
          <a:chExt cx="0" cy="0"/>
        </a:xfrm>
      </p:grpSpPr>
      <p:sp>
        <p:nvSpPr>
          <p:cNvPr id="35" name="Google Shape;35;p8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8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8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8" name="Shape 38"/>
        <p:cNvGrpSpPr/>
        <p:nvPr/>
      </p:nvGrpSpPr>
      <p:grpSpPr>
        <a:xfrm>
          <a:off x="0" y="0"/>
          <a:ext cx="0" cy="0"/>
          <a:chOff x="0" y="0"/>
          <a:chExt cx="0" cy="0"/>
        </a:xfrm>
      </p:grpSpPr>
      <p:sp>
        <p:nvSpPr>
          <p:cNvPr id="39" name="Google Shape;39;p8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 name="Google Shape;40;p8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8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8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3" name="Shape 43"/>
        <p:cNvGrpSpPr/>
        <p:nvPr/>
      </p:nvGrpSpPr>
      <p:grpSpPr>
        <a:xfrm>
          <a:off x="0" y="0"/>
          <a:ext cx="0" cy="0"/>
          <a:chOff x="0" y="0"/>
          <a:chExt cx="0" cy="0"/>
        </a:xfrm>
      </p:grpSpPr>
      <p:sp>
        <p:nvSpPr>
          <p:cNvPr id="44" name="Google Shape;44;p8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8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6" name="Google Shape;46;p8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8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8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9" name="Shape 49"/>
        <p:cNvGrpSpPr/>
        <p:nvPr/>
      </p:nvGrpSpPr>
      <p:grpSpPr>
        <a:xfrm>
          <a:off x="0" y="0"/>
          <a:ext cx="0" cy="0"/>
          <a:chOff x="0" y="0"/>
          <a:chExt cx="0" cy="0"/>
        </a:xfrm>
      </p:grpSpPr>
      <p:sp>
        <p:nvSpPr>
          <p:cNvPr id="50" name="Google Shape;50;p88"/>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88"/>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2" name="Google Shape;52;p88"/>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 name="Google Shape;53;p88"/>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4" name="Google Shape;54;p88"/>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5" name="Google Shape;55;p8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8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8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8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8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8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8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8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8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9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90"/>
          <p:cNvSpPr/>
          <p:nvPr>
            <p:ph idx="2" type="pic"/>
          </p:nvPr>
        </p:nvSpPr>
        <p:spPr>
          <a:xfrm>
            <a:off x="5183188" y="987425"/>
            <a:ext cx="6172200" cy="4873625"/>
          </a:xfrm>
          <a:prstGeom prst="rect">
            <a:avLst/>
          </a:prstGeom>
          <a:noFill/>
          <a:ln>
            <a:noFill/>
          </a:ln>
        </p:spPr>
      </p:sp>
      <p:sp>
        <p:nvSpPr>
          <p:cNvPr id="68" name="Google Shape;68;p9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9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9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9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9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9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9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9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9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9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9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9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9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9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8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8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8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8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8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 Id="rId4" Type="http://schemas.openxmlformats.org/officeDocument/2006/relationships/image" Target="../media/image4.png"/><Relationship Id="rId5"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4.png"/><Relationship Id="rId4" Type="http://schemas.openxmlformats.org/officeDocument/2006/relationships/image" Target="../media/image7.png"/><Relationship Id="rId5"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6.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4.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4.png"/><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4.png"/><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4.png"/><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2.jpg"/><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9.jpg"/><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4.png"/><Relationship Id="rId4" Type="http://schemas.openxmlformats.org/officeDocument/2006/relationships/image" Target="../media/image25.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17.jpg"/><Relationship Id="rId4" Type="http://schemas.openxmlformats.org/officeDocument/2006/relationships/image" Target="../media/image11.jpg"/><Relationship Id="rId5" Type="http://schemas.openxmlformats.org/officeDocument/2006/relationships/image" Target="../media/image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8.jpg"/><Relationship Id="rId4" Type="http://schemas.openxmlformats.org/officeDocument/2006/relationships/image" Target="../media/image37.jpg"/><Relationship Id="rId5" Type="http://schemas.openxmlformats.org/officeDocument/2006/relationships/image" Target="../media/image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14.jpg"/><Relationship Id="rId4" Type="http://schemas.openxmlformats.org/officeDocument/2006/relationships/image" Target="../media/image15.jpg"/><Relationship Id="rId5" Type="http://schemas.openxmlformats.org/officeDocument/2006/relationships/image" Target="../media/image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 Id="rId3" Type="http://schemas.openxmlformats.org/officeDocument/2006/relationships/image" Target="../media/image20.png"/><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 Id="rId3" Type="http://schemas.openxmlformats.org/officeDocument/2006/relationships/image" Target="../media/image16.gif"/><Relationship Id="rId4" Type="http://schemas.openxmlformats.org/officeDocument/2006/relationships/image" Target="../media/image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19.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4.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4.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4.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4.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8.xml"/><Relationship Id="rId3" Type="http://schemas.openxmlformats.org/officeDocument/2006/relationships/image" Target="../media/image24.png"/><Relationship Id="rId4" Type="http://schemas.openxmlformats.org/officeDocument/2006/relationships/image" Target="../media/image4.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29.jpg"/><Relationship Id="rId4" Type="http://schemas.openxmlformats.org/officeDocument/2006/relationships/image" Target="../media/image4.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21.png"/><Relationship Id="rId4" Type="http://schemas.openxmlformats.org/officeDocument/2006/relationships/image" Target="../media/image35.png"/><Relationship Id="rId5" Type="http://schemas.openxmlformats.org/officeDocument/2006/relationships/image" Target="../media/image4.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2.xml"/><Relationship Id="rId3" Type="http://schemas.openxmlformats.org/officeDocument/2006/relationships/image" Target="../media/image26.jpg"/><Relationship Id="rId4" Type="http://schemas.openxmlformats.org/officeDocument/2006/relationships/image" Target="../media/image31.png"/><Relationship Id="rId5" Type="http://schemas.openxmlformats.org/officeDocument/2006/relationships/image" Target="../media/image4.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22.png"/><Relationship Id="rId4" Type="http://schemas.openxmlformats.org/officeDocument/2006/relationships/image" Target="../media/image4.png"/><Relationship Id="rId5" Type="http://schemas.openxmlformats.org/officeDocument/2006/relationships/image" Target="../media/image40.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23.png"/><Relationship Id="rId4" Type="http://schemas.openxmlformats.org/officeDocument/2006/relationships/image" Target="../media/image4.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32.jpg"/><Relationship Id="rId4" Type="http://schemas.openxmlformats.org/officeDocument/2006/relationships/image" Target="../media/image4.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34.png"/><Relationship Id="rId4" Type="http://schemas.openxmlformats.org/officeDocument/2006/relationships/image" Target="../media/image28.png"/><Relationship Id="rId5" Type="http://schemas.openxmlformats.org/officeDocument/2006/relationships/image" Target="../media/image36.png"/><Relationship Id="rId6" Type="http://schemas.openxmlformats.org/officeDocument/2006/relationships/image" Target="../media/image45.png"/><Relationship Id="rId7" Type="http://schemas.openxmlformats.org/officeDocument/2006/relationships/image" Target="../media/image4.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image" Target="../media/image30.png"/><Relationship Id="rId4" Type="http://schemas.openxmlformats.org/officeDocument/2006/relationships/image" Target="../media/image4.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48.png"/><Relationship Id="rId4" Type="http://schemas.openxmlformats.org/officeDocument/2006/relationships/image" Target="../media/image4.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4.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4.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47.png"/><Relationship Id="rId4" Type="http://schemas.openxmlformats.org/officeDocument/2006/relationships/image" Target="../media/image4.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49.jpg"/><Relationship Id="rId4" Type="http://schemas.openxmlformats.org/officeDocument/2006/relationships/image" Target="../media/image4.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image" Target="../media/image44.jpg"/><Relationship Id="rId4" Type="http://schemas.openxmlformats.org/officeDocument/2006/relationships/image" Target="../media/image4.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38.png"/><Relationship Id="rId4" Type="http://schemas.openxmlformats.org/officeDocument/2006/relationships/image" Target="../media/image33.jpg"/><Relationship Id="rId5" Type="http://schemas.openxmlformats.org/officeDocument/2006/relationships/image" Target="../media/image4.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4.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 Id="rId3" Type="http://schemas.openxmlformats.org/officeDocument/2006/relationships/image" Target="../media/image4.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 Id="rId3" Type="http://schemas.openxmlformats.org/officeDocument/2006/relationships/image" Target="../media/image39.png"/><Relationship Id="rId4" Type="http://schemas.openxmlformats.org/officeDocument/2006/relationships/image" Target="../media/image52.png"/><Relationship Id="rId5" Type="http://schemas.openxmlformats.org/officeDocument/2006/relationships/image" Target="../media/image4.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4.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9.xml"/><Relationship Id="rId3" Type="http://schemas.openxmlformats.org/officeDocument/2006/relationships/image" Target="../media/image4.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4.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image" Target="../media/image4.png"/><Relationship Id="rId4" Type="http://schemas.openxmlformats.org/officeDocument/2006/relationships/image" Target="../media/image42.gif"/></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2.xml"/><Relationship Id="rId3" Type="http://schemas.openxmlformats.org/officeDocument/2006/relationships/image" Target="../media/image53.gif"/><Relationship Id="rId4" Type="http://schemas.openxmlformats.org/officeDocument/2006/relationships/image" Target="../media/image4.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3.xml"/><Relationship Id="rId3" Type="http://schemas.openxmlformats.org/officeDocument/2006/relationships/image" Target="../media/image54.gif"/><Relationship Id="rId4" Type="http://schemas.openxmlformats.org/officeDocument/2006/relationships/image" Target="../media/image4.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4.xml"/><Relationship Id="rId3" Type="http://schemas.openxmlformats.org/officeDocument/2006/relationships/image" Target="../media/image41.gif"/><Relationship Id="rId4" Type="http://schemas.openxmlformats.org/officeDocument/2006/relationships/image" Target="../media/image4.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5.xml"/><Relationship Id="rId3" Type="http://schemas.openxmlformats.org/officeDocument/2006/relationships/image" Target="../media/image46.jpg"/><Relationship Id="rId4" Type="http://schemas.openxmlformats.org/officeDocument/2006/relationships/image" Target="../media/image4.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 Id="rId3" Type="http://schemas.openxmlformats.org/officeDocument/2006/relationships/image" Target="../media/image43.png"/><Relationship Id="rId4" Type="http://schemas.openxmlformats.org/officeDocument/2006/relationships/image" Target="../media/image4.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 Id="rId3" Type="http://schemas.openxmlformats.org/officeDocument/2006/relationships/image" Target="../media/image4.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 Id="rId3" Type="http://schemas.openxmlformats.org/officeDocument/2006/relationships/image" Target="../media/image4.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 Id="rId3" Type="http://schemas.openxmlformats.org/officeDocument/2006/relationships/image" Target="../media/image4.png"/><Relationship Id="rId4" Type="http://schemas.openxmlformats.org/officeDocument/2006/relationships/image" Target="../media/image51.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 Id="rId3" Type="http://schemas.openxmlformats.org/officeDocument/2006/relationships/image" Target="../media/image4.png"/><Relationship Id="rId4"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
          <p:cNvSpPr txBox="1"/>
          <p:nvPr>
            <p:ph idx="1" type="subTitle"/>
          </p:nvPr>
        </p:nvSpPr>
        <p:spPr>
          <a:xfrm>
            <a:off x="848360" y="2346325"/>
            <a:ext cx="10495280" cy="2165985"/>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None/>
            </a:pPr>
            <a:r>
              <a:t/>
            </a:r>
            <a:endParaRPr b="1" sz="3600">
              <a:solidFill>
                <a:schemeClr val="dk1"/>
              </a:solidFill>
              <a:latin typeface="Calibri"/>
              <a:ea typeface="Calibri"/>
              <a:cs typeface="Calibri"/>
              <a:sym typeface="Calibri"/>
            </a:endParaRPr>
          </a:p>
          <a:p>
            <a:pPr indent="0" lvl="0" marL="0" rtl="0" algn="ctr">
              <a:lnSpc>
                <a:spcPct val="90000"/>
              </a:lnSpc>
              <a:spcBef>
                <a:spcPts val="1000"/>
              </a:spcBef>
              <a:spcAft>
                <a:spcPts val="0"/>
              </a:spcAft>
              <a:buClr>
                <a:schemeClr val="dk1"/>
              </a:buClr>
              <a:buSzPts val="3600"/>
              <a:buNone/>
            </a:pPr>
            <a:r>
              <a:rPr b="1" lang="en-US" sz="3600">
                <a:solidFill>
                  <a:schemeClr val="dk1"/>
                </a:solidFill>
                <a:latin typeface="Calibri"/>
                <a:ea typeface="Calibri"/>
                <a:cs typeface="Calibri"/>
                <a:sym typeface="Calibri"/>
              </a:rPr>
              <a:t>Healthy Choices, Healthy Lives: Nutrition Insights for Young Adults</a:t>
            </a:r>
            <a:endParaRPr b="1" sz="3600">
              <a:solidFill>
                <a:schemeClr val="dk1"/>
              </a:solidFill>
              <a:latin typeface="Calibri"/>
              <a:ea typeface="Calibri"/>
              <a:cs typeface="Calibri"/>
              <a:sym typeface="Calibri"/>
            </a:endParaRPr>
          </a:p>
        </p:txBody>
      </p:sp>
      <p:pic>
        <p:nvPicPr>
          <p:cNvPr descr="banner" id="89" name="Google Shape;89;p1"/>
          <p:cNvPicPr preferRelativeResize="0"/>
          <p:nvPr/>
        </p:nvPicPr>
        <p:blipFill rotWithShape="1">
          <a:blip r:embed="rId3">
            <a:alphaModFix/>
          </a:blip>
          <a:srcRect b="0" l="0" r="0" t="0"/>
          <a:stretch/>
        </p:blipFill>
        <p:spPr>
          <a:xfrm>
            <a:off x="1017270" y="-7620"/>
            <a:ext cx="9906000" cy="1533525"/>
          </a:xfrm>
          <a:prstGeom prst="rect">
            <a:avLst/>
          </a:prstGeom>
          <a:noFill/>
          <a:ln>
            <a:noFill/>
          </a:ln>
        </p:spPr>
      </p:pic>
      <p:sp>
        <p:nvSpPr>
          <p:cNvPr id="90" name="Google Shape;90;p1"/>
          <p:cNvSpPr/>
          <p:nvPr/>
        </p:nvSpPr>
        <p:spPr>
          <a:xfrm>
            <a:off x="496570" y="1415415"/>
            <a:ext cx="11349990" cy="52197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1400"/>
              <a:buFont typeface="Noto Sans Symbols"/>
              <a:buNone/>
            </a:pPr>
            <a:r>
              <a:rPr b="0" i="1" lang="en-US" sz="1400" u="none" cap="none" strike="noStrike">
                <a:solidFill>
                  <a:schemeClr val="dk1"/>
                </a:solidFill>
                <a:latin typeface="Calibri"/>
                <a:ea typeface="Calibri"/>
                <a:cs typeface="Calibri"/>
                <a:sym typeface="Calibri"/>
              </a:rPr>
              <a:t>“This project has been funded with support from the European Commission. This communication reflects the views only of the author, and the European Commission and Spanish National Agency cannot be held responsi­ble for any use which may be made of the information contained therein”</a:t>
            </a:r>
            <a:endParaRPr b="0" i="1" sz="1400" u="none" cap="none" strike="noStrike">
              <a:solidFill>
                <a:schemeClr val="dk1"/>
              </a:solidFill>
              <a:latin typeface="Calibri"/>
              <a:ea typeface="Calibri"/>
              <a:cs typeface="Calibri"/>
              <a:sym typeface="Calibri"/>
            </a:endParaRPr>
          </a:p>
        </p:txBody>
      </p:sp>
      <p:pic>
        <p:nvPicPr>
          <p:cNvPr id="91" name="Google Shape;91;p1"/>
          <p:cNvPicPr preferRelativeResize="0"/>
          <p:nvPr/>
        </p:nvPicPr>
        <p:blipFill rotWithShape="1">
          <a:blip r:embed="rId4">
            <a:alphaModFix/>
          </a:blip>
          <a:srcRect b="0" l="0" r="0" t="0"/>
          <a:stretch/>
        </p:blipFill>
        <p:spPr>
          <a:xfrm>
            <a:off x="0" y="4129405"/>
            <a:ext cx="2425065" cy="2728595"/>
          </a:xfrm>
          <a:prstGeom prst="rect">
            <a:avLst/>
          </a:prstGeom>
          <a:noFill/>
          <a:ln>
            <a:noFill/>
          </a:ln>
        </p:spPr>
      </p:pic>
      <p:sp>
        <p:nvSpPr>
          <p:cNvPr id="92" name="Google Shape;92;p1"/>
          <p:cNvSpPr txBox="1"/>
          <p:nvPr/>
        </p:nvSpPr>
        <p:spPr>
          <a:xfrm>
            <a:off x="2660240" y="6274425"/>
            <a:ext cx="6096000" cy="585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1600" u="none" cap="none" strike="noStrike">
                <a:solidFill>
                  <a:schemeClr val="dk1"/>
                </a:solidFill>
                <a:latin typeface="Calibri"/>
                <a:ea typeface="Calibri"/>
                <a:cs typeface="Calibri"/>
                <a:sym typeface="Calibri"/>
              </a:rPr>
              <a:t>Food for thought: Nourishing mental well-being in vocational training</a:t>
            </a:r>
            <a:br>
              <a:rPr b="1" i="0" lang="en-US" sz="1600" u="none" cap="none" strike="noStrike">
                <a:solidFill>
                  <a:schemeClr val="dk1"/>
                </a:solidFill>
                <a:latin typeface="Calibri"/>
                <a:ea typeface="Calibri"/>
                <a:cs typeface="Calibri"/>
                <a:sym typeface="Calibri"/>
              </a:rPr>
            </a:br>
            <a:r>
              <a:rPr b="1" i="0" lang="en-US" sz="1600" u="none" cap="none" strike="noStrike">
                <a:solidFill>
                  <a:schemeClr val="dk1"/>
                </a:solidFill>
                <a:latin typeface="Calibri"/>
                <a:ea typeface="Calibri"/>
                <a:cs typeface="Calibri"/>
                <a:sym typeface="Calibri"/>
              </a:rPr>
              <a:t>Erasmus+ 2025-1-ES01-KA210-VET-000358116</a:t>
            </a:r>
            <a:endParaRPr b="1" i="0" sz="1600" u="none" cap="none" strike="noStrike">
              <a:solidFill>
                <a:schemeClr val="dk1"/>
              </a:solidFill>
              <a:latin typeface="Calibri"/>
              <a:ea typeface="Calibri"/>
              <a:cs typeface="Calibri"/>
              <a:sym typeface="Calibri"/>
            </a:endParaRPr>
          </a:p>
        </p:txBody>
      </p:sp>
      <p:pic>
        <p:nvPicPr>
          <p:cNvPr id="93" name="Google Shape;93;p1"/>
          <p:cNvPicPr preferRelativeResize="0"/>
          <p:nvPr/>
        </p:nvPicPr>
        <p:blipFill>
          <a:blip r:embed="rId5">
            <a:alphaModFix/>
          </a:blip>
          <a:stretch>
            <a:fillRect/>
          </a:stretch>
        </p:blipFill>
        <p:spPr>
          <a:xfrm>
            <a:off x="9083750" y="6170523"/>
            <a:ext cx="2924175" cy="5048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2"/>
          <p:cNvSpPr txBox="1"/>
          <p:nvPr>
            <p:ph type="title"/>
          </p:nvPr>
        </p:nvSpPr>
        <p:spPr>
          <a:xfrm>
            <a:off x="147955" y="76200"/>
            <a:ext cx="10515600" cy="63182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b="1" lang="en-US" sz="3200">
                <a:latin typeface="Calibri"/>
                <a:ea typeface="Calibri"/>
                <a:cs typeface="Calibri"/>
                <a:sym typeface="Calibri"/>
              </a:rPr>
              <a:t>Introduction</a:t>
            </a:r>
            <a:endParaRPr b="1" sz="3200">
              <a:latin typeface="Calibri"/>
              <a:ea typeface="Calibri"/>
              <a:cs typeface="Calibri"/>
              <a:sym typeface="Calibri"/>
            </a:endParaRPr>
          </a:p>
        </p:txBody>
      </p:sp>
      <p:sp>
        <p:nvSpPr>
          <p:cNvPr id="99" name="Google Shape;99;p2"/>
          <p:cNvSpPr/>
          <p:nvPr/>
        </p:nvSpPr>
        <p:spPr>
          <a:xfrm>
            <a:off x="183515" y="824865"/>
            <a:ext cx="11769725" cy="4351655"/>
          </a:xfrm>
          <a:prstGeom prst="rect">
            <a:avLst/>
          </a:prstGeom>
          <a:noFill/>
          <a:ln>
            <a:noFill/>
          </a:ln>
        </p:spPr>
        <p:txBody>
          <a:bodyPr anchorCtr="0" anchor="t" bIns="45700" lIns="91425" spcFirstLastPara="1" rIns="91425" wrap="square" tIns="45700">
            <a:normAutofit/>
          </a:bodyPr>
          <a:lstStyle/>
          <a:p>
            <a:pPr indent="-228600" lvl="0" marL="228600" marR="0" rtl="0" algn="just">
              <a:lnSpc>
                <a:spcPct val="90000"/>
              </a:lnSpc>
              <a:spcBef>
                <a:spcPts val="0"/>
              </a:spcBef>
              <a:spcAft>
                <a:spcPts val="0"/>
              </a:spcAft>
              <a:buClr>
                <a:schemeClr val="dk1"/>
              </a:buClr>
              <a:buSzPts val="2400"/>
              <a:buFont typeface="Noto Sans Symbols"/>
              <a:buChar char="✔"/>
            </a:pPr>
            <a:r>
              <a:rPr b="1" i="0" lang="en-US" sz="2400" u="none" cap="none" strike="noStrike">
                <a:solidFill>
                  <a:schemeClr val="dk1"/>
                </a:solidFill>
                <a:latin typeface="Calibri"/>
                <a:ea typeface="Calibri"/>
                <a:cs typeface="Calibri"/>
                <a:sym typeface="Calibri"/>
              </a:rPr>
              <a:t> Nutrition</a:t>
            </a:r>
            <a:r>
              <a:rPr b="0" i="0" lang="en-US" sz="2400" u="none" cap="none" strike="noStrike">
                <a:solidFill>
                  <a:schemeClr val="dk1"/>
                </a:solidFill>
                <a:latin typeface="Calibri"/>
                <a:ea typeface="Calibri"/>
                <a:cs typeface="Calibri"/>
                <a:sym typeface="Calibri"/>
              </a:rPr>
              <a:t> is the study of nutrients in food, how the body uses them, and the relationship between diet, health, and disease.</a:t>
            </a:r>
            <a:endParaRPr b="0" i="0" sz="2400" u="none" cap="none" strike="noStrike">
              <a:solidFill>
                <a:schemeClr val="dk1"/>
              </a:solidFill>
              <a:latin typeface="Calibri"/>
              <a:ea typeface="Calibri"/>
              <a:cs typeface="Calibri"/>
              <a:sym typeface="Calibri"/>
            </a:endParaRPr>
          </a:p>
          <a:p>
            <a:pPr indent="-228600" lvl="0" marL="228600" marR="0" rtl="0" algn="just">
              <a:lnSpc>
                <a:spcPct val="90000"/>
              </a:lnSpc>
              <a:spcBef>
                <a:spcPts val="1000"/>
              </a:spcBef>
              <a:spcAft>
                <a:spcPts val="0"/>
              </a:spcAft>
              <a:buClr>
                <a:schemeClr val="dk1"/>
              </a:buClr>
              <a:buSzPts val="2400"/>
              <a:buFont typeface="Noto Sans Symbols"/>
              <a:buChar char="✔"/>
            </a:pPr>
            <a:r>
              <a:rPr b="1" i="0" lang="en-US" sz="2400" u="none" cap="none" strike="noStrike">
                <a:solidFill>
                  <a:schemeClr val="dk1"/>
                </a:solidFill>
                <a:latin typeface="Calibri"/>
                <a:ea typeface="Calibri"/>
                <a:cs typeface="Calibri"/>
                <a:sym typeface="Calibri"/>
              </a:rPr>
              <a:t> Nutritionists</a:t>
            </a:r>
            <a:r>
              <a:rPr b="0" i="0" lang="en-US" sz="2400" u="none" cap="none" strike="noStrike">
                <a:solidFill>
                  <a:schemeClr val="dk1"/>
                </a:solidFill>
                <a:latin typeface="Calibri"/>
                <a:ea typeface="Calibri"/>
                <a:cs typeface="Calibri"/>
                <a:sym typeface="Calibri"/>
              </a:rPr>
              <a:t> use ideas from molecular biology, biochemistry, and genetics to understand how nutrients affect the human body.</a:t>
            </a:r>
            <a:endParaRPr b="0" i="0" sz="2400" u="none" cap="none" strike="noStrike">
              <a:solidFill>
                <a:schemeClr val="dk1"/>
              </a:solidFill>
              <a:latin typeface="Calibri"/>
              <a:ea typeface="Calibri"/>
              <a:cs typeface="Calibri"/>
              <a:sym typeface="Calibri"/>
            </a:endParaRPr>
          </a:p>
          <a:p>
            <a:pPr indent="-228600" lvl="0" marL="228600" marR="0" rtl="0" algn="just">
              <a:lnSpc>
                <a:spcPct val="90000"/>
              </a:lnSpc>
              <a:spcBef>
                <a:spcPts val="1000"/>
              </a:spcBef>
              <a:spcAft>
                <a:spcPts val="0"/>
              </a:spcAft>
              <a:buClr>
                <a:schemeClr val="dk1"/>
              </a:buClr>
              <a:buSzPts val="2400"/>
              <a:buFont typeface="Noto Sans Symbols"/>
              <a:buChar char="✔"/>
            </a:pPr>
            <a:r>
              <a:rPr b="0" i="0" lang="en-US" sz="2400" u="none" cap="none" strike="noStrike">
                <a:solidFill>
                  <a:schemeClr val="dk1"/>
                </a:solidFill>
                <a:latin typeface="Calibri"/>
                <a:ea typeface="Calibri"/>
                <a:cs typeface="Calibri"/>
                <a:sym typeface="Calibri"/>
              </a:rPr>
              <a:t> Nutrition also focuses on how people can use dietary choices to reduce the risk of disease, what happens if a person has too much or too little of a nutrient, and how allergies work.</a:t>
            </a:r>
            <a:endParaRPr b="0" i="0" sz="2400" u="none" cap="none" strike="noStrike">
              <a:solidFill>
                <a:schemeClr val="dk1"/>
              </a:solidFill>
              <a:latin typeface="Calibri"/>
              <a:ea typeface="Calibri"/>
              <a:cs typeface="Calibri"/>
              <a:sym typeface="Calibri"/>
            </a:endParaRPr>
          </a:p>
          <a:p>
            <a:pPr indent="-228600" lvl="0" marL="228600" marR="0" rtl="0" algn="just">
              <a:lnSpc>
                <a:spcPct val="90000"/>
              </a:lnSpc>
              <a:spcBef>
                <a:spcPts val="1000"/>
              </a:spcBef>
              <a:spcAft>
                <a:spcPts val="0"/>
              </a:spcAft>
              <a:buClr>
                <a:schemeClr val="dk1"/>
              </a:buClr>
              <a:buSzPts val="2400"/>
              <a:buFont typeface="Noto Sans Symbols"/>
              <a:buChar char="✔"/>
            </a:pPr>
            <a:r>
              <a:rPr b="1" i="0" lang="en-US" sz="2400" u="none" cap="none" strike="noStrike">
                <a:solidFill>
                  <a:schemeClr val="dk1"/>
                </a:solidFill>
                <a:latin typeface="Calibri"/>
                <a:ea typeface="Calibri"/>
                <a:cs typeface="Calibri"/>
                <a:sym typeface="Calibri"/>
              </a:rPr>
              <a:t> Nutrients </a:t>
            </a:r>
            <a:r>
              <a:rPr b="0" i="0" lang="en-US" sz="2400" u="none" cap="none" strike="noStrike">
                <a:solidFill>
                  <a:schemeClr val="dk1"/>
                </a:solidFill>
                <a:latin typeface="Calibri"/>
                <a:ea typeface="Calibri"/>
                <a:cs typeface="Calibri"/>
                <a:sym typeface="Calibri"/>
              </a:rPr>
              <a:t>provide nourishment. Proteins, carbohydrates, fat, vitamins, minerals, fiber, and water are all nutrients. If people do not have the right balance of nutrients in their diet, their risk of developing certain health conditions increases.</a:t>
            </a:r>
            <a:endParaRPr b="0" i="0" sz="2400" u="none" cap="none" strike="noStrike">
              <a:solidFill>
                <a:schemeClr val="dk1"/>
              </a:solidFill>
              <a:latin typeface="Calibri"/>
              <a:ea typeface="Calibri"/>
              <a:cs typeface="Calibri"/>
              <a:sym typeface="Calibri"/>
            </a:endParaRPr>
          </a:p>
          <a:p>
            <a:pPr indent="-76200" lvl="0" marL="228600" marR="0" rtl="0" algn="just">
              <a:lnSpc>
                <a:spcPct val="90000"/>
              </a:lnSpc>
              <a:spcBef>
                <a:spcPts val="1000"/>
              </a:spcBef>
              <a:spcAft>
                <a:spcPts val="0"/>
              </a:spcAft>
              <a:buClr>
                <a:schemeClr val="dk1"/>
              </a:buClr>
              <a:buSzPts val="2400"/>
              <a:buFont typeface="Noto Sans Symbols"/>
              <a:buNone/>
            </a:pPr>
            <a:r>
              <a:t/>
            </a:r>
            <a:endParaRPr b="0" i="0" sz="2400" u="none" cap="none" strike="noStrike">
              <a:solidFill>
                <a:schemeClr val="dk1"/>
              </a:solidFill>
              <a:latin typeface="Calibri"/>
              <a:ea typeface="Calibri"/>
              <a:cs typeface="Calibri"/>
              <a:sym typeface="Calibri"/>
            </a:endParaRPr>
          </a:p>
        </p:txBody>
      </p:sp>
      <p:pic>
        <p:nvPicPr>
          <p:cNvPr id="100" name="Google Shape;100;p2"/>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
        <p:nvSpPr>
          <p:cNvPr id="101" name="Google Shape;101;p2"/>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1600" u="none" cap="none" strike="noStrike">
                <a:solidFill>
                  <a:schemeClr val="dk1"/>
                </a:solidFill>
                <a:latin typeface="Calibri"/>
                <a:ea typeface="Calibri"/>
                <a:cs typeface="Calibri"/>
                <a:sym typeface="Calibri"/>
              </a:rPr>
              <a:t>Food for thought: Nourishing mental well-being in vocational training</a:t>
            </a:r>
            <a:br>
              <a:rPr b="1" i="0" lang="en-US" sz="1600" u="none" cap="none" strike="noStrike">
                <a:solidFill>
                  <a:schemeClr val="dk1"/>
                </a:solidFill>
                <a:latin typeface="Calibri"/>
                <a:ea typeface="Calibri"/>
                <a:cs typeface="Calibri"/>
                <a:sym typeface="Calibri"/>
              </a:rPr>
            </a:br>
            <a:r>
              <a:rPr b="1" i="0" lang="en-US" sz="1600" u="none" cap="none" strike="noStrike">
                <a:solidFill>
                  <a:schemeClr val="dk1"/>
                </a:solidFill>
                <a:latin typeface="Calibri"/>
                <a:ea typeface="Calibri"/>
                <a:cs typeface="Calibri"/>
                <a:sym typeface="Calibri"/>
              </a:rPr>
              <a:t>Erasmus+ 2025-1-ES01-KA210-VET-000358116</a:t>
            </a:r>
            <a:endParaRPr b="1" i="0" sz="160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3"/>
          <p:cNvSpPr txBox="1"/>
          <p:nvPr>
            <p:ph type="title"/>
          </p:nvPr>
        </p:nvSpPr>
        <p:spPr>
          <a:xfrm>
            <a:off x="192405" y="225743"/>
            <a:ext cx="7305675" cy="80168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b="1" lang="en-US" sz="3200">
                <a:latin typeface="Calibri"/>
                <a:ea typeface="Calibri"/>
                <a:cs typeface="Calibri"/>
                <a:sym typeface="Calibri"/>
              </a:rPr>
              <a:t>What is Nutrition?</a:t>
            </a:r>
            <a:endParaRPr b="1" sz="3200">
              <a:latin typeface="Calibri"/>
              <a:ea typeface="Calibri"/>
              <a:cs typeface="Calibri"/>
              <a:sym typeface="Calibri"/>
            </a:endParaRPr>
          </a:p>
        </p:txBody>
      </p:sp>
      <p:sp>
        <p:nvSpPr>
          <p:cNvPr id="108" name="Google Shape;108;p3"/>
          <p:cNvSpPr txBox="1"/>
          <p:nvPr>
            <p:ph idx="1" type="body"/>
          </p:nvPr>
        </p:nvSpPr>
        <p:spPr>
          <a:xfrm>
            <a:off x="289560" y="1249680"/>
            <a:ext cx="6504305" cy="3536950"/>
          </a:xfrm>
          <a:prstGeom prst="rect">
            <a:avLst/>
          </a:prstGeom>
          <a:noFill/>
          <a:ln>
            <a:noFill/>
          </a:ln>
        </p:spPr>
        <p:txBody>
          <a:bodyPr anchorCtr="0" anchor="t" bIns="45700" lIns="91425" spcFirstLastPara="1" rIns="91425" wrap="square" tIns="45700">
            <a:noAutofit/>
          </a:bodyPr>
          <a:lstStyle/>
          <a:p>
            <a:pPr indent="-152400" lvl="0" marL="0" rtl="0" algn="l">
              <a:lnSpc>
                <a:spcPct val="90000"/>
              </a:lnSpc>
              <a:spcBef>
                <a:spcPts val="0"/>
              </a:spcBef>
              <a:spcAft>
                <a:spcPts val="0"/>
              </a:spcAft>
              <a:buClr>
                <a:srgbClr val="0000CC"/>
              </a:buClr>
              <a:buSzPts val="2400"/>
              <a:buChar char="•"/>
            </a:pPr>
            <a:r>
              <a:rPr lang="en-US" sz="2400">
                <a:solidFill>
                  <a:srgbClr val="0000CC"/>
                </a:solidFill>
                <a:latin typeface="Calibri"/>
                <a:ea typeface="Calibri"/>
                <a:cs typeface="Calibri"/>
                <a:sym typeface="Calibri"/>
              </a:rPr>
              <a:t>Nutrition</a:t>
            </a:r>
            <a:r>
              <a:rPr lang="en-US" sz="2400">
                <a:latin typeface="Calibri"/>
                <a:ea typeface="Calibri"/>
                <a:cs typeface="Calibri"/>
                <a:sym typeface="Calibri"/>
              </a:rPr>
              <a:t>: the study of food, including</a:t>
            </a:r>
            <a:endParaRPr sz="2400">
              <a:latin typeface="Calibri"/>
              <a:ea typeface="Calibri"/>
              <a:cs typeface="Calibri"/>
              <a:sym typeface="Calibri"/>
            </a:endParaRPr>
          </a:p>
          <a:p>
            <a:pPr indent="-228600" lvl="1" marL="685800" rtl="0" algn="l">
              <a:lnSpc>
                <a:spcPct val="90000"/>
              </a:lnSpc>
              <a:spcBef>
                <a:spcPts val="500"/>
              </a:spcBef>
              <a:spcAft>
                <a:spcPts val="0"/>
              </a:spcAft>
              <a:buClr>
                <a:schemeClr val="dk1"/>
              </a:buClr>
              <a:buSzPts val="2400"/>
              <a:buChar char="•"/>
            </a:pPr>
            <a:r>
              <a:rPr lang="en-US">
                <a:latin typeface="Calibri"/>
                <a:ea typeface="Calibri"/>
                <a:cs typeface="Calibri"/>
                <a:sym typeface="Calibri"/>
              </a:rPr>
              <a:t>How food nourishes our bodies</a:t>
            </a:r>
            <a:endParaRPr>
              <a:latin typeface="Calibri"/>
              <a:ea typeface="Calibri"/>
              <a:cs typeface="Calibri"/>
              <a:sym typeface="Calibri"/>
            </a:endParaRPr>
          </a:p>
          <a:p>
            <a:pPr indent="-228600" lvl="1" marL="685800" rtl="0" algn="l">
              <a:lnSpc>
                <a:spcPct val="90000"/>
              </a:lnSpc>
              <a:spcBef>
                <a:spcPts val="500"/>
              </a:spcBef>
              <a:spcAft>
                <a:spcPts val="0"/>
              </a:spcAft>
              <a:buClr>
                <a:schemeClr val="dk1"/>
              </a:buClr>
              <a:buSzPts val="2400"/>
              <a:buChar char="•"/>
            </a:pPr>
            <a:r>
              <a:rPr lang="en-US">
                <a:latin typeface="Calibri"/>
                <a:ea typeface="Calibri"/>
                <a:cs typeface="Calibri"/>
                <a:sym typeface="Calibri"/>
              </a:rPr>
              <a:t>How food influences our health</a:t>
            </a:r>
            <a:endParaRPr>
              <a:latin typeface="Calibri"/>
              <a:ea typeface="Calibri"/>
              <a:cs typeface="Calibri"/>
              <a:sym typeface="Calibri"/>
            </a:endParaRPr>
          </a:p>
          <a:p>
            <a:pPr indent="-152400" lvl="0" marL="0" rtl="0" algn="l">
              <a:lnSpc>
                <a:spcPct val="90000"/>
              </a:lnSpc>
              <a:spcBef>
                <a:spcPts val="1000"/>
              </a:spcBef>
              <a:spcAft>
                <a:spcPts val="0"/>
              </a:spcAft>
              <a:buClr>
                <a:schemeClr val="dk1"/>
              </a:buClr>
              <a:buSzPts val="2400"/>
              <a:buChar char="•"/>
            </a:pPr>
            <a:r>
              <a:rPr lang="en-US" sz="2400">
                <a:latin typeface="Calibri"/>
                <a:ea typeface="Calibri"/>
                <a:cs typeface="Calibri"/>
                <a:sym typeface="Calibri"/>
              </a:rPr>
              <a:t>Nutrition is a relatively new discipline of science.</a:t>
            </a:r>
            <a:endParaRPr sz="2400">
              <a:latin typeface="Calibri"/>
              <a:ea typeface="Calibri"/>
              <a:cs typeface="Calibri"/>
              <a:sym typeface="Calibri"/>
            </a:endParaRPr>
          </a:p>
          <a:p>
            <a:pPr indent="0" lvl="0" marL="0" rtl="0" algn="l">
              <a:lnSpc>
                <a:spcPct val="90000"/>
              </a:lnSpc>
              <a:spcBef>
                <a:spcPts val="1000"/>
              </a:spcBef>
              <a:spcAft>
                <a:spcPts val="0"/>
              </a:spcAft>
              <a:buClr>
                <a:schemeClr val="dk1"/>
              </a:buClr>
              <a:buSzPts val="2400"/>
              <a:buNone/>
            </a:pPr>
            <a:r>
              <a:t/>
            </a:r>
            <a:endParaRPr sz="2400">
              <a:latin typeface="Calibri"/>
              <a:ea typeface="Calibri"/>
              <a:cs typeface="Calibri"/>
              <a:sym typeface="Calibri"/>
            </a:endParaRPr>
          </a:p>
          <a:p>
            <a:pPr indent="-152400" lvl="0" marL="0" rtl="0" algn="l">
              <a:lnSpc>
                <a:spcPct val="90000"/>
              </a:lnSpc>
              <a:spcBef>
                <a:spcPts val="1000"/>
              </a:spcBef>
              <a:spcAft>
                <a:spcPts val="0"/>
              </a:spcAft>
              <a:buClr>
                <a:schemeClr val="dk1"/>
              </a:buClr>
              <a:buSzPts val="2400"/>
              <a:buChar char="•"/>
            </a:pPr>
            <a:r>
              <a:rPr lang="en-US" sz="2400">
                <a:latin typeface="Calibri"/>
                <a:ea typeface="Calibri"/>
                <a:cs typeface="Calibri"/>
                <a:sym typeface="Calibri"/>
              </a:rPr>
              <a:t>Goals of </a:t>
            </a:r>
            <a:r>
              <a:rPr lang="en-US" sz="2400">
                <a:solidFill>
                  <a:srgbClr val="0000CC"/>
                </a:solidFill>
                <a:latin typeface="Calibri"/>
                <a:ea typeface="Calibri"/>
                <a:cs typeface="Calibri"/>
                <a:sym typeface="Calibri"/>
              </a:rPr>
              <a:t>Healthy People:</a:t>
            </a:r>
            <a:endParaRPr sz="2400">
              <a:latin typeface="Calibri"/>
              <a:ea typeface="Calibri"/>
              <a:cs typeface="Calibri"/>
              <a:sym typeface="Calibri"/>
            </a:endParaRPr>
          </a:p>
          <a:p>
            <a:pPr indent="-533400" lvl="1" marL="1275080" rtl="0" algn="l">
              <a:lnSpc>
                <a:spcPct val="90000"/>
              </a:lnSpc>
              <a:spcBef>
                <a:spcPts val="500"/>
              </a:spcBef>
              <a:spcAft>
                <a:spcPts val="0"/>
              </a:spcAft>
              <a:buClr>
                <a:schemeClr val="dk1"/>
              </a:buClr>
              <a:buSzPts val="2400"/>
              <a:buFont typeface="Times"/>
              <a:buAutoNum type="arabicPeriod"/>
            </a:pPr>
            <a:r>
              <a:rPr lang="en-US">
                <a:latin typeface="Calibri"/>
                <a:ea typeface="Calibri"/>
                <a:cs typeface="Calibri"/>
                <a:sym typeface="Calibri"/>
              </a:rPr>
              <a:t>Increase quality and years of healthy life</a:t>
            </a:r>
            <a:endParaRPr>
              <a:latin typeface="Calibri"/>
              <a:ea typeface="Calibri"/>
              <a:cs typeface="Calibri"/>
              <a:sym typeface="Calibri"/>
            </a:endParaRPr>
          </a:p>
          <a:p>
            <a:pPr indent="-533400" lvl="1" marL="1275080" rtl="0" algn="l">
              <a:lnSpc>
                <a:spcPct val="90000"/>
              </a:lnSpc>
              <a:spcBef>
                <a:spcPts val="500"/>
              </a:spcBef>
              <a:spcAft>
                <a:spcPts val="0"/>
              </a:spcAft>
              <a:buClr>
                <a:schemeClr val="dk1"/>
              </a:buClr>
              <a:buSzPts val="2400"/>
              <a:buFont typeface="Times"/>
              <a:buAutoNum type="arabicPeriod"/>
            </a:pPr>
            <a:r>
              <a:rPr lang="en-US">
                <a:latin typeface="Calibri"/>
                <a:ea typeface="Calibri"/>
                <a:cs typeface="Calibri"/>
                <a:sym typeface="Calibri"/>
              </a:rPr>
              <a:t>Eliminate health disparities</a:t>
            </a:r>
            <a:endParaRPr>
              <a:latin typeface="Calibri"/>
              <a:ea typeface="Calibri"/>
              <a:cs typeface="Calibri"/>
              <a:sym typeface="Calibri"/>
            </a:endParaRPr>
          </a:p>
          <a:p>
            <a:pPr indent="0" lvl="0" marL="0" rtl="0" algn="l">
              <a:lnSpc>
                <a:spcPct val="90000"/>
              </a:lnSpc>
              <a:spcBef>
                <a:spcPts val="1000"/>
              </a:spcBef>
              <a:spcAft>
                <a:spcPts val="0"/>
              </a:spcAft>
              <a:buClr>
                <a:schemeClr val="dk1"/>
              </a:buClr>
              <a:buSzPts val="1900"/>
              <a:buNone/>
            </a:pPr>
            <a:r>
              <a:t/>
            </a:r>
            <a:endParaRPr sz="1900">
              <a:latin typeface="Calibri"/>
              <a:ea typeface="Calibri"/>
              <a:cs typeface="Calibri"/>
              <a:sym typeface="Calibri"/>
            </a:endParaRPr>
          </a:p>
        </p:txBody>
      </p:sp>
      <p:sp>
        <p:nvSpPr>
          <p:cNvPr id="109" name="Google Shape;109;p3"/>
          <p:cNvSpPr/>
          <p:nvPr/>
        </p:nvSpPr>
        <p:spPr>
          <a:xfrm>
            <a:off x="6793865" y="317500"/>
            <a:ext cx="5125085" cy="4591050"/>
          </a:xfrm>
          <a:prstGeom prst="rect">
            <a:avLst/>
          </a:prstGeom>
          <a:noFill/>
          <a:ln>
            <a:noFill/>
          </a:ln>
        </p:spPr>
        <p:txBody>
          <a:bodyPr anchorCtr="0" anchor="t" bIns="45700" lIns="91425" spcFirstLastPara="1" rIns="91425" wrap="square" tIns="45700">
            <a:normAutofit/>
          </a:bodyPr>
          <a:lstStyle/>
          <a:p>
            <a:pPr indent="-228600" lvl="0" marL="228600" marR="0" rtl="0" algn="l">
              <a:lnSpc>
                <a:spcPct val="120000"/>
              </a:lnSpc>
              <a:spcBef>
                <a:spcPts val="0"/>
              </a:spcBef>
              <a:spcAft>
                <a:spcPts val="0"/>
              </a:spcAft>
              <a:buClr>
                <a:schemeClr val="accent1"/>
              </a:buClr>
              <a:buSzPts val="2400"/>
              <a:buFont typeface="Arial"/>
              <a:buChar char="•"/>
            </a:pPr>
            <a:r>
              <a:rPr b="1" i="0" lang="en-US" sz="2400" u="none" cap="none" strike="noStrike">
                <a:solidFill>
                  <a:schemeClr val="dk1"/>
                </a:solidFill>
                <a:latin typeface="Calibri"/>
                <a:ea typeface="Calibri"/>
                <a:cs typeface="Calibri"/>
                <a:sym typeface="Calibri"/>
              </a:rPr>
              <a:t>Nutrition</a:t>
            </a:r>
            <a:r>
              <a:rPr b="0" i="0" lang="en-US" sz="2400" u="none" cap="none" strike="noStrike">
                <a:solidFill>
                  <a:schemeClr val="dk1"/>
                </a:solidFill>
                <a:latin typeface="Calibri"/>
                <a:ea typeface="Calibri"/>
                <a:cs typeface="Calibri"/>
                <a:sym typeface="Calibri"/>
              </a:rPr>
              <a:t> is the science that interprets the nutrients and other substances in food in relation to maintenance, growth, reproduction, health and disease of an organism. It includes food intake, absorption, assimilation, biosynthesis, catabolism and excretion.</a:t>
            </a:r>
            <a:endParaRPr b="0" i="0" sz="2400" u="none" cap="none" strike="noStrike">
              <a:solidFill>
                <a:schemeClr val="dk1"/>
              </a:solidFill>
              <a:latin typeface="Calibri"/>
              <a:ea typeface="Calibri"/>
              <a:cs typeface="Calibri"/>
              <a:sym typeface="Calibri"/>
            </a:endParaRPr>
          </a:p>
          <a:p>
            <a:pPr indent="-76200" lvl="0" marL="228600" marR="0" rtl="0" algn="l">
              <a:lnSpc>
                <a:spcPct val="120000"/>
              </a:lnSpc>
              <a:spcBef>
                <a:spcPts val="1000"/>
              </a:spcBef>
              <a:spcAft>
                <a:spcPts val="0"/>
              </a:spcAft>
              <a:buClr>
                <a:schemeClr val="accent1"/>
              </a:buClr>
              <a:buSzPts val="2400"/>
              <a:buFont typeface="Arial"/>
              <a:buNone/>
            </a:pPr>
            <a:r>
              <a:t/>
            </a:r>
            <a:endParaRPr b="0" i="0" sz="2400" u="none" cap="none" strike="noStrike">
              <a:solidFill>
                <a:schemeClr val="dk1"/>
              </a:solidFill>
              <a:latin typeface="Calibri"/>
              <a:ea typeface="Calibri"/>
              <a:cs typeface="Calibri"/>
              <a:sym typeface="Calibri"/>
            </a:endParaRPr>
          </a:p>
          <a:p>
            <a:pPr indent="-76200" lvl="0" marL="228600" marR="0" rtl="0" algn="l">
              <a:lnSpc>
                <a:spcPct val="120000"/>
              </a:lnSpc>
              <a:spcBef>
                <a:spcPts val="1000"/>
              </a:spcBef>
              <a:spcAft>
                <a:spcPts val="0"/>
              </a:spcAft>
              <a:buClr>
                <a:schemeClr val="accent1"/>
              </a:buClr>
              <a:buSzPts val="2400"/>
              <a:buFont typeface="Arial"/>
              <a:buNone/>
            </a:pPr>
            <a:r>
              <a:t/>
            </a:r>
            <a:endParaRPr b="0" i="0" sz="2400" u="none" cap="none" strike="noStrike">
              <a:solidFill>
                <a:schemeClr val="dk1"/>
              </a:solidFill>
              <a:latin typeface="Calibri"/>
              <a:ea typeface="Calibri"/>
              <a:cs typeface="Calibri"/>
              <a:sym typeface="Calibri"/>
            </a:endParaRPr>
          </a:p>
        </p:txBody>
      </p:sp>
      <p:pic>
        <p:nvPicPr>
          <p:cNvPr id="110" name="Google Shape;110;p3"/>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
        <p:nvSpPr>
          <p:cNvPr id="111" name="Google Shape;111;p3"/>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1600" u="none" cap="none" strike="noStrike">
                <a:solidFill>
                  <a:schemeClr val="dk1"/>
                </a:solidFill>
                <a:latin typeface="Calibri"/>
                <a:ea typeface="Calibri"/>
                <a:cs typeface="Calibri"/>
                <a:sym typeface="Calibri"/>
              </a:rPr>
              <a:t>Food for thought: Nourishing mental well-being in vocational training</a:t>
            </a:r>
            <a:br>
              <a:rPr b="1" i="0" lang="en-US" sz="1600" u="none" cap="none" strike="noStrike">
                <a:solidFill>
                  <a:schemeClr val="dk1"/>
                </a:solidFill>
                <a:latin typeface="Calibri"/>
                <a:ea typeface="Calibri"/>
                <a:cs typeface="Calibri"/>
                <a:sym typeface="Calibri"/>
              </a:rPr>
            </a:br>
            <a:r>
              <a:rPr b="1" i="0" lang="en-US" sz="1600" u="none" cap="none" strike="noStrike">
                <a:solidFill>
                  <a:schemeClr val="dk1"/>
                </a:solidFill>
                <a:latin typeface="Calibri"/>
                <a:ea typeface="Calibri"/>
                <a:cs typeface="Calibri"/>
                <a:sym typeface="Calibri"/>
              </a:rPr>
              <a:t>Erasmus+ 2025-1-ES01-KA210-VET-000358116</a:t>
            </a:r>
            <a:endParaRPr b="1" i="0" sz="1600" u="none" cap="none" strike="noStrik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4"/>
          <p:cNvSpPr txBox="1"/>
          <p:nvPr>
            <p:ph type="title"/>
          </p:nvPr>
        </p:nvSpPr>
        <p:spPr>
          <a:xfrm>
            <a:off x="85725" y="94615"/>
            <a:ext cx="10515600" cy="93091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b="1" lang="en-US" sz="3200">
                <a:latin typeface="Calibri"/>
                <a:ea typeface="Calibri"/>
                <a:cs typeface="Calibri"/>
                <a:sym typeface="Calibri"/>
              </a:rPr>
              <a:t>Aims of Nutrition</a:t>
            </a:r>
            <a:endParaRPr b="1" sz="3200">
              <a:latin typeface="Calibri"/>
              <a:ea typeface="Calibri"/>
              <a:cs typeface="Calibri"/>
              <a:sym typeface="Calibri"/>
            </a:endParaRPr>
          </a:p>
        </p:txBody>
      </p:sp>
      <p:sp>
        <p:nvSpPr>
          <p:cNvPr id="117" name="Google Shape;117;p4"/>
          <p:cNvSpPr txBox="1"/>
          <p:nvPr>
            <p:ph idx="1" type="body"/>
          </p:nvPr>
        </p:nvSpPr>
        <p:spPr>
          <a:xfrm>
            <a:off x="209698" y="1108952"/>
            <a:ext cx="10877301" cy="3450613"/>
          </a:xfrm>
          <a:prstGeom prst="rect">
            <a:avLst/>
          </a:prstGeom>
          <a:noFill/>
          <a:ln>
            <a:noFill/>
          </a:ln>
        </p:spPr>
        <p:txBody>
          <a:bodyPr anchorCtr="0" anchor="t" bIns="45700" lIns="91425" spcFirstLastPara="1" rIns="91425" wrap="square" tIns="45700">
            <a:noAutofit/>
          </a:bodyPr>
          <a:lstStyle/>
          <a:p>
            <a:pPr indent="-228600" lvl="0" marL="228600" rtl="0" algn="just">
              <a:lnSpc>
                <a:spcPct val="90000"/>
              </a:lnSpc>
              <a:spcBef>
                <a:spcPts val="0"/>
              </a:spcBef>
              <a:spcAft>
                <a:spcPts val="0"/>
              </a:spcAft>
              <a:buClr>
                <a:schemeClr val="dk1"/>
              </a:buClr>
              <a:buSzPts val="2500"/>
              <a:buFont typeface="Noto Sans Symbols"/>
              <a:buChar char="✔"/>
            </a:pPr>
            <a:r>
              <a:rPr lang="en-US" sz="2500">
                <a:latin typeface="Calibri"/>
                <a:ea typeface="Calibri"/>
                <a:cs typeface="Calibri"/>
                <a:sym typeface="Calibri"/>
              </a:rPr>
              <a:t>To educate people about good nutrition so that they can have complete physical and mental development. </a:t>
            </a:r>
            <a:endParaRPr sz="2500">
              <a:latin typeface="Calibri"/>
              <a:ea typeface="Calibri"/>
              <a:cs typeface="Calibri"/>
              <a:sym typeface="Calibri"/>
            </a:endParaRPr>
          </a:p>
          <a:p>
            <a:pPr indent="-228600" lvl="0" marL="228600" rtl="0" algn="just">
              <a:lnSpc>
                <a:spcPct val="90000"/>
              </a:lnSpc>
              <a:spcBef>
                <a:spcPts val="1000"/>
              </a:spcBef>
              <a:spcAft>
                <a:spcPts val="0"/>
              </a:spcAft>
              <a:buClr>
                <a:schemeClr val="dk1"/>
              </a:buClr>
              <a:buSzPts val="2500"/>
              <a:buFont typeface="Noto Sans Symbols"/>
              <a:buChar char="✔"/>
            </a:pPr>
            <a:r>
              <a:rPr lang="en-US" sz="2500">
                <a:latin typeface="Calibri"/>
                <a:ea typeface="Calibri"/>
                <a:cs typeface="Calibri"/>
                <a:sym typeface="Calibri"/>
              </a:rPr>
              <a:t>To educate about the cheap and easily available food sources so that every body can get adequate nutrition. </a:t>
            </a:r>
            <a:endParaRPr sz="2500">
              <a:latin typeface="Calibri"/>
              <a:ea typeface="Calibri"/>
              <a:cs typeface="Calibri"/>
              <a:sym typeface="Calibri"/>
            </a:endParaRPr>
          </a:p>
          <a:p>
            <a:pPr indent="-228600" lvl="0" marL="228600" rtl="0" algn="just">
              <a:lnSpc>
                <a:spcPct val="90000"/>
              </a:lnSpc>
              <a:spcBef>
                <a:spcPts val="1000"/>
              </a:spcBef>
              <a:spcAft>
                <a:spcPts val="0"/>
              </a:spcAft>
              <a:buClr>
                <a:schemeClr val="dk1"/>
              </a:buClr>
              <a:buSzPts val="2500"/>
              <a:buFont typeface="Noto Sans Symbols"/>
              <a:buChar char="✔"/>
            </a:pPr>
            <a:r>
              <a:rPr lang="en-US" sz="2500">
                <a:latin typeface="Calibri"/>
                <a:ea typeface="Calibri"/>
                <a:cs typeface="Calibri"/>
                <a:sym typeface="Calibri"/>
              </a:rPr>
              <a:t>Food described dependences of other related factors on nutrition like food related habits, care of food, personal hygiene and sanitation so that people can get proper nutrition.</a:t>
            </a:r>
            <a:endParaRPr sz="2500">
              <a:latin typeface="Calibri"/>
              <a:ea typeface="Calibri"/>
              <a:cs typeface="Calibri"/>
              <a:sym typeface="Calibri"/>
            </a:endParaRPr>
          </a:p>
        </p:txBody>
      </p:sp>
      <p:pic>
        <p:nvPicPr>
          <p:cNvPr id="118" name="Google Shape;118;p4"/>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
        <p:nvSpPr>
          <p:cNvPr id="119" name="Google Shape;119;p4"/>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1600" u="none" cap="none" strike="noStrike">
                <a:solidFill>
                  <a:schemeClr val="dk1"/>
                </a:solidFill>
                <a:latin typeface="Calibri"/>
                <a:ea typeface="Calibri"/>
                <a:cs typeface="Calibri"/>
                <a:sym typeface="Calibri"/>
              </a:rPr>
              <a:t>Food for thought: Nourishing mental well-being in vocational training</a:t>
            </a:r>
            <a:br>
              <a:rPr b="1" i="0" lang="en-US" sz="1600" u="none" cap="none" strike="noStrike">
                <a:solidFill>
                  <a:schemeClr val="dk1"/>
                </a:solidFill>
                <a:latin typeface="Calibri"/>
                <a:ea typeface="Calibri"/>
                <a:cs typeface="Calibri"/>
                <a:sym typeface="Calibri"/>
              </a:rPr>
            </a:br>
            <a:r>
              <a:rPr b="1" i="0" lang="en-US" sz="1600" u="none" cap="none" strike="noStrike">
                <a:solidFill>
                  <a:schemeClr val="dk1"/>
                </a:solidFill>
                <a:latin typeface="Calibri"/>
                <a:ea typeface="Calibri"/>
                <a:cs typeface="Calibri"/>
                <a:sym typeface="Calibri"/>
              </a:rPr>
              <a:t>Erasmus+ 2025-1-ES01-KA210-VET-000358116</a:t>
            </a:r>
            <a:endParaRPr b="1" i="0" sz="160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5"/>
          <p:cNvSpPr txBox="1"/>
          <p:nvPr>
            <p:ph type="title"/>
          </p:nvPr>
        </p:nvSpPr>
        <p:spPr>
          <a:xfrm>
            <a:off x="125095" y="54610"/>
            <a:ext cx="7305675" cy="75311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b="1" lang="en-US" sz="3200">
                <a:latin typeface="Calibri"/>
                <a:ea typeface="Calibri"/>
                <a:cs typeface="Calibri"/>
                <a:sym typeface="Calibri"/>
              </a:rPr>
              <a:t>Importance</a:t>
            </a:r>
            <a:endParaRPr b="1" sz="3200">
              <a:latin typeface="Calibri"/>
              <a:ea typeface="Calibri"/>
              <a:cs typeface="Calibri"/>
              <a:sym typeface="Calibri"/>
            </a:endParaRPr>
          </a:p>
        </p:txBody>
      </p:sp>
      <p:sp>
        <p:nvSpPr>
          <p:cNvPr id="126" name="Google Shape;126;p5"/>
          <p:cNvSpPr txBox="1"/>
          <p:nvPr>
            <p:ph idx="1" type="body"/>
          </p:nvPr>
        </p:nvSpPr>
        <p:spPr>
          <a:xfrm>
            <a:off x="201295" y="807720"/>
            <a:ext cx="6981825" cy="3508375"/>
          </a:xfrm>
          <a:prstGeom prst="rect">
            <a:avLst/>
          </a:prstGeom>
          <a:noFill/>
          <a:ln>
            <a:noFill/>
          </a:ln>
        </p:spPr>
        <p:txBody>
          <a:bodyPr anchorCtr="0" anchor="t" bIns="45700" lIns="91425" spcFirstLastPara="1" rIns="91425" wrap="square" tIns="45700">
            <a:normAutofit lnSpcReduction="10000"/>
          </a:bodyPr>
          <a:lstStyle/>
          <a:p>
            <a:pPr indent="-177800" lvl="0" marL="0" rtl="0" algn="l">
              <a:lnSpc>
                <a:spcPct val="90000"/>
              </a:lnSpc>
              <a:spcBef>
                <a:spcPts val="0"/>
              </a:spcBef>
              <a:spcAft>
                <a:spcPts val="0"/>
              </a:spcAft>
              <a:buClr>
                <a:schemeClr val="dk1"/>
              </a:buClr>
              <a:buSzPts val="2800"/>
              <a:buChar char="•"/>
            </a:pPr>
            <a:r>
              <a:rPr lang="en-US"/>
              <a:t>Nutrition contributes to wellness.</a:t>
            </a:r>
            <a:endParaRPr/>
          </a:p>
          <a:p>
            <a:pPr indent="0" lvl="0" marL="0" rtl="0" algn="l">
              <a:lnSpc>
                <a:spcPct val="90000"/>
              </a:lnSpc>
              <a:spcBef>
                <a:spcPts val="1000"/>
              </a:spcBef>
              <a:spcAft>
                <a:spcPts val="0"/>
              </a:spcAft>
              <a:buClr>
                <a:schemeClr val="dk1"/>
              </a:buClr>
              <a:buSzPts val="2800"/>
              <a:buNone/>
            </a:pPr>
            <a:r>
              <a:t/>
            </a:r>
            <a:endParaRPr/>
          </a:p>
          <a:p>
            <a:pPr indent="-177800" lvl="0" marL="0" rtl="0" algn="l">
              <a:lnSpc>
                <a:spcPct val="90000"/>
              </a:lnSpc>
              <a:spcBef>
                <a:spcPts val="1000"/>
              </a:spcBef>
              <a:spcAft>
                <a:spcPts val="0"/>
              </a:spcAft>
              <a:buClr>
                <a:srgbClr val="0000CC"/>
              </a:buClr>
              <a:buSzPts val="2800"/>
              <a:buChar char="•"/>
            </a:pPr>
            <a:r>
              <a:rPr lang="en-US">
                <a:solidFill>
                  <a:srgbClr val="0000CC"/>
                </a:solidFill>
              </a:rPr>
              <a:t>Wellness</a:t>
            </a:r>
            <a:r>
              <a:rPr lang="en-US"/>
              <a:t>: the absence of disease</a:t>
            </a:r>
            <a:endParaRPr/>
          </a:p>
          <a:p>
            <a:pPr indent="-228600" lvl="1" marL="685800" rtl="0" algn="l">
              <a:lnSpc>
                <a:spcPct val="90000"/>
              </a:lnSpc>
              <a:spcBef>
                <a:spcPts val="500"/>
              </a:spcBef>
              <a:spcAft>
                <a:spcPts val="0"/>
              </a:spcAft>
              <a:buClr>
                <a:schemeClr val="dk1"/>
              </a:buClr>
              <a:buSzPts val="2400"/>
              <a:buChar char="•"/>
            </a:pPr>
            <a:r>
              <a:rPr lang="en-US"/>
              <a:t>Physical, emotional, and spiritual health</a:t>
            </a:r>
            <a:endParaRPr/>
          </a:p>
          <a:p>
            <a:pPr indent="0" lvl="0" marL="0" rtl="0" algn="l">
              <a:lnSpc>
                <a:spcPct val="90000"/>
              </a:lnSpc>
              <a:spcBef>
                <a:spcPts val="1000"/>
              </a:spcBef>
              <a:spcAft>
                <a:spcPts val="0"/>
              </a:spcAft>
              <a:buClr>
                <a:schemeClr val="dk1"/>
              </a:buClr>
              <a:buSzPts val="2800"/>
              <a:buNone/>
            </a:pPr>
            <a:r>
              <a:t/>
            </a:r>
            <a:endParaRPr/>
          </a:p>
          <a:p>
            <a:pPr indent="-177800" lvl="0" marL="0" rtl="0" algn="l">
              <a:lnSpc>
                <a:spcPct val="90000"/>
              </a:lnSpc>
              <a:spcBef>
                <a:spcPts val="1000"/>
              </a:spcBef>
              <a:spcAft>
                <a:spcPts val="0"/>
              </a:spcAft>
              <a:buClr>
                <a:schemeClr val="dk1"/>
              </a:buClr>
              <a:buSzPts val="2800"/>
              <a:buChar char="•"/>
            </a:pPr>
            <a:r>
              <a:rPr lang="en-US"/>
              <a:t>Critical components of wellness:</a:t>
            </a:r>
            <a:endParaRPr/>
          </a:p>
          <a:p>
            <a:pPr indent="-228600" lvl="1" marL="685800" rtl="0" algn="l">
              <a:lnSpc>
                <a:spcPct val="90000"/>
              </a:lnSpc>
              <a:spcBef>
                <a:spcPts val="500"/>
              </a:spcBef>
              <a:spcAft>
                <a:spcPts val="0"/>
              </a:spcAft>
              <a:buClr>
                <a:schemeClr val="dk1"/>
              </a:buClr>
              <a:buSzPts val="2400"/>
              <a:buChar char="•"/>
            </a:pPr>
            <a:r>
              <a:rPr lang="en-US"/>
              <a:t>Nutrition</a:t>
            </a:r>
            <a:endParaRPr/>
          </a:p>
          <a:p>
            <a:pPr indent="-228600" lvl="1" marL="685800" rtl="0" algn="l">
              <a:lnSpc>
                <a:spcPct val="90000"/>
              </a:lnSpc>
              <a:spcBef>
                <a:spcPts val="500"/>
              </a:spcBef>
              <a:spcAft>
                <a:spcPts val="0"/>
              </a:spcAft>
              <a:buClr>
                <a:schemeClr val="dk1"/>
              </a:buClr>
              <a:buSzPts val="2400"/>
              <a:buChar char="•"/>
            </a:pPr>
            <a:r>
              <a:rPr lang="en-US"/>
              <a:t>Physical activity</a:t>
            </a:r>
            <a:endParaRPr>
              <a:solidFill>
                <a:srgbClr val="0000CC"/>
              </a:solidFill>
            </a:endParaRPr>
          </a:p>
        </p:txBody>
      </p:sp>
      <p:pic>
        <p:nvPicPr>
          <p:cNvPr id="127" name="Google Shape;127;p5"/>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
        <p:nvSpPr>
          <p:cNvPr id="128" name="Google Shape;128;p5"/>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1600" u="none" cap="none" strike="noStrike">
                <a:solidFill>
                  <a:schemeClr val="dk1"/>
                </a:solidFill>
                <a:latin typeface="Calibri"/>
                <a:ea typeface="Calibri"/>
                <a:cs typeface="Calibri"/>
                <a:sym typeface="Calibri"/>
              </a:rPr>
              <a:t>Food for thought: Nourishing mental well-being in vocational training</a:t>
            </a:r>
            <a:br>
              <a:rPr b="1" i="0" lang="en-US" sz="1600" u="none" cap="none" strike="noStrike">
                <a:solidFill>
                  <a:schemeClr val="dk1"/>
                </a:solidFill>
                <a:latin typeface="Calibri"/>
                <a:ea typeface="Calibri"/>
                <a:cs typeface="Calibri"/>
                <a:sym typeface="Calibri"/>
              </a:rPr>
            </a:br>
            <a:r>
              <a:rPr b="1" i="0" lang="en-US" sz="1600" u="none" cap="none" strike="noStrike">
                <a:solidFill>
                  <a:schemeClr val="dk1"/>
                </a:solidFill>
                <a:latin typeface="Calibri"/>
                <a:ea typeface="Calibri"/>
                <a:cs typeface="Calibri"/>
                <a:sym typeface="Calibri"/>
              </a:rPr>
              <a:t>Erasmus+ 2025-1-ES01-KA210-VET-000358116</a:t>
            </a:r>
            <a:endParaRPr b="1" i="0" sz="1600" u="none" cap="none" strike="noStrike">
              <a:solidFill>
                <a:schemeClr val="dk1"/>
              </a:solidFill>
              <a:latin typeface="Calibri"/>
              <a:ea typeface="Calibri"/>
              <a:cs typeface="Calibri"/>
              <a:sym typeface="Calibri"/>
            </a:endParaRPr>
          </a:p>
        </p:txBody>
      </p:sp>
      <p:sp>
        <p:nvSpPr>
          <p:cNvPr id="129" name="Google Shape;129;p5"/>
          <p:cNvSpPr txBox="1"/>
          <p:nvPr/>
        </p:nvSpPr>
        <p:spPr>
          <a:xfrm>
            <a:off x="201295" y="4203700"/>
            <a:ext cx="10590530" cy="1905635"/>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360"/>
              <a:buFont typeface="Noto Sans Symbols"/>
              <a:buChar char="✔"/>
            </a:pPr>
            <a:r>
              <a:rPr b="0" i="0" lang="en-US" sz="2360" u="none" cap="none" strike="noStrike">
                <a:solidFill>
                  <a:schemeClr val="dk1"/>
                </a:solidFill>
                <a:latin typeface="Calibri"/>
                <a:ea typeface="Calibri"/>
                <a:cs typeface="Calibri"/>
                <a:sym typeface="Calibri"/>
              </a:rPr>
              <a:t>Restaurant and foodservice professionals need to understand the nutritional needs of their customers.</a:t>
            </a:r>
            <a:endParaRPr b="0" i="0" sz="2360" u="none" cap="none" strike="noStrike">
              <a:solidFill>
                <a:schemeClr val="dk1"/>
              </a:solidFill>
              <a:latin typeface="Calibri"/>
              <a:ea typeface="Calibri"/>
              <a:cs typeface="Calibri"/>
              <a:sym typeface="Calibri"/>
            </a:endParaRPr>
          </a:p>
          <a:p>
            <a:pPr indent="-342900" lvl="0" marL="342900" marR="0" rtl="0" algn="l">
              <a:spcBef>
                <a:spcPts val="0"/>
              </a:spcBef>
              <a:spcAft>
                <a:spcPts val="0"/>
              </a:spcAft>
              <a:buClr>
                <a:schemeClr val="dk1"/>
              </a:buClr>
              <a:buSzPts val="2360"/>
              <a:buFont typeface="Noto Sans Symbols"/>
              <a:buChar char="✔"/>
            </a:pPr>
            <a:r>
              <a:rPr b="0" i="0" lang="en-US" sz="2360" u="none" cap="none" strike="noStrike">
                <a:solidFill>
                  <a:schemeClr val="dk1"/>
                </a:solidFill>
                <a:latin typeface="Calibri"/>
                <a:ea typeface="Calibri"/>
                <a:cs typeface="Calibri"/>
                <a:sym typeface="Calibri"/>
              </a:rPr>
              <a:t>When restaurant and foodservice professionals understand how to combine nutrition science and culinary arts, they are able to provide food that is both delicious and healthful.</a:t>
            </a:r>
            <a:endParaRPr b="0" i="0" sz="2360" u="none" cap="none" strike="noStrik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6"/>
          <p:cNvSpPr txBox="1"/>
          <p:nvPr>
            <p:ph idx="1" type="body"/>
          </p:nvPr>
        </p:nvSpPr>
        <p:spPr>
          <a:xfrm>
            <a:off x="115570" y="0"/>
            <a:ext cx="6981825" cy="4384675"/>
          </a:xfrm>
          <a:prstGeom prst="rect">
            <a:avLst/>
          </a:prstGeom>
          <a:noFill/>
          <a:ln>
            <a:noFill/>
          </a:ln>
        </p:spPr>
        <p:txBody>
          <a:bodyPr anchorCtr="0" anchor="t" bIns="45700" lIns="91425" spcFirstLastPara="1" rIns="91425" wrap="square" tIns="45700">
            <a:normAutofit lnSpcReduction="10000"/>
          </a:bodyPr>
          <a:lstStyle/>
          <a:p>
            <a:pPr indent="-609600" lvl="0" marL="609600" marR="0" rtl="0" algn="l">
              <a:lnSpc>
                <a:spcPct val="100000"/>
              </a:lnSpc>
              <a:spcBef>
                <a:spcPts val="0"/>
              </a:spcBef>
              <a:spcAft>
                <a:spcPts val="0"/>
              </a:spcAft>
              <a:buClr>
                <a:schemeClr val="accent1"/>
              </a:buClr>
              <a:buSzPts val="1824"/>
              <a:buFont typeface="Noto Sans Symbols"/>
              <a:buChar char="🞇"/>
            </a:pPr>
            <a:r>
              <a:rPr b="0" i="0" lang="en-US" sz="2400" u="none" cap="none" strike="noStrike">
                <a:solidFill>
                  <a:schemeClr val="dk1"/>
                </a:solidFill>
                <a:latin typeface="Calibri"/>
                <a:ea typeface="Calibri"/>
                <a:cs typeface="Calibri"/>
                <a:sym typeface="Calibri"/>
              </a:rPr>
              <a:t>Nutrition can prevent disease.</a:t>
            </a:r>
            <a:endParaRPr b="0" i="0" sz="2400" u="none" cap="none" strike="noStrike">
              <a:solidFill>
                <a:schemeClr val="dk1"/>
              </a:solidFill>
              <a:latin typeface="Calibri"/>
              <a:ea typeface="Calibri"/>
              <a:cs typeface="Calibri"/>
              <a:sym typeface="Calibri"/>
            </a:endParaRPr>
          </a:p>
          <a:p>
            <a:pPr indent="-342900" lvl="2" marL="914400" marR="0" rtl="0" algn="l">
              <a:lnSpc>
                <a:spcPct val="100000"/>
              </a:lnSpc>
              <a:spcBef>
                <a:spcPts val="400"/>
              </a:spcBef>
              <a:spcAft>
                <a:spcPts val="0"/>
              </a:spcAft>
              <a:buClr>
                <a:schemeClr val="accent1"/>
              </a:buClr>
              <a:buSzPts val="1520"/>
              <a:buFont typeface="Noto Sans Symbols"/>
              <a:buChar char="▪"/>
            </a:pPr>
            <a:r>
              <a:rPr b="0" i="0" lang="en-US" sz="2000" u="none" cap="none" strike="noStrike">
                <a:solidFill>
                  <a:schemeClr val="dk1"/>
                </a:solidFill>
                <a:latin typeface="Calibri"/>
                <a:ea typeface="Calibri"/>
                <a:cs typeface="Calibri"/>
                <a:sym typeface="Calibri"/>
              </a:rPr>
              <a:t>Nutrient deficiency diseases</a:t>
            </a:r>
            <a:endParaRPr b="0" i="0" sz="2000" u="none" cap="none" strike="noStrike">
              <a:solidFill>
                <a:schemeClr val="dk1"/>
              </a:solidFill>
              <a:latin typeface="Calibri"/>
              <a:ea typeface="Calibri"/>
              <a:cs typeface="Calibri"/>
              <a:sym typeface="Calibri"/>
            </a:endParaRPr>
          </a:p>
          <a:p>
            <a:pPr indent="-609600" lvl="3" marL="1390650" marR="0" rtl="0" algn="l">
              <a:lnSpc>
                <a:spcPct val="100000"/>
              </a:lnSpc>
              <a:spcBef>
                <a:spcPts val="360"/>
              </a:spcBef>
              <a:spcAft>
                <a:spcPts val="0"/>
              </a:spcAft>
              <a:buClr>
                <a:schemeClr val="accent1"/>
              </a:buClr>
              <a:buSzPts val="1368"/>
              <a:buFont typeface="Calibri"/>
              <a:buAutoNum type="alphaLcPeriod"/>
            </a:pPr>
            <a:r>
              <a:rPr b="0" i="0" lang="en-US" sz="1800" u="none" cap="none" strike="noStrike">
                <a:solidFill>
                  <a:schemeClr val="dk1"/>
                </a:solidFill>
                <a:latin typeface="Calibri"/>
                <a:ea typeface="Calibri"/>
                <a:cs typeface="Calibri"/>
                <a:sym typeface="Calibri"/>
              </a:rPr>
              <a:t>Scurvy</a:t>
            </a:r>
            <a:endParaRPr b="0" i="0" sz="1800" u="none" cap="none" strike="noStrike">
              <a:solidFill>
                <a:schemeClr val="dk1"/>
              </a:solidFill>
              <a:latin typeface="Calibri"/>
              <a:ea typeface="Calibri"/>
              <a:cs typeface="Calibri"/>
              <a:sym typeface="Calibri"/>
            </a:endParaRPr>
          </a:p>
          <a:p>
            <a:pPr indent="-609600" lvl="4" marL="1592580" marR="0" rtl="0" algn="l">
              <a:lnSpc>
                <a:spcPct val="100000"/>
              </a:lnSpc>
              <a:spcBef>
                <a:spcPts val="320"/>
              </a:spcBef>
              <a:spcAft>
                <a:spcPts val="0"/>
              </a:spcAft>
              <a:buClr>
                <a:schemeClr val="accent1"/>
              </a:buClr>
              <a:buSzPts val="1216"/>
              <a:buFont typeface="Noto Sans Symbols"/>
              <a:buChar char="⮚"/>
            </a:pPr>
            <a:r>
              <a:rPr b="0" i="0" lang="en-US" sz="1600" u="none" cap="none" strike="noStrike">
                <a:solidFill>
                  <a:schemeClr val="dk1"/>
                </a:solidFill>
                <a:latin typeface="Calibri"/>
                <a:ea typeface="Calibri"/>
                <a:cs typeface="Calibri"/>
                <a:sym typeface="Calibri"/>
              </a:rPr>
              <a:t>Vitamin C deficiency which causes general weakness, anemia, gum disease, and skin hemorrhages.</a:t>
            </a:r>
            <a:endParaRPr b="0" i="0" sz="1600" u="none" cap="none" strike="noStrike">
              <a:solidFill>
                <a:schemeClr val="dk1"/>
              </a:solidFill>
              <a:latin typeface="Calibri"/>
              <a:ea typeface="Calibri"/>
              <a:cs typeface="Calibri"/>
              <a:sym typeface="Calibri"/>
            </a:endParaRPr>
          </a:p>
          <a:p>
            <a:pPr indent="-609600" lvl="3" marL="1390650" marR="0" rtl="0" algn="l">
              <a:lnSpc>
                <a:spcPct val="100000"/>
              </a:lnSpc>
              <a:spcBef>
                <a:spcPts val="360"/>
              </a:spcBef>
              <a:spcAft>
                <a:spcPts val="0"/>
              </a:spcAft>
              <a:buClr>
                <a:schemeClr val="accent1"/>
              </a:buClr>
              <a:buSzPts val="1368"/>
              <a:buFont typeface="Calibri"/>
              <a:buAutoNum type="alphaLcPeriod"/>
            </a:pPr>
            <a:r>
              <a:rPr b="0" i="0" lang="en-US" sz="1800" u="none" cap="none" strike="noStrike">
                <a:solidFill>
                  <a:schemeClr val="dk1"/>
                </a:solidFill>
                <a:latin typeface="Calibri"/>
                <a:ea typeface="Calibri"/>
                <a:cs typeface="Calibri"/>
                <a:sym typeface="Calibri"/>
              </a:rPr>
              <a:t>Goiter</a:t>
            </a:r>
            <a:endParaRPr b="0" i="0" sz="1800" u="none" cap="none" strike="noStrike">
              <a:solidFill>
                <a:schemeClr val="dk1"/>
              </a:solidFill>
              <a:latin typeface="Calibri"/>
              <a:ea typeface="Calibri"/>
              <a:cs typeface="Calibri"/>
              <a:sym typeface="Calibri"/>
            </a:endParaRPr>
          </a:p>
          <a:p>
            <a:pPr indent="-609600" lvl="4" marL="1592580" marR="0" rtl="0" algn="l">
              <a:lnSpc>
                <a:spcPct val="100000"/>
              </a:lnSpc>
              <a:spcBef>
                <a:spcPts val="320"/>
              </a:spcBef>
              <a:spcAft>
                <a:spcPts val="0"/>
              </a:spcAft>
              <a:buClr>
                <a:schemeClr val="accent1"/>
              </a:buClr>
              <a:buSzPts val="1216"/>
              <a:buFont typeface="Noto Sans Symbols"/>
              <a:buChar char="⮚"/>
            </a:pPr>
            <a:r>
              <a:rPr b="0" i="0" lang="en-US" sz="1600" u="none" cap="none" strike="noStrike">
                <a:solidFill>
                  <a:schemeClr val="dk1"/>
                </a:solidFill>
                <a:latin typeface="Calibri"/>
                <a:ea typeface="Calibri"/>
                <a:cs typeface="Calibri"/>
                <a:sym typeface="Calibri"/>
              </a:rPr>
              <a:t>Iodine deficiency which causes an enlargement of the thyroid gland</a:t>
            </a:r>
            <a:endParaRPr b="0" i="0" sz="1600" u="none" cap="none" strike="noStrike">
              <a:solidFill>
                <a:schemeClr val="dk1"/>
              </a:solidFill>
              <a:latin typeface="Calibri"/>
              <a:ea typeface="Calibri"/>
              <a:cs typeface="Calibri"/>
              <a:sym typeface="Calibri"/>
            </a:endParaRPr>
          </a:p>
          <a:p>
            <a:pPr indent="-609600" lvl="3" marL="1390650" marR="0" rtl="0" algn="l">
              <a:lnSpc>
                <a:spcPct val="100000"/>
              </a:lnSpc>
              <a:spcBef>
                <a:spcPts val="360"/>
              </a:spcBef>
              <a:spcAft>
                <a:spcPts val="0"/>
              </a:spcAft>
              <a:buClr>
                <a:schemeClr val="accent1"/>
              </a:buClr>
              <a:buSzPts val="1368"/>
              <a:buFont typeface="Calibri"/>
              <a:buAutoNum type="alphaLcPeriod"/>
            </a:pPr>
            <a:r>
              <a:rPr b="0" i="0" lang="en-US" sz="1800" u="none" cap="none" strike="noStrike">
                <a:solidFill>
                  <a:schemeClr val="dk1"/>
                </a:solidFill>
                <a:latin typeface="Calibri"/>
                <a:ea typeface="Calibri"/>
                <a:cs typeface="Calibri"/>
                <a:sym typeface="Calibri"/>
              </a:rPr>
              <a:t>Rickets</a:t>
            </a:r>
            <a:endParaRPr b="0" i="0" sz="1800" u="none" cap="none" strike="noStrike">
              <a:solidFill>
                <a:schemeClr val="dk1"/>
              </a:solidFill>
              <a:latin typeface="Calibri"/>
              <a:ea typeface="Calibri"/>
              <a:cs typeface="Calibri"/>
              <a:sym typeface="Calibri"/>
            </a:endParaRPr>
          </a:p>
          <a:p>
            <a:pPr indent="-609600" lvl="4" marL="1592580" marR="0" rtl="0" algn="l">
              <a:lnSpc>
                <a:spcPct val="100000"/>
              </a:lnSpc>
              <a:spcBef>
                <a:spcPts val="320"/>
              </a:spcBef>
              <a:spcAft>
                <a:spcPts val="0"/>
              </a:spcAft>
              <a:buClr>
                <a:schemeClr val="accent1"/>
              </a:buClr>
              <a:buSzPts val="1216"/>
              <a:buFont typeface="Noto Sans Symbols"/>
              <a:buChar char="⮚"/>
            </a:pPr>
            <a:r>
              <a:rPr b="0" i="0" lang="en-US" sz="1600" u="none" cap="none" strike="noStrike">
                <a:solidFill>
                  <a:schemeClr val="dk1"/>
                </a:solidFill>
                <a:latin typeface="Calibri"/>
                <a:ea typeface="Calibri"/>
                <a:cs typeface="Calibri"/>
                <a:sym typeface="Calibri"/>
              </a:rPr>
              <a:t>Deficiencies of vitamin D, calcium, or phosphate which leads to softening &amp; weakening of the bones</a:t>
            </a:r>
            <a:endParaRPr b="0" i="0" sz="1600" u="none" cap="none" strike="noStrike">
              <a:solidFill>
                <a:schemeClr val="dk1"/>
              </a:solidFill>
              <a:latin typeface="Calibri"/>
              <a:ea typeface="Calibri"/>
              <a:cs typeface="Calibri"/>
              <a:sym typeface="Calibri"/>
            </a:endParaRPr>
          </a:p>
          <a:p>
            <a:pPr indent="-609600" lvl="2" marL="1181100" marR="0" rtl="0" algn="l">
              <a:lnSpc>
                <a:spcPct val="100000"/>
              </a:lnSpc>
              <a:spcBef>
                <a:spcPts val="400"/>
              </a:spcBef>
              <a:spcAft>
                <a:spcPts val="0"/>
              </a:spcAft>
              <a:buClr>
                <a:schemeClr val="accent1"/>
              </a:buClr>
              <a:buSzPts val="1520"/>
              <a:buFont typeface="Noto Sans Symbols"/>
              <a:buChar char="▪"/>
            </a:pPr>
            <a:r>
              <a:rPr b="0" i="0" lang="en-US" sz="2000" u="none" cap="none" strike="noStrike">
                <a:solidFill>
                  <a:schemeClr val="dk1"/>
                </a:solidFill>
                <a:latin typeface="Calibri"/>
                <a:ea typeface="Calibri"/>
                <a:cs typeface="Calibri"/>
                <a:sym typeface="Calibri"/>
              </a:rPr>
              <a:t>Diseases influenced by nutrition:</a:t>
            </a:r>
            <a:br>
              <a:rPr b="0" i="0" lang="en-US" sz="2000" u="none" cap="none" strike="noStrike">
                <a:solidFill>
                  <a:schemeClr val="dk1"/>
                </a:solidFill>
                <a:latin typeface="Calibri"/>
                <a:ea typeface="Calibri"/>
                <a:cs typeface="Calibri"/>
                <a:sym typeface="Calibri"/>
              </a:rPr>
            </a:br>
            <a:r>
              <a:rPr b="0" i="0" lang="en-US" sz="2000" u="none" cap="none" strike="noStrike">
                <a:solidFill>
                  <a:schemeClr val="dk1"/>
                </a:solidFill>
                <a:latin typeface="Calibri"/>
                <a:ea typeface="Calibri"/>
                <a:cs typeface="Calibri"/>
                <a:sym typeface="Calibri"/>
              </a:rPr>
              <a:t>chronic diseases such as heart disease</a:t>
            </a:r>
            <a:endParaRPr b="0" i="0" sz="2000" u="none" cap="none" strike="noStrike">
              <a:solidFill>
                <a:schemeClr val="dk1"/>
              </a:solidFill>
              <a:latin typeface="Calibri"/>
              <a:ea typeface="Calibri"/>
              <a:cs typeface="Calibri"/>
              <a:sym typeface="Calibri"/>
            </a:endParaRPr>
          </a:p>
          <a:p>
            <a:pPr indent="-609600" lvl="2" marL="1181100" marR="0" rtl="0" algn="l">
              <a:lnSpc>
                <a:spcPct val="100000"/>
              </a:lnSpc>
              <a:spcBef>
                <a:spcPts val="400"/>
              </a:spcBef>
              <a:spcAft>
                <a:spcPts val="0"/>
              </a:spcAft>
              <a:buClr>
                <a:schemeClr val="accent1"/>
              </a:buClr>
              <a:buSzPts val="1520"/>
              <a:buFont typeface="Noto Sans Symbols"/>
              <a:buChar char="▪"/>
            </a:pPr>
            <a:r>
              <a:rPr b="0" i="0" lang="en-US" sz="2000" u="none" cap="none" strike="noStrike">
                <a:solidFill>
                  <a:schemeClr val="dk1"/>
                </a:solidFill>
                <a:latin typeface="Calibri"/>
                <a:ea typeface="Calibri"/>
                <a:cs typeface="Calibri"/>
                <a:sym typeface="Calibri"/>
              </a:rPr>
              <a:t>Diseases in which nutrition plays a role:</a:t>
            </a:r>
            <a:br>
              <a:rPr b="0" i="0" lang="en-US" sz="2000" u="none" cap="none" strike="noStrike">
                <a:solidFill>
                  <a:schemeClr val="dk1"/>
                </a:solidFill>
                <a:latin typeface="Calibri"/>
                <a:ea typeface="Calibri"/>
                <a:cs typeface="Calibri"/>
                <a:sym typeface="Calibri"/>
              </a:rPr>
            </a:br>
            <a:r>
              <a:rPr b="0" i="0" lang="en-US" sz="2000" u="none" cap="none" strike="noStrike">
                <a:solidFill>
                  <a:schemeClr val="dk1"/>
                </a:solidFill>
                <a:latin typeface="Calibri"/>
                <a:ea typeface="Calibri"/>
                <a:cs typeface="Calibri"/>
                <a:sym typeface="Calibri"/>
              </a:rPr>
              <a:t>osteoarthritis, osteoporosis</a:t>
            </a:r>
            <a:endParaRPr b="0" i="0" sz="2000" u="none" cap="none" strike="noStrike">
              <a:solidFill>
                <a:schemeClr val="dk1"/>
              </a:solidFill>
              <a:latin typeface="Calibri"/>
              <a:ea typeface="Calibri"/>
              <a:cs typeface="Calibri"/>
              <a:sym typeface="Calibri"/>
            </a:endParaRPr>
          </a:p>
        </p:txBody>
      </p:sp>
      <p:pic>
        <p:nvPicPr>
          <p:cNvPr id="136" name="Google Shape;136;p6"/>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
        <p:nvSpPr>
          <p:cNvPr id="137" name="Google Shape;137;p6"/>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1600" u="none" cap="none" strike="noStrike">
                <a:solidFill>
                  <a:schemeClr val="dk1"/>
                </a:solidFill>
                <a:latin typeface="Calibri"/>
                <a:ea typeface="Calibri"/>
                <a:cs typeface="Calibri"/>
                <a:sym typeface="Calibri"/>
              </a:rPr>
              <a:t>Food for thought: Nourishing mental well-being in vocational training</a:t>
            </a:r>
            <a:br>
              <a:rPr b="1" i="0" lang="en-US" sz="1600" u="none" cap="none" strike="noStrike">
                <a:solidFill>
                  <a:schemeClr val="dk1"/>
                </a:solidFill>
                <a:latin typeface="Calibri"/>
                <a:ea typeface="Calibri"/>
                <a:cs typeface="Calibri"/>
                <a:sym typeface="Calibri"/>
              </a:rPr>
            </a:br>
            <a:r>
              <a:rPr b="1" i="0" lang="en-US" sz="1600" u="none" cap="none" strike="noStrike">
                <a:solidFill>
                  <a:schemeClr val="dk1"/>
                </a:solidFill>
                <a:latin typeface="Calibri"/>
                <a:ea typeface="Calibri"/>
                <a:cs typeface="Calibri"/>
                <a:sym typeface="Calibri"/>
              </a:rPr>
              <a:t>Erasmus+ 2025-1-ES01-KA210-VET-000358116</a:t>
            </a:r>
            <a:endParaRPr b="1" i="0" sz="1600" u="none" cap="none" strike="noStrike">
              <a:solidFill>
                <a:schemeClr val="dk1"/>
              </a:solidFill>
              <a:latin typeface="Calibri"/>
              <a:ea typeface="Calibri"/>
              <a:cs typeface="Calibri"/>
              <a:sym typeface="Calibri"/>
            </a:endParaRPr>
          </a:p>
        </p:txBody>
      </p:sp>
      <p:sp>
        <p:nvSpPr>
          <p:cNvPr id="138" name="Google Shape;138;p6"/>
          <p:cNvSpPr/>
          <p:nvPr/>
        </p:nvSpPr>
        <p:spPr>
          <a:xfrm>
            <a:off x="9525" y="4301490"/>
            <a:ext cx="5245735" cy="2252980"/>
          </a:xfrm>
          <a:prstGeom prst="rect">
            <a:avLst/>
          </a:prstGeom>
          <a:noFill/>
          <a:ln>
            <a:noFill/>
          </a:ln>
        </p:spPr>
        <p:txBody>
          <a:bodyPr anchorCtr="0" anchor="t" bIns="45700" lIns="91425" spcFirstLastPara="1" rIns="91425" wrap="square" tIns="45700">
            <a:normAutofit/>
          </a:bodyPr>
          <a:lstStyle/>
          <a:p>
            <a:pPr indent="-609600" lvl="2" marL="1181100" marR="0" rtl="0" algn="l">
              <a:lnSpc>
                <a:spcPct val="90000"/>
              </a:lnSpc>
              <a:spcBef>
                <a:spcPts val="0"/>
              </a:spcBef>
              <a:spcAft>
                <a:spcPts val="0"/>
              </a:spcAft>
              <a:buClr>
                <a:schemeClr val="dk1"/>
              </a:buClr>
              <a:buSzPts val="1800"/>
              <a:buFont typeface="Noto Sans Symbols"/>
              <a:buChar char="▪"/>
            </a:pPr>
            <a:r>
              <a:rPr b="0" i="0" lang="en-US" sz="1800" u="none" cap="none" strike="noStrike">
                <a:solidFill>
                  <a:schemeClr val="dk1"/>
                </a:solidFill>
                <a:latin typeface="Calibri"/>
                <a:ea typeface="Calibri"/>
                <a:cs typeface="Calibri"/>
                <a:sym typeface="Calibri"/>
              </a:rPr>
              <a:t>Diseases influenced by nutrition:</a:t>
            </a:r>
            <a:br>
              <a:rPr b="0" i="0" lang="en-US" sz="1800" u="none" cap="none" strike="noStrike">
                <a:solidFill>
                  <a:schemeClr val="dk1"/>
                </a:solidFill>
                <a:latin typeface="Calibri"/>
                <a:ea typeface="Calibri"/>
                <a:cs typeface="Calibri"/>
                <a:sym typeface="Calibri"/>
              </a:rPr>
            </a:br>
            <a:r>
              <a:rPr b="0" i="0" lang="en-US" sz="1800" u="none" cap="none" strike="noStrike">
                <a:solidFill>
                  <a:schemeClr val="dk1"/>
                </a:solidFill>
                <a:latin typeface="Calibri"/>
                <a:ea typeface="Calibri"/>
                <a:cs typeface="Calibri"/>
                <a:sym typeface="Calibri"/>
              </a:rPr>
              <a:t>chronic diseases such as heart disease</a:t>
            </a:r>
            <a:endParaRPr b="0" i="0" sz="1800" u="none" cap="none" strike="noStrike">
              <a:solidFill>
                <a:schemeClr val="dk1"/>
              </a:solidFill>
              <a:latin typeface="Calibri"/>
              <a:ea typeface="Calibri"/>
              <a:cs typeface="Calibri"/>
              <a:sym typeface="Calibri"/>
            </a:endParaRPr>
          </a:p>
          <a:p>
            <a:pPr indent="-609600" lvl="2" marL="1181100" marR="0" rtl="0" algn="l">
              <a:lnSpc>
                <a:spcPct val="90000"/>
              </a:lnSpc>
              <a:spcBef>
                <a:spcPts val="500"/>
              </a:spcBef>
              <a:spcAft>
                <a:spcPts val="0"/>
              </a:spcAft>
              <a:buClr>
                <a:schemeClr val="dk1"/>
              </a:buClr>
              <a:buSzPts val="1800"/>
              <a:buFont typeface="Noto Sans Symbols"/>
              <a:buChar char="▪"/>
            </a:pPr>
            <a:r>
              <a:rPr b="0" i="0" lang="en-US" sz="1800" u="none" cap="none" strike="noStrike">
                <a:solidFill>
                  <a:schemeClr val="dk1"/>
                </a:solidFill>
                <a:latin typeface="Calibri"/>
                <a:ea typeface="Calibri"/>
                <a:cs typeface="Calibri"/>
                <a:sym typeface="Calibri"/>
              </a:rPr>
              <a:t>Diseases in which nutrition plays a role</a:t>
            </a:r>
            <a:endParaRPr b="0" i="0" sz="1800" u="none" cap="none" strike="noStrike">
              <a:solidFill>
                <a:schemeClr val="dk1"/>
              </a:solidFill>
              <a:latin typeface="Calibri"/>
              <a:ea typeface="Calibri"/>
              <a:cs typeface="Calibri"/>
              <a:sym typeface="Calibri"/>
            </a:endParaRPr>
          </a:p>
          <a:p>
            <a:pPr indent="-609600" lvl="3" marL="1390650" marR="0" rtl="0" algn="l">
              <a:lnSpc>
                <a:spcPct val="90000"/>
              </a:lnSpc>
              <a:spcBef>
                <a:spcPts val="500"/>
              </a:spcBef>
              <a:spcAft>
                <a:spcPts val="0"/>
              </a:spcAft>
              <a:buClr>
                <a:schemeClr val="dk1"/>
              </a:buClr>
              <a:buSzPts val="1620"/>
              <a:buFont typeface="Noto Sans Symbols"/>
              <a:buChar char="▪"/>
            </a:pPr>
            <a:r>
              <a:rPr b="0" i="0" lang="en-US" sz="1620" u="none" cap="none" strike="noStrike">
                <a:solidFill>
                  <a:schemeClr val="dk1"/>
                </a:solidFill>
                <a:latin typeface="Calibri"/>
                <a:ea typeface="Calibri"/>
                <a:cs typeface="Calibri"/>
                <a:sym typeface="Calibri"/>
              </a:rPr>
              <a:t>Osteoporosis</a:t>
            </a:r>
            <a:endParaRPr b="0" i="0" sz="1620" u="none" cap="none" strike="noStrike">
              <a:solidFill>
                <a:schemeClr val="dk1"/>
              </a:solidFill>
              <a:latin typeface="Calibri"/>
              <a:ea typeface="Calibri"/>
              <a:cs typeface="Calibri"/>
              <a:sym typeface="Calibri"/>
            </a:endParaRPr>
          </a:p>
          <a:p>
            <a:pPr indent="-609600" lvl="4" marL="1592580" marR="0" rtl="0" algn="l">
              <a:lnSpc>
                <a:spcPct val="90000"/>
              </a:lnSpc>
              <a:spcBef>
                <a:spcPts val="500"/>
              </a:spcBef>
              <a:spcAft>
                <a:spcPts val="0"/>
              </a:spcAft>
              <a:buClr>
                <a:schemeClr val="dk1"/>
              </a:buClr>
              <a:buSzPts val="1620"/>
              <a:buFont typeface="Noto Sans Symbols"/>
              <a:buChar char="▪"/>
            </a:pPr>
            <a:r>
              <a:rPr b="0" i="0" lang="en-US" sz="1620" u="none" cap="none" strike="noStrike">
                <a:solidFill>
                  <a:schemeClr val="dk1"/>
                </a:solidFill>
                <a:latin typeface="Calibri"/>
                <a:ea typeface="Calibri"/>
                <a:cs typeface="Calibri"/>
                <a:sym typeface="Calibri"/>
              </a:rPr>
              <a:t>Weakening of the bones</a:t>
            </a:r>
            <a:endParaRPr b="0" i="0" sz="1620" u="none" cap="none" strike="noStrike">
              <a:solidFill>
                <a:schemeClr val="dk1"/>
              </a:solidFill>
              <a:latin typeface="Calibri"/>
              <a:ea typeface="Calibri"/>
              <a:cs typeface="Calibri"/>
              <a:sym typeface="Calibri"/>
            </a:endParaRPr>
          </a:p>
          <a:p>
            <a:pPr indent="-609600" lvl="4" marL="1592580" marR="0" rtl="0" algn="l">
              <a:lnSpc>
                <a:spcPct val="90000"/>
              </a:lnSpc>
              <a:spcBef>
                <a:spcPts val="500"/>
              </a:spcBef>
              <a:spcAft>
                <a:spcPts val="0"/>
              </a:spcAft>
              <a:buClr>
                <a:schemeClr val="dk1"/>
              </a:buClr>
              <a:buSzPts val="1620"/>
              <a:buFont typeface="Noto Sans Symbols"/>
              <a:buChar char="▪"/>
            </a:pPr>
            <a:r>
              <a:rPr b="0" i="0" lang="en-US" sz="1620" u="none" cap="none" strike="noStrike">
                <a:solidFill>
                  <a:schemeClr val="dk1"/>
                </a:solidFill>
                <a:latin typeface="Calibri"/>
                <a:ea typeface="Calibri"/>
                <a:cs typeface="Calibri"/>
                <a:sym typeface="Calibri"/>
              </a:rPr>
              <a:t>Can be caused by long-term deficiencies of calcium, magnesium and vitamin D</a:t>
            </a:r>
            <a:endParaRPr b="0" i="0" sz="1620" u="none" cap="none" strike="noStrik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7"/>
          <p:cNvSpPr txBox="1"/>
          <p:nvPr>
            <p:ph type="title"/>
          </p:nvPr>
        </p:nvSpPr>
        <p:spPr>
          <a:xfrm>
            <a:off x="59055" y="76200"/>
            <a:ext cx="7381875" cy="685800"/>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chemeClr val="dk1"/>
              </a:buClr>
              <a:buSzPts val="3200"/>
              <a:buFont typeface="Calibri"/>
              <a:buNone/>
            </a:pPr>
            <a:r>
              <a:rPr b="1" i="0" lang="en-US" sz="3200" u="none" cap="none" strike="noStrike">
                <a:solidFill>
                  <a:schemeClr val="dk1"/>
                </a:solidFill>
                <a:latin typeface="Calibri"/>
                <a:ea typeface="Calibri"/>
                <a:cs typeface="Calibri"/>
                <a:sym typeface="Calibri"/>
              </a:rPr>
              <a:t>Basic Nutritional Principles (I)</a:t>
            </a:r>
            <a:endParaRPr b="1" i="0" sz="3200" u="none" cap="none" strike="noStrike">
              <a:solidFill>
                <a:schemeClr val="dk1"/>
              </a:solidFill>
              <a:latin typeface="Calibri"/>
              <a:ea typeface="Calibri"/>
              <a:cs typeface="Calibri"/>
              <a:sym typeface="Calibri"/>
            </a:endParaRPr>
          </a:p>
        </p:txBody>
      </p:sp>
      <p:sp>
        <p:nvSpPr>
          <p:cNvPr id="145" name="Google Shape;145;p7"/>
          <p:cNvSpPr txBox="1"/>
          <p:nvPr>
            <p:ph idx="1" type="body"/>
          </p:nvPr>
        </p:nvSpPr>
        <p:spPr>
          <a:xfrm>
            <a:off x="250190" y="1051560"/>
            <a:ext cx="11389360" cy="3317875"/>
          </a:xfrm>
          <a:prstGeom prst="rect">
            <a:avLst/>
          </a:prstGeom>
          <a:noFill/>
          <a:ln>
            <a:noFill/>
          </a:ln>
        </p:spPr>
        <p:txBody>
          <a:bodyPr anchorCtr="0" anchor="t" bIns="45700" lIns="91425" spcFirstLastPara="1" rIns="91425" wrap="square" tIns="45700">
            <a:normAutofit/>
          </a:bodyPr>
          <a:lstStyle/>
          <a:p>
            <a:pPr indent="-152400" lvl="0" marL="0" rtl="0" algn="l">
              <a:lnSpc>
                <a:spcPct val="90000"/>
              </a:lnSpc>
              <a:spcBef>
                <a:spcPts val="0"/>
              </a:spcBef>
              <a:spcAft>
                <a:spcPts val="0"/>
              </a:spcAft>
              <a:buClr>
                <a:schemeClr val="dk1"/>
              </a:buClr>
              <a:buSzPts val="2400"/>
              <a:buChar char="•"/>
            </a:pPr>
            <a:r>
              <a:rPr b="1" lang="en-US" sz="2400">
                <a:solidFill>
                  <a:schemeClr val="dk1"/>
                </a:solidFill>
                <a:latin typeface="Calibri"/>
                <a:ea typeface="Calibri"/>
                <a:cs typeface="Calibri"/>
                <a:sym typeface="Calibri"/>
              </a:rPr>
              <a:t>Balance calories to manage weight </a:t>
            </a:r>
            <a:endParaRPr b="1" sz="2400">
              <a:solidFill>
                <a:schemeClr val="dk1"/>
              </a:solidFill>
              <a:latin typeface="Calibri"/>
              <a:ea typeface="Calibri"/>
              <a:cs typeface="Calibri"/>
              <a:sym typeface="Calibri"/>
            </a:endParaRPr>
          </a:p>
          <a:p>
            <a:pPr indent="-152400" lvl="1" marL="297180" rtl="0" algn="l">
              <a:lnSpc>
                <a:spcPct val="90000"/>
              </a:lnSpc>
              <a:spcBef>
                <a:spcPts val="500"/>
              </a:spcBef>
              <a:spcAft>
                <a:spcPts val="0"/>
              </a:spcAft>
              <a:buClr>
                <a:schemeClr val="dk1"/>
              </a:buClr>
              <a:buSzPts val="2400"/>
              <a:buChar char="•"/>
            </a:pPr>
            <a:r>
              <a:rPr lang="en-US" sz="2400">
                <a:solidFill>
                  <a:schemeClr val="dk1"/>
                </a:solidFill>
                <a:latin typeface="Calibri"/>
                <a:ea typeface="Calibri"/>
                <a:cs typeface="Calibri"/>
                <a:sym typeface="Calibri"/>
              </a:rPr>
              <a:t> Calorie intake in relationship to level of physical activity during each life stage.</a:t>
            </a:r>
            <a:endParaRPr sz="2400">
              <a:solidFill>
                <a:schemeClr val="dk1"/>
              </a:solidFill>
              <a:latin typeface="Calibri"/>
              <a:ea typeface="Calibri"/>
              <a:cs typeface="Calibri"/>
              <a:sym typeface="Calibri"/>
            </a:endParaRPr>
          </a:p>
          <a:p>
            <a:pPr indent="-152400" lvl="0" marL="0" rtl="0" algn="l">
              <a:lnSpc>
                <a:spcPct val="90000"/>
              </a:lnSpc>
              <a:spcBef>
                <a:spcPts val="1000"/>
              </a:spcBef>
              <a:spcAft>
                <a:spcPts val="0"/>
              </a:spcAft>
              <a:buClr>
                <a:schemeClr val="dk1"/>
              </a:buClr>
              <a:buSzPts val="2400"/>
              <a:buChar char="•"/>
            </a:pPr>
            <a:r>
              <a:rPr b="1" lang="en-US" sz="2400">
                <a:solidFill>
                  <a:schemeClr val="dk1"/>
                </a:solidFill>
                <a:latin typeface="Calibri"/>
                <a:ea typeface="Calibri"/>
                <a:cs typeface="Calibri"/>
                <a:sym typeface="Calibri"/>
              </a:rPr>
              <a:t>Reduce certain foods &amp; food components</a:t>
            </a:r>
            <a:endParaRPr b="1" sz="2400">
              <a:solidFill>
                <a:schemeClr val="dk1"/>
              </a:solidFill>
              <a:latin typeface="Calibri"/>
              <a:ea typeface="Calibri"/>
              <a:cs typeface="Calibri"/>
              <a:sym typeface="Calibri"/>
            </a:endParaRPr>
          </a:p>
          <a:p>
            <a:pPr indent="-152400" lvl="1" marL="297180" rtl="0" algn="l">
              <a:lnSpc>
                <a:spcPct val="90000"/>
              </a:lnSpc>
              <a:spcBef>
                <a:spcPts val="500"/>
              </a:spcBef>
              <a:spcAft>
                <a:spcPts val="0"/>
              </a:spcAft>
              <a:buClr>
                <a:schemeClr val="dk1"/>
              </a:buClr>
              <a:buSzPts val="2400"/>
              <a:buChar char="•"/>
            </a:pPr>
            <a:r>
              <a:rPr lang="en-US" sz="2400">
                <a:solidFill>
                  <a:schemeClr val="dk1"/>
                </a:solidFill>
                <a:latin typeface="Calibri"/>
                <a:ea typeface="Calibri"/>
                <a:cs typeface="Calibri"/>
                <a:sym typeface="Calibri"/>
              </a:rPr>
              <a:t> Sodium intake to less than 2300mg daily;</a:t>
            </a:r>
            <a:endParaRPr sz="2400">
              <a:solidFill>
                <a:schemeClr val="dk1"/>
              </a:solidFill>
              <a:latin typeface="Calibri"/>
              <a:ea typeface="Calibri"/>
              <a:cs typeface="Calibri"/>
              <a:sym typeface="Calibri"/>
            </a:endParaRPr>
          </a:p>
          <a:p>
            <a:pPr indent="-152400" lvl="1" marL="297180" rtl="0" algn="l">
              <a:lnSpc>
                <a:spcPct val="90000"/>
              </a:lnSpc>
              <a:spcBef>
                <a:spcPts val="500"/>
              </a:spcBef>
              <a:spcAft>
                <a:spcPts val="0"/>
              </a:spcAft>
              <a:buClr>
                <a:schemeClr val="dk1"/>
              </a:buClr>
              <a:buSzPts val="2400"/>
              <a:buChar char="•"/>
            </a:pPr>
            <a:r>
              <a:rPr lang="en-US" sz="2400">
                <a:solidFill>
                  <a:schemeClr val="dk1"/>
                </a:solidFill>
                <a:latin typeface="Calibri"/>
                <a:ea typeface="Calibri"/>
                <a:cs typeface="Calibri"/>
                <a:sym typeface="Calibri"/>
              </a:rPr>
              <a:t> Consume &lt;10% of calories from saturated fats;</a:t>
            </a:r>
            <a:endParaRPr sz="2400">
              <a:solidFill>
                <a:schemeClr val="dk1"/>
              </a:solidFill>
              <a:latin typeface="Calibri"/>
              <a:ea typeface="Calibri"/>
              <a:cs typeface="Calibri"/>
              <a:sym typeface="Calibri"/>
            </a:endParaRPr>
          </a:p>
          <a:p>
            <a:pPr indent="-152400" lvl="1" marL="297180" rtl="0" algn="l">
              <a:lnSpc>
                <a:spcPct val="90000"/>
              </a:lnSpc>
              <a:spcBef>
                <a:spcPts val="500"/>
              </a:spcBef>
              <a:spcAft>
                <a:spcPts val="0"/>
              </a:spcAft>
              <a:buClr>
                <a:schemeClr val="dk1"/>
              </a:buClr>
              <a:buSzPts val="2400"/>
              <a:buChar char="•"/>
            </a:pPr>
            <a:r>
              <a:rPr lang="en-US" sz="2400">
                <a:solidFill>
                  <a:schemeClr val="dk1"/>
                </a:solidFill>
                <a:latin typeface="Calibri"/>
                <a:ea typeface="Calibri"/>
                <a:cs typeface="Calibri"/>
                <a:sym typeface="Calibri"/>
              </a:rPr>
              <a:t> Limit foods that contain refined grains;</a:t>
            </a:r>
            <a:endParaRPr sz="2400">
              <a:solidFill>
                <a:schemeClr val="dk1"/>
              </a:solidFill>
              <a:latin typeface="Calibri"/>
              <a:ea typeface="Calibri"/>
              <a:cs typeface="Calibri"/>
              <a:sym typeface="Calibri"/>
            </a:endParaRPr>
          </a:p>
          <a:p>
            <a:pPr indent="-152400" lvl="1" marL="297180" rtl="0" algn="l">
              <a:lnSpc>
                <a:spcPct val="90000"/>
              </a:lnSpc>
              <a:spcBef>
                <a:spcPts val="500"/>
              </a:spcBef>
              <a:spcAft>
                <a:spcPts val="0"/>
              </a:spcAft>
              <a:buClr>
                <a:schemeClr val="dk1"/>
              </a:buClr>
              <a:buSzPts val="2400"/>
              <a:buChar char="•"/>
            </a:pPr>
            <a:r>
              <a:rPr lang="en-US" sz="2400">
                <a:solidFill>
                  <a:schemeClr val="dk1"/>
                </a:solidFill>
                <a:latin typeface="Calibri"/>
                <a:ea typeface="Calibri"/>
                <a:cs typeface="Calibri"/>
                <a:sym typeface="Calibri"/>
              </a:rPr>
              <a:t> Reduce calories from solid fats &amp; sugars;</a:t>
            </a:r>
            <a:endParaRPr sz="2400">
              <a:solidFill>
                <a:schemeClr val="dk1"/>
              </a:solidFill>
              <a:latin typeface="Calibri"/>
              <a:ea typeface="Calibri"/>
              <a:cs typeface="Calibri"/>
              <a:sym typeface="Calibri"/>
            </a:endParaRPr>
          </a:p>
          <a:p>
            <a:pPr indent="-152400" lvl="1" marL="297180" rtl="0" algn="l">
              <a:lnSpc>
                <a:spcPct val="90000"/>
              </a:lnSpc>
              <a:spcBef>
                <a:spcPts val="500"/>
              </a:spcBef>
              <a:spcAft>
                <a:spcPts val="0"/>
              </a:spcAft>
              <a:buClr>
                <a:schemeClr val="dk1"/>
              </a:buClr>
              <a:buSzPts val="2400"/>
              <a:buChar char="•"/>
            </a:pPr>
            <a:r>
              <a:rPr lang="en-US" sz="2400">
                <a:solidFill>
                  <a:schemeClr val="dk1"/>
                </a:solidFill>
                <a:latin typeface="Calibri"/>
                <a:ea typeface="Calibri"/>
                <a:cs typeface="Calibri"/>
                <a:sym typeface="Calibri"/>
              </a:rPr>
              <a:t> If consumed, alcohol should be used in moderation.</a:t>
            </a:r>
            <a:endParaRPr sz="2400">
              <a:solidFill>
                <a:schemeClr val="dk1"/>
              </a:solidFill>
              <a:latin typeface="Calibri"/>
              <a:ea typeface="Calibri"/>
              <a:cs typeface="Calibri"/>
              <a:sym typeface="Calibri"/>
            </a:endParaRPr>
          </a:p>
        </p:txBody>
      </p:sp>
      <p:sp>
        <p:nvSpPr>
          <p:cNvPr id="146" name="Google Shape;146;p7"/>
          <p:cNvSpPr txBox="1"/>
          <p:nvPr>
            <p:ph idx="1" type="body"/>
          </p:nvPr>
        </p:nvSpPr>
        <p:spPr>
          <a:xfrm>
            <a:off x="59055" y="4462780"/>
            <a:ext cx="11624945" cy="576580"/>
          </a:xfrm>
          <a:prstGeom prst="rect">
            <a:avLst/>
          </a:prstGeom>
          <a:no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rgbClr val="FF0000"/>
              </a:buClr>
              <a:buSzPts val="2400"/>
              <a:buFont typeface="Arial"/>
              <a:buChar char="•"/>
            </a:pPr>
            <a:r>
              <a:rPr b="1" i="0" lang="en-US" sz="2400" u="none" cap="none" strike="noStrike">
                <a:solidFill>
                  <a:srgbClr val="FF0000"/>
                </a:solidFill>
                <a:latin typeface="Calibri"/>
                <a:ea typeface="Calibri"/>
                <a:cs typeface="Calibri"/>
                <a:sym typeface="Calibri"/>
              </a:rPr>
              <a:t>People need certain nutrients on a regular basis to maintain health and prevent disease.</a:t>
            </a:r>
            <a:endParaRPr b="1" i="0" sz="2400" u="none" cap="none" strike="noStrike">
              <a:solidFill>
                <a:srgbClr val="FF0000"/>
              </a:solidFill>
              <a:latin typeface="Calibri"/>
              <a:ea typeface="Calibri"/>
              <a:cs typeface="Calibri"/>
              <a:sym typeface="Calibri"/>
            </a:endParaRPr>
          </a:p>
        </p:txBody>
      </p:sp>
      <p:pic>
        <p:nvPicPr>
          <p:cNvPr id="147" name="Google Shape;147;p7"/>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
        <p:nvSpPr>
          <p:cNvPr id="148" name="Google Shape;148;p7"/>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1600" u="none" cap="none" strike="noStrike">
                <a:solidFill>
                  <a:schemeClr val="dk1"/>
                </a:solidFill>
                <a:latin typeface="Calibri"/>
                <a:ea typeface="Calibri"/>
                <a:cs typeface="Calibri"/>
                <a:sym typeface="Calibri"/>
              </a:rPr>
              <a:t>Food for thought: Nourishing mental well-being in vocational training</a:t>
            </a:r>
            <a:br>
              <a:rPr b="1" i="0" lang="en-US" sz="1600" u="none" cap="none" strike="noStrike">
                <a:solidFill>
                  <a:schemeClr val="dk1"/>
                </a:solidFill>
                <a:latin typeface="Calibri"/>
                <a:ea typeface="Calibri"/>
                <a:cs typeface="Calibri"/>
                <a:sym typeface="Calibri"/>
              </a:rPr>
            </a:br>
            <a:r>
              <a:rPr b="1" i="0" lang="en-US" sz="1600" u="none" cap="none" strike="noStrike">
                <a:solidFill>
                  <a:schemeClr val="dk1"/>
                </a:solidFill>
                <a:latin typeface="Calibri"/>
                <a:ea typeface="Calibri"/>
                <a:cs typeface="Calibri"/>
                <a:sym typeface="Calibri"/>
              </a:rPr>
              <a:t>Erasmus+ 2025-1-ES01-KA210-VET-000358116</a:t>
            </a:r>
            <a:endParaRPr b="1" i="0" sz="1600" u="none" cap="none" strike="noStrik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8"/>
          <p:cNvSpPr txBox="1"/>
          <p:nvPr>
            <p:ph idx="1" type="body"/>
          </p:nvPr>
        </p:nvSpPr>
        <p:spPr>
          <a:xfrm>
            <a:off x="149860" y="834390"/>
            <a:ext cx="11918950" cy="4953000"/>
          </a:xfrm>
          <a:prstGeom prst="rect">
            <a:avLst/>
          </a:prstGeom>
          <a:noFill/>
          <a:ln>
            <a:noFill/>
          </a:ln>
        </p:spPr>
        <p:txBody>
          <a:bodyPr anchorCtr="0" anchor="t" bIns="45700" lIns="91425" spcFirstLastPara="1" rIns="91425" wrap="square" tIns="45700">
            <a:normAutofit/>
          </a:bodyPr>
          <a:lstStyle/>
          <a:p>
            <a:pPr indent="-177800" lvl="0" marL="0" rtl="0" algn="l">
              <a:lnSpc>
                <a:spcPct val="90000"/>
              </a:lnSpc>
              <a:spcBef>
                <a:spcPts val="0"/>
              </a:spcBef>
              <a:spcAft>
                <a:spcPts val="0"/>
              </a:spcAft>
              <a:buClr>
                <a:schemeClr val="dk1"/>
              </a:buClr>
              <a:buSzPts val="2800"/>
              <a:buChar char="•"/>
            </a:pPr>
            <a:r>
              <a:rPr b="1" lang="en-US">
                <a:solidFill>
                  <a:schemeClr val="dk1"/>
                </a:solidFill>
              </a:rPr>
              <a:t> Increase certain foods &amp; nutrients</a:t>
            </a:r>
            <a:endParaRPr b="1">
              <a:solidFill>
                <a:schemeClr val="dk1"/>
              </a:solidFill>
            </a:endParaRPr>
          </a:p>
          <a:p>
            <a:pPr indent="-152400" lvl="1" marL="297180" rtl="0" algn="l">
              <a:lnSpc>
                <a:spcPct val="90000"/>
              </a:lnSpc>
              <a:spcBef>
                <a:spcPts val="500"/>
              </a:spcBef>
              <a:spcAft>
                <a:spcPts val="0"/>
              </a:spcAft>
              <a:buClr>
                <a:schemeClr val="dk1"/>
              </a:buClr>
              <a:buSzPts val="2400"/>
              <a:buChar char="•"/>
            </a:pPr>
            <a:r>
              <a:rPr lang="en-US">
                <a:solidFill>
                  <a:schemeClr val="dk1"/>
                </a:solidFill>
              </a:rPr>
              <a:t> Increase fruit &amp; vegetable intake</a:t>
            </a:r>
            <a:endParaRPr>
              <a:solidFill>
                <a:schemeClr val="dk1"/>
              </a:solidFill>
            </a:endParaRPr>
          </a:p>
          <a:p>
            <a:pPr indent="-127000" lvl="2" marL="571500" rtl="0" algn="l">
              <a:lnSpc>
                <a:spcPct val="90000"/>
              </a:lnSpc>
              <a:spcBef>
                <a:spcPts val="500"/>
              </a:spcBef>
              <a:spcAft>
                <a:spcPts val="0"/>
              </a:spcAft>
              <a:buClr>
                <a:schemeClr val="dk1"/>
              </a:buClr>
              <a:buSzPts val="2000"/>
              <a:buChar char="•"/>
            </a:pPr>
            <a:r>
              <a:rPr lang="en-US">
                <a:solidFill>
                  <a:schemeClr val="dk1"/>
                </a:solidFill>
              </a:rPr>
              <a:t> Focus on dark green &amp; orange vegetables, beans &amp; peas;</a:t>
            </a:r>
            <a:endParaRPr>
              <a:solidFill>
                <a:schemeClr val="dk1"/>
              </a:solidFill>
            </a:endParaRPr>
          </a:p>
          <a:p>
            <a:pPr indent="-127000" lvl="2" marL="571500" rtl="0" algn="l">
              <a:lnSpc>
                <a:spcPct val="90000"/>
              </a:lnSpc>
              <a:spcBef>
                <a:spcPts val="500"/>
              </a:spcBef>
              <a:spcAft>
                <a:spcPts val="0"/>
              </a:spcAft>
              <a:buClr>
                <a:schemeClr val="dk1"/>
              </a:buClr>
              <a:buSzPts val="2000"/>
              <a:buChar char="•"/>
            </a:pPr>
            <a:r>
              <a:rPr lang="en-US">
                <a:solidFill>
                  <a:schemeClr val="dk1"/>
                </a:solidFill>
              </a:rPr>
              <a:t> One-half grains as whole grains;</a:t>
            </a:r>
            <a:endParaRPr>
              <a:solidFill>
                <a:schemeClr val="dk1"/>
              </a:solidFill>
            </a:endParaRPr>
          </a:p>
          <a:p>
            <a:pPr indent="-127000" lvl="2" marL="571500" rtl="0" algn="l">
              <a:lnSpc>
                <a:spcPct val="90000"/>
              </a:lnSpc>
              <a:spcBef>
                <a:spcPts val="500"/>
              </a:spcBef>
              <a:spcAft>
                <a:spcPts val="0"/>
              </a:spcAft>
              <a:buClr>
                <a:schemeClr val="dk1"/>
              </a:buClr>
              <a:buSzPts val="2000"/>
              <a:buChar char="•"/>
            </a:pPr>
            <a:r>
              <a:rPr lang="en-US">
                <a:solidFill>
                  <a:schemeClr val="dk1"/>
                </a:solidFill>
              </a:rPr>
              <a:t> Increase intake of fat-free or low-fat milk/milk products;</a:t>
            </a:r>
            <a:endParaRPr>
              <a:solidFill>
                <a:schemeClr val="dk1"/>
              </a:solidFill>
            </a:endParaRPr>
          </a:p>
          <a:p>
            <a:pPr indent="-127000" lvl="2" marL="571500" rtl="0" algn="l">
              <a:lnSpc>
                <a:spcPct val="90000"/>
              </a:lnSpc>
              <a:spcBef>
                <a:spcPts val="500"/>
              </a:spcBef>
              <a:spcAft>
                <a:spcPts val="0"/>
              </a:spcAft>
              <a:buClr>
                <a:schemeClr val="dk1"/>
              </a:buClr>
              <a:buSzPts val="2000"/>
              <a:buChar char="•"/>
            </a:pPr>
            <a:r>
              <a:rPr lang="en-US">
                <a:solidFill>
                  <a:schemeClr val="dk1"/>
                </a:solidFill>
              </a:rPr>
              <a:t> Choose a variety of proteins, including seafood, lean meat, poultry, eggs, beans and unsalted nuts &amp; seeds;</a:t>
            </a:r>
            <a:endParaRPr>
              <a:solidFill>
                <a:schemeClr val="dk1"/>
              </a:solidFill>
            </a:endParaRPr>
          </a:p>
          <a:p>
            <a:pPr indent="-127000" lvl="2" marL="571500" rtl="0" algn="l">
              <a:lnSpc>
                <a:spcPct val="90000"/>
              </a:lnSpc>
              <a:spcBef>
                <a:spcPts val="500"/>
              </a:spcBef>
              <a:spcAft>
                <a:spcPts val="0"/>
              </a:spcAft>
              <a:buClr>
                <a:schemeClr val="dk1"/>
              </a:buClr>
              <a:buSzPts val="2000"/>
              <a:buChar char="•"/>
            </a:pPr>
            <a:r>
              <a:rPr lang="en-US">
                <a:solidFill>
                  <a:schemeClr val="dk1"/>
                </a:solidFill>
              </a:rPr>
              <a:t> Use oils to replace solid fats;</a:t>
            </a:r>
            <a:endParaRPr>
              <a:solidFill>
                <a:schemeClr val="dk1"/>
              </a:solidFill>
            </a:endParaRPr>
          </a:p>
          <a:p>
            <a:pPr indent="-127000" lvl="2" marL="571500" rtl="0" algn="l">
              <a:lnSpc>
                <a:spcPct val="90000"/>
              </a:lnSpc>
              <a:spcBef>
                <a:spcPts val="500"/>
              </a:spcBef>
              <a:spcAft>
                <a:spcPts val="0"/>
              </a:spcAft>
              <a:buClr>
                <a:schemeClr val="dk1"/>
              </a:buClr>
              <a:buSzPts val="2000"/>
              <a:buChar char="•"/>
            </a:pPr>
            <a:r>
              <a:rPr lang="en-US">
                <a:solidFill>
                  <a:schemeClr val="dk1"/>
                </a:solidFill>
              </a:rPr>
              <a:t> Choose foods higher in potassium, fiber, calcium, vit. D;</a:t>
            </a:r>
            <a:endParaRPr>
              <a:solidFill>
                <a:schemeClr val="dk1"/>
              </a:solidFill>
            </a:endParaRPr>
          </a:p>
          <a:p>
            <a:pPr indent="-177800" lvl="0" marL="0" rtl="0" algn="l">
              <a:lnSpc>
                <a:spcPct val="90000"/>
              </a:lnSpc>
              <a:spcBef>
                <a:spcPts val="1000"/>
              </a:spcBef>
              <a:spcAft>
                <a:spcPts val="0"/>
              </a:spcAft>
              <a:buClr>
                <a:schemeClr val="dk1"/>
              </a:buClr>
              <a:buSzPts val="2800"/>
              <a:buChar char="•"/>
            </a:pPr>
            <a:r>
              <a:rPr b="1" lang="en-US">
                <a:solidFill>
                  <a:schemeClr val="dk1"/>
                </a:solidFill>
              </a:rPr>
              <a:t>Build healthy eating patterns</a:t>
            </a:r>
            <a:endParaRPr b="1">
              <a:solidFill>
                <a:schemeClr val="dk1"/>
              </a:solidFill>
            </a:endParaRPr>
          </a:p>
          <a:p>
            <a:pPr indent="-152400" lvl="1" marL="297180" rtl="0" algn="l">
              <a:lnSpc>
                <a:spcPct val="90000"/>
              </a:lnSpc>
              <a:spcBef>
                <a:spcPts val="500"/>
              </a:spcBef>
              <a:spcAft>
                <a:spcPts val="0"/>
              </a:spcAft>
              <a:buClr>
                <a:schemeClr val="dk1"/>
              </a:buClr>
              <a:buSzPts val="2400"/>
              <a:buChar char="•"/>
            </a:pPr>
            <a:r>
              <a:rPr lang="en-US">
                <a:solidFill>
                  <a:schemeClr val="dk1"/>
                </a:solidFill>
              </a:rPr>
              <a:t>Eat in a way that meets nutritional needs &amp; appropriate calories.	</a:t>
            </a:r>
            <a:endParaRPr>
              <a:solidFill>
                <a:schemeClr val="dk1"/>
              </a:solidFill>
            </a:endParaRPr>
          </a:p>
        </p:txBody>
      </p:sp>
      <p:sp>
        <p:nvSpPr>
          <p:cNvPr id="155" name="Google Shape;155;p8"/>
          <p:cNvSpPr/>
          <p:nvPr/>
        </p:nvSpPr>
        <p:spPr>
          <a:xfrm>
            <a:off x="59055" y="76200"/>
            <a:ext cx="7381875" cy="685800"/>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chemeClr val="dk1"/>
              </a:buClr>
              <a:buSzPts val="3200"/>
              <a:buFont typeface="Calibri"/>
              <a:buNone/>
            </a:pPr>
            <a:r>
              <a:rPr b="1" i="0" lang="en-US" sz="3200" u="none" cap="none" strike="noStrike">
                <a:solidFill>
                  <a:schemeClr val="dk1"/>
                </a:solidFill>
                <a:latin typeface="Calibri"/>
                <a:ea typeface="Calibri"/>
                <a:cs typeface="Calibri"/>
                <a:sym typeface="Calibri"/>
              </a:rPr>
              <a:t>Basic Nutritional Principles (II)</a:t>
            </a:r>
            <a:endParaRPr b="1" i="0" sz="3200" u="none" cap="none" strike="noStrike">
              <a:solidFill>
                <a:schemeClr val="dk1"/>
              </a:solidFill>
              <a:latin typeface="Calibri"/>
              <a:ea typeface="Calibri"/>
              <a:cs typeface="Calibri"/>
              <a:sym typeface="Calibri"/>
            </a:endParaRPr>
          </a:p>
        </p:txBody>
      </p:sp>
      <p:pic>
        <p:nvPicPr>
          <p:cNvPr id="156" name="Google Shape;156;p8"/>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
        <p:nvSpPr>
          <p:cNvPr id="157" name="Google Shape;157;p8"/>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1600" u="none" cap="none" strike="noStrike">
                <a:solidFill>
                  <a:schemeClr val="dk1"/>
                </a:solidFill>
                <a:latin typeface="Calibri"/>
                <a:ea typeface="Calibri"/>
                <a:cs typeface="Calibri"/>
                <a:sym typeface="Calibri"/>
              </a:rPr>
              <a:t>Food for thought: Nourishing mental well-being in vocational training</a:t>
            </a:r>
            <a:br>
              <a:rPr b="1" i="0" lang="en-US" sz="1600" u="none" cap="none" strike="noStrike">
                <a:solidFill>
                  <a:schemeClr val="dk1"/>
                </a:solidFill>
                <a:latin typeface="Calibri"/>
                <a:ea typeface="Calibri"/>
                <a:cs typeface="Calibri"/>
                <a:sym typeface="Calibri"/>
              </a:rPr>
            </a:br>
            <a:r>
              <a:rPr b="1" i="0" lang="en-US" sz="1600" u="none" cap="none" strike="noStrike">
                <a:solidFill>
                  <a:schemeClr val="dk1"/>
                </a:solidFill>
                <a:latin typeface="Calibri"/>
                <a:ea typeface="Calibri"/>
                <a:cs typeface="Calibri"/>
                <a:sym typeface="Calibri"/>
              </a:rPr>
              <a:t>Erasmus+ 2025-1-ES01-KA210-VET-000358116</a:t>
            </a:r>
            <a:endParaRPr b="1" i="0" sz="16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9"/>
          <p:cNvSpPr txBox="1"/>
          <p:nvPr>
            <p:ph idx="1" type="body"/>
          </p:nvPr>
        </p:nvSpPr>
        <p:spPr>
          <a:xfrm>
            <a:off x="96520" y="772795"/>
            <a:ext cx="11832590" cy="3602990"/>
          </a:xfrm>
          <a:prstGeom prst="rect">
            <a:avLst/>
          </a:prstGeom>
          <a:noFill/>
          <a:ln>
            <a:noFill/>
          </a:ln>
        </p:spPr>
        <p:txBody>
          <a:bodyPr anchorCtr="0" anchor="t" bIns="45700" lIns="91425" spcFirstLastPara="1" rIns="91425" wrap="square" tIns="45700">
            <a:normAutofit/>
          </a:bodyPr>
          <a:lstStyle/>
          <a:p>
            <a:pPr indent="-115824" lvl="0" marL="0" marR="0" rtl="0" algn="l">
              <a:lnSpc>
                <a:spcPct val="100000"/>
              </a:lnSpc>
              <a:spcBef>
                <a:spcPts val="0"/>
              </a:spcBef>
              <a:spcAft>
                <a:spcPts val="0"/>
              </a:spcAft>
              <a:buClr>
                <a:schemeClr val="accent1"/>
              </a:buClr>
              <a:buSzPts val="1824"/>
              <a:buFont typeface="Noto Sans Symbols"/>
              <a:buChar char="🞇"/>
            </a:pPr>
            <a:r>
              <a:rPr b="0" i="0" lang="en-US" sz="2400" u="none" cap="none" strike="noStrike">
                <a:solidFill>
                  <a:schemeClr val="dk1"/>
                </a:solidFill>
                <a:latin typeface="Calibri"/>
                <a:ea typeface="Calibri"/>
                <a:cs typeface="Calibri"/>
                <a:sym typeface="Calibri"/>
              </a:rPr>
              <a:t> Learn to read food labels;</a:t>
            </a:r>
            <a:endParaRPr b="0" i="0" sz="2400" u="none" cap="none" strike="noStrike">
              <a:solidFill>
                <a:schemeClr val="dk1"/>
              </a:solidFill>
              <a:latin typeface="Calibri"/>
              <a:ea typeface="Calibri"/>
              <a:cs typeface="Calibri"/>
              <a:sym typeface="Calibri"/>
            </a:endParaRPr>
          </a:p>
          <a:p>
            <a:pPr indent="-115824" lvl="1" marL="297180" marR="0" rtl="0" algn="l">
              <a:lnSpc>
                <a:spcPct val="100000"/>
              </a:lnSpc>
              <a:spcBef>
                <a:spcPts val="480"/>
              </a:spcBef>
              <a:spcAft>
                <a:spcPts val="0"/>
              </a:spcAft>
              <a:buClr>
                <a:schemeClr val="accent1"/>
              </a:buClr>
              <a:buSzPts val="1824"/>
              <a:buFont typeface="Noto Sans Symbols"/>
              <a:buChar char="🞇"/>
            </a:pPr>
            <a:r>
              <a:rPr b="0" i="0" lang="en-US" sz="2400" u="none" cap="none" strike="noStrike">
                <a:solidFill>
                  <a:schemeClr val="dk1"/>
                </a:solidFill>
                <a:latin typeface="Calibri"/>
                <a:ea typeface="Calibri"/>
                <a:cs typeface="Calibri"/>
                <a:sym typeface="Calibri"/>
              </a:rPr>
              <a:t> Determine serving size; </a:t>
            </a:r>
            <a:endParaRPr b="0" i="0" sz="2400" u="none" cap="none" strike="noStrike">
              <a:solidFill>
                <a:schemeClr val="dk1"/>
              </a:solidFill>
              <a:latin typeface="Calibri"/>
              <a:ea typeface="Calibri"/>
              <a:cs typeface="Calibri"/>
              <a:sym typeface="Calibri"/>
            </a:endParaRPr>
          </a:p>
          <a:p>
            <a:pPr indent="-115824" lvl="1" marL="297180" marR="0" rtl="0" algn="l">
              <a:lnSpc>
                <a:spcPct val="100000"/>
              </a:lnSpc>
              <a:spcBef>
                <a:spcPts val="480"/>
              </a:spcBef>
              <a:spcAft>
                <a:spcPts val="0"/>
              </a:spcAft>
              <a:buClr>
                <a:schemeClr val="accent1"/>
              </a:buClr>
              <a:buSzPts val="1824"/>
              <a:buFont typeface="Noto Sans Symbols"/>
              <a:buChar char="🞇"/>
            </a:pPr>
            <a:r>
              <a:rPr b="0" i="0" lang="en-US" sz="2400" u="none" cap="none" strike="noStrike">
                <a:solidFill>
                  <a:schemeClr val="dk1"/>
                </a:solidFill>
                <a:latin typeface="Calibri"/>
                <a:ea typeface="Calibri"/>
                <a:cs typeface="Calibri"/>
                <a:sym typeface="Calibri"/>
              </a:rPr>
              <a:t> Determine servings per container;</a:t>
            </a:r>
            <a:endParaRPr b="0" i="0" sz="2400" u="none" cap="none" strike="noStrike">
              <a:solidFill>
                <a:schemeClr val="dk1"/>
              </a:solidFill>
              <a:latin typeface="Calibri"/>
              <a:ea typeface="Calibri"/>
              <a:cs typeface="Calibri"/>
              <a:sym typeface="Calibri"/>
            </a:endParaRPr>
          </a:p>
          <a:p>
            <a:pPr indent="-115824" lvl="1" marL="297180" marR="0" rtl="0" algn="l">
              <a:lnSpc>
                <a:spcPct val="100000"/>
              </a:lnSpc>
              <a:spcBef>
                <a:spcPts val="480"/>
              </a:spcBef>
              <a:spcAft>
                <a:spcPts val="0"/>
              </a:spcAft>
              <a:buClr>
                <a:schemeClr val="accent1"/>
              </a:buClr>
              <a:buSzPts val="1824"/>
              <a:buFont typeface="Noto Sans Symbols"/>
              <a:buChar char="🞇"/>
            </a:pPr>
            <a:r>
              <a:rPr b="0" i="0" lang="en-US" sz="2400" u="none" cap="none" strike="noStrike">
                <a:solidFill>
                  <a:schemeClr val="dk1"/>
                </a:solidFill>
                <a:latin typeface="Calibri"/>
                <a:ea typeface="Calibri"/>
                <a:cs typeface="Calibri"/>
                <a:sym typeface="Calibri"/>
              </a:rPr>
              <a:t> Evaluate number of calories per serving;</a:t>
            </a:r>
            <a:endParaRPr b="0" i="0" sz="2400" u="none" cap="none" strike="noStrike">
              <a:solidFill>
                <a:schemeClr val="dk1"/>
              </a:solidFill>
              <a:latin typeface="Calibri"/>
              <a:ea typeface="Calibri"/>
              <a:cs typeface="Calibri"/>
              <a:sym typeface="Calibri"/>
            </a:endParaRPr>
          </a:p>
          <a:p>
            <a:pPr indent="-115824" lvl="1" marL="297180" marR="0" rtl="0" algn="l">
              <a:lnSpc>
                <a:spcPct val="100000"/>
              </a:lnSpc>
              <a:spcBef>
                <a:spcPts val="480"/>
              </a:spcBef>
              <a:spcAft>
                <a:spcPts val="0"/>
              </a:spcAft>
              <a:buClr>
                <a:schemeClr val="accent1"/>
              </a:buClr>
              <a:buSzPts val="1824"/>
              <a:buFont typeface="Noto Sans Symbols"/>
              <a:buChar char="🞇"/>
            </a:pPr>
            <a:r>
              <a:rPr b="0" i="0" lang="en-US" sz="2400" u="none" cap="none" strike="noStrike">
                <a:solidFill>
                  <a:schemeClr val="dk1"/>
                </a:solidFill>
                <a:latin typeface="Calibri"/>
                <a:ea typeface="Calibri"/>
                <a:cs typeface="Calibri"/>
                <a:sym typeface="Calibri"/>
              </a:rPr>
              <a:t> Calculate fat;</a:t>
            </a:r>
            <a:endParaRPr b="0" i="0" sz="2400" u="none" cap="none" strike="noStrike">
              <a:solidFill>
                <a:schemeClr val="dk1"/>
              </a:solidFill>
              <a:latin typeface="Calibri"/>
              <a:ea typeface="Calibri"/>
              <a:cs typeface="Calibri"/>
              <a:sym typeface="Calibri"/>
            </a:endParaRPr>
          </a:p>
          <a:p>
            <a:pPr indent="-115824" lvl="1" marL="297180" marR="0" rtl="0" algn="l">
              <a:lnSpc>
                <a:spcPct val="100000"/>
              </a:lnSpc>
              <a:spcBef>
                <a:spcPts val="480"/>
              </a:spcBef>
              <a:spcAft>
                <a:spcPts val="0"/>
              </a:spcAft>
              <a:buClr>
                <a:schemeClr val="accent1"/>
              </a:buClr>
              <a:buSzPts val="1824"/>
              <a:buFont typeface="Noto Sans Symbols"/>
              <a:buChar char="🞇"/>
            </a:pPr>
            <a:r>
              <a:rPr b="0" i="0" lang="en-US" sz="2400" u="none" cap="none" strike="noStrike">
                <a:solidFill>
                  <a:schemeClr val="dk1"/>
                </a:solidFill>
                <a:latin typeface="Calibri"/>
                <a:ea typeface="Calibri"/>
                <a:cs typeface="Calibri"/>
                <a:sym typeface="Calibri"/>
              </a:rPr>
              <a:t> Determine </a:t>
            </a:r>
            <a:r>
              <a:rPr b="1" i="0" lang="en-US" sz="2400" u="none" cap="none" strike="noStrike">
                <a:solidFill>
                  <a:schemeClr val="dk1"/>
                </a:solidFill>
                <a:latin typeface="Calibri"/>
                <a:ea typeface="Calibri"/>
                <a:cs typeface="Calibri"/>
                <a:sym typeface="Calibri"/>
              </a:rPr>
              <a:t>Recommended Dietary Allowances (RDA);</a:t>
            </a:r>
            <a:endParaRPr b="1" i="0" sz="2400" u="none" cap="none" strike="noStrike">
              <a:solidFill>
                <a:schemeClr val="dk1"/>
              </a:solidFill>
              <a:latin typeface="Calibri"/>
              <a:ea typeface="Calibri"/>
              <a:cs typeface="Calibri"/>
              <a:sym typeface="Calibri"/>
            </a:endParaRPr>
          </a:p>
          <a:p>
            <a:pPr indent="-228600" lvl="2" marL="914400" marR="0" rtl="0" algn="l">
              <a:lnSpc>
                <a:spcPct val="100000"/>
              </a:lnSpc>
              <a:spcBef>
                <a:spcPts val="480"/>
              </a:spcBef>
              <a:spcAft>
                <a:spcPts val="0"/>
              </a:spcAft>
              <a:buClr>
                <a:schemeClr val="accent1"/>
              </a:buClr>
              <a:buSzPts val="1824"/>
              <a:buFont typeface="Noto Sans Symbols"/>
              <a:buChar char="🞇"/>
            </a:pPr>
            <a:r>
              <a:rPr b="0" i="0" lang="en-US" sz="2400" u="none" cap="none" strike="noStrike">
                <a:solidFill>
                  <a:schemeClr val="dk1"/>
                </a:solidFill>
                <a:latin typeface="Calibri"/>
                <a:ea typeface="Calibri"/>
                <a:cs typeface="Calibri"/>
                <a:sym typeface="Calibri"/>
              </a:rPr>
              <a:t>The average daily intake level required to meet the needs of 97 – 98% of people for a specific nutrient.</a:t>
            </a:r>
            <a:endParaRPr b="0" i="0" sz="2400" u="none" cap="none" strike="noStrike">
              <a:solidFill>
                <a:schemeClr val="dk1"/>
              </a:solidFill>
              <a:latin typeface="Calibri"/>
              <a:ea typeface="Calibri"/>
              <a:cs typeface="Calibri"/>
              <a:sym typeface="Calibri"/>
            </a:endParaRPr>
          </a:p>
        </p:txBody>
      </p:sp>
      <p:sp>
        <p:nvSpPr>
          <p:cNvPr id="164" name="Google Shape;164;p9"/>
          <p:cNvSpPr/>
          <p:nvPr/>
        </p:nvSpPr>
        <p:spPr>
          <a:xfrm>
            <a:off x="59055" y="47625"/>
            <a:ext cx="7381875" cy="685800"/>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chemeClr val="dk1"/>
              </a:buClr>
              <a:buSzPts val="3200"/>
              <a:buFont typeface="Calibri"/>
              <a:buNone/>
            </a:pPr>
            <a:r>
              <a:rPr b="1" i="0" lang="en-US" sz="3200" u="none" cap="none" strike="noStrike">
                <a:solidFill>
                  <a:schemeClr val="dk1"/>
                </a:solidFill>
                <a:latin typeface="Calibri"/>
                <a:ea typeface="Calibri"/>
                <a:cs typeface="Calibri"/>
                <a:sym typeface="Calibri"/>
              </a:rPr>
              <a:t>Basic Nutritional Principles (III)</a:t>
            </a:r>
            <a:endParaRPr b="1" i="0" sz="3200" u="none" cap="none" strike="noStrike">
              <a:solidFill>
                <a:schemeClr val="dk1"/>
              </a:solidFill>
              <a:latin typeface="Calibri"/>
              <a:ea typeface="Calibri"/>
              <a:cs typeface="Calibri"/>
              <a:sym typeface="Calibri"/>
            </a:endParaRPr>
          </a:p>
        </p:txBody>
      </p:sp>
      <p:pic>
        <p:nvPicPr>
          <p:cNvPr id="165" name="Google Shape;165;p9"/>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
        <p:nvSpPr>
          <p:cNvPr id="166" name="Google Shape;166;p9"/>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1600" u="none" cap="none" strike="noStrike">
                <a:solidFill>
                  <a:schemeClr val="dk1"/>
                </a:solidFill>
                <a:latin typeface="Calibri"/>
                <a:ea typeface="Calibri"/>
                <a:cs typeface="Calibri"/>
                <a:sym typeface="Calibri"/>
              </a:rPr>
              <a:t>Food for thought: Nourishing mental well-being in vocational training</a:t>
            </a:r>
            <a:br>
              <a:rPr b="1" i="0" lang="en-US" sz="1600" u="none" cap="none" strike="noStrike">
                <a:solidFill>
                  <a:schemeClr val="dk1"/>
                </a:solidFill>
                <a:latin typeface="Calibri"/>
                <a:ea typeface="Calibri"/>
                <a:cs typeface="Calibri"/>
                <a:sym typeface="Calibri"/>
              </a:rPr>
            </a:br>
            <a:r>
              <a:rPr b="1" i="0" lang="en-US" sz="1600" u="none" cap="none" strike="noStrike">
                <a:solidFill>
                  <a:schemeClr val="dk1"/>
                </a:solidFill>
                <a:latin typeface="Calibri"/>
                <a:ea typeface="Calibri"/>
                <a:cs typeface="Calibri"/>
                <a:sym typeface="Calibri"/>
              </a:rPr>
              <a:t>Erasmus+ 2025-1-ES01-KA210-VET-000358116</a:t>
            </a:r>
            <a:endParaRPr b="1" i="0" sz="1600"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10"/>
          <p:cNvSpPr txBox="1"/>
          <p:nvPr>
            <p:ph type="title"/>
          </p:nvPr>
        </p:nvSpPr>
        <p:spPr>
          <a:xfrm>
            <a:off x="0" y="-317"/>
            <a:ext cx="7305675" cy="72548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b="1" lang="en-US" sz="3200">
                <a:latin typeface="Calibri"/>
                <a:ea typeface="Calibri"/>
                <a:cs typeface="Calibri"/>
                <a:sym typeface="Calibri"/>
              </a:rPr>
              <a:t>Energy From Nutrients</a:t>
            </a:r>
            <a:endParaRPr b="1" sz="3200">
              <a:latin typeface="Calibri"/>
              <a:ea typeface="Calibri"/>
              <a:cs typeface="Calibri"/>
              <a:sym typeface="Calibri"/>
            </a:endParaRPr>
          </a:p>
        </p:txBody>
      </p:sp>
      <p:sp>
        <p:nvSpPr>
          <p:cNvPr id="173" name="Google Shape;173;p10"/>
          <p:cNvSpPr txBox="1"/>
          <p:nvPr>
            <p:ph idx="1" type="body"/>
          </p:nvPr>
        </p:nvSpPr>
        <p:spPr>
          <a:xfrm>
            <a:off x="66675" y="890270"/>
            <a:ext cx="11798300" cy="4699000"/>
          </a:xfrm>
          <a:prstGeom prst="rect">
            <a:avLst/>
          </a:prstGeom>
          <a:noFill/>
          <a:ln>
            <a:noFill/>
          </a:ln>
        </p:spPr>
        <p:txBody>
          <a:bodyPr anchorCtr="0" anchor="t" bIns="45700" lIns="91425" spcFirstLastPara="1" rIns="91425" wrap="square" tIns="45700">
            <a:normAutofit fontScale="90000" lnSpcReduction="20000"/>
          </a:bodyPr>
          <a:lstStyle/>
          <a:p>
            <a:pPr indent="-228632" lvl="0" marL="228600" rtl="0" algn="just">
              <a:lnSpc>
                <a:spcPct val="90000"/>
              </a:lnSpc>
              <a:spcBef>
                <a:spcPts val="0"/>
              </a:spcBef>
              <a:spcAft>
                <a:spcPts val="0"/>
              </a:spcAft>
              <a:buClr>
                <a:schemeClr val="dk1"/>
              </a:buClr>
              <a:buSzPct val="100000"/>
              <a:buFont typeface="Noto Sans Symbols"/>
              <a:buChar char="▪"/>
            </a:pPr>
            <a:r>
              <a:rPr lang="en-US" sz="2665">
                <a:solidFill>
                  <a:schemeClr val="dk1"/>
                </a:solidFill>
                <a:latin typeface="Calibri"/>
                <a:ea typeface="Calibri"/>
                <a:cs typeface="Calibri"/>
                <a:sym typeface="Calibri"/>
              </a:rPr>
              <a:t>The human body needs calories to survive. Without energy, the cells in the body would die, the heart and lungs would stop, and the organs would not be able to carry out the basic processes needed for living. People absorb this energy from food and drink.</a:t>
            </a:r>
            <a:endParaRPr sz="2665">
              <a:solidFill>
                <a:schemeClr val="dk1"/>
              </a:solidFill>
              <a:latin typeface="Calibri"/>
              <a:ea typeface="Calibri"/>
              <a:cs typeface="Calibri"/>
              <a:sym typeface="Calibri"/>
            </a:endParaRPr>
          </a:p>
          <a:p>
            <a:pPr indent="-228632" lvl="0" marL="228600" rtl="0" algn="just">
              <a:lnSpc>
                <a:spcPct val="90000"/>
              </a:lnSpc>
              <a:spcBef>
                <a:spcPts val="1000"/>
              </a:spcBef>
              <a:spcAft>
                <a:spcPts val="0"/>
              </a:spcAft>
              <a:buClr>
                <a:schemeClr val="dk1"/>
              </a:buClr>
              <a:buSzPct val="100000"/>
              <a:buFont typeface="Noto Sans Symbols"/>
              <a:buChar char="▪"/>
            </a:pPr>
            <a:r>
              <a:rPr lang="en-US" sz="2665">
                <a:solidFill>
                  <a:schemeClr val="dk1"/>
                </a:solidFill>
                <a:latin typeface="Calibri"/>
                <a:ea typeface="Calibri"/>
                <a:cs typeface="Calibri"/>
                <a:sym typeface="Calibri"/>
              </a:rPr>
              <a:t>If people consumed only the number of calories needed every day, they would probably have healthy lives. Calorie consumption that is too low or too high will eventually lead to health problems.</a:t>
            </a:r>
            <a:endParaRPr sz="2665">
              <a:solidFill>
                <a:schemeClr val="dk1"/>
              </a:solidFill>
              <a:latin typeface="Calibri"/>
              <a:ea typeface="Calibri"/>
              <a:cs typeface="Calibri"/>
              <a:sym typeface="Calibri"/>
            </a:endParaRPr>
          </a:p>
          <a:p>
            <a:pPr indent="0" lvl="0" marL="0" rtl="0" algn="just">
              <a:lnSpc>
                <a:spcPct val="90000"/>
              </a:lnSpc>
              <a:spcBef>
                <a:spcPts val="1000"/>
              </a:spcBef>
              <a:spcAft>
                <a:spcPts val="0"/>
              </a:spcAft>
              <a:buClr>
                <a:schemeClr val="dk1"/>
              </a:buClr>
              <a:buSzPct val="100000"/>
              <a:buNone/>
            </a:pPr>
            <a:r>
              <a:t/>
            </a:r>
            <a:endParaRPr sz="2665">
              <a:solidFill>
                <a:schemeClr val="dk1"/>
              </a:solidFill>
              <a:latin typeface="Calibri"/>
              <a:ea typeface="Calibri"/>
              <a:cs typeface="Calibri"/>
              <a:sym typeface="Calibri"/>
            </a:endParaRPr>
          </a:p>
          <a:p>
            <a:pPr indent="0" lvl="0" marL="0" rtl="0" algn="just">
              <a:lnSpc>
                <a:spcPct val="90000"/>
              </a:lnSpc>
              <a:spcBef>
                <a:spcPts val="1000"/>
              </a:spcBef>
              <a:spcAft>
                <a:spcPts val="0"/>
              </a:spcAft>
              <a:buClr>
                <a:schemeClr val="dk1"/>
              </a:buClr>
              <a:buSzPct val="100000"/>
              <a:buNone/>
            </a:pPr>
            <a:r>
              <a:rPr lang="en-US" sz="2665">
                <a:solidFill>
                  <a:schemeClr val="dk1"/>
                </a:solidFill>
                <a:latin typeface="Calibri"/>
                <a:ea typeface="Calibri"/>
                <a:cs typeface="Calibri"/>
                <a:sym typeface="Calibri"/>
              </a:rPr>
              <a:t>There are two types of calorie:</a:t>
            </a:r>
            <a:endParaRPr sz="2665">
              <a:solidFill>
                <a:schemeClr val="dk1"/>
              </a:solidFill>
              <a:latin typeface="Calibri"/>
              <a:ea typeface="Calibri"/>
              <a:cs typeface="Calibri"/>
              <a:sym typeface="Calibri"/>
            </a:endParaRPr>
          </a:p>
          <a:p>
            <a:pPr indent="0" lvl="0" marL="0" rtl="0" algn="just">
              <a:lnSpc>
                <a:spcPct val="90000"/>
              </a:lnSpc>
              <a:spcBef>
                <a:spcPts val="1000"/>
              </a:spcBef>
              <a:spcAft>
                <a:spcPts val="0"/>
              </a:spcAft>
              <a:buClr>
                <a:schemeClr val="dk1"/>
              </a:buClr>
              <a:buSzPct val="100000"/>
              <a:buNone/>
            </a:pPr>
            <a:r>
              <a:t/>
            </a:r>
            <a:endParaRPr sz="2665">
              <a:solidFill>
                <a:schemeClr val="dk1"/>
              </a:solidFill>
              <a:latin typeface="Calibri"/>
              <a:ea typeface="Calibri"/>
              <a:cs typeface="Calibri"/>
              <a:sym typeface="Calibri"/>
            </a:endParaRPr>
          </a:p>
          <a:p>
            <a:pPr indent="-228632" lvl="0" marL="228600" rtl="0" algn="just">
              <a:lnSpc>
                <a:spcPct val="90000"/>
              </a:lnSpc>
              <a:spcBef>
                <a:spcPts val="1000"/>
              </a:spcBef>
              <a:spcAft>
                <a:spcPts val="0"/>
              </a:spcAft>
              <a:buClr>
                <a:schemeClr val="dk1"/>
              </a:buClr>
              <a:buSzPct val="100000"/>
              <a:buFont typeface="Noto Sans Symbols"/>
              <a:buChar char="✔"/>
            </a:pPr>
            <a:r>
              <a:rPr lang="en-US" sz="2665">
                <a:solidFill>
                  <a:schemeClr val="dk1"/>
                </a:solidFill>
                <a:latin typeface="Calibri"/>
                <a:ea typeface="Calibri"/>
                <a:cs typeface="Calibri"/>
                <a:sym typeface="Calibri"/>
              </a:rPr>
              <a:t>A small calorie </a:t>
            </a:r>
            <a:r>
              <a:rPr b="1" lang="en-US" sz="2665">
                <a:solidFill>
                  <a:schemeClr val="dk1"/>
                </a:solidFill>
                <a:latin typeface="Calibri"/>
                <a:ea typeface="Calibri"/>
                <a:cs typeface="Calibri"/>
                <a:sym typeface="Calibri"/>
              </a:rPr>
              <a:t>(cal)</a:t>
            </a:r>
            <a:r>
              <a:rPr lang="en-US" sz="2665">
                <a:solidFill>
                  <a:schemeClr val="dk1"/>
                </a:solidFill>
                <a:latin typeface="Calibri"/>
                <a:ea typeface="Calibri"/>
                <a:cs typeface="Calibri"/>
                <a:sym typeface="Calibri"/>
              </a:rPr>
              <a:t> is the amount of energy required to raise the temperature of 1 gram (g) of water by 1ºC. </a:t>
            </a:r>
            <a:endParaRPr sz="2665">
              <a:solidFill>
                <a:schemeClr val="dk1"/>
              </a:solidFill>
              <a:latin typeface="Calibri"/>
              <a:ea typeface="Calibri"/>
              <a:cs typeface="Calibri"/>
              <a:sym typeface="Calibri"/>
            </a:endParaRPr>
          </a:p>
          <a:p>
            <a:pPr indent="-228632" lvl="0" marL="228600" rtl="0" algn="just">
              <a:lnSpc>
                <a:spcPct val="90000"/>
              </a:lnSpc>
              <a:spcBef>
                <a:spcPts val="1000"/>
              </a:spcBef>
              <a:spcAft>
                <a:spcPts val="0"/>
              </a:spcAft>
              <a:buClr>
                <a:schemeClr val="dk1"/>
              </a:buClr>
              <a:buSzPct val="100000"/>
              <a:buFont typeface="Noto Sans Symbols"/>
              <a:buChar char="✔"/>
            </a:pPr>
            <a:r>
              <a:rPr lang="en-US" sz="2665">
                <a:solidFill>
                  <a:schemeClr val="dk1"/>
                </a:solidFill>
                <a:latin typeface="Calibri"/>
                <a:ea typeface="Calibri"/>
                <a:cs typeface="Calibri"/>
                <a:sym typeface="Calibri"/>
              </a:rPr>
              <a:t>A large calorie </a:t>
            </a:r>
            <a:r>
              <a:rPr b="1" lang="en-US" sz="2665">
                <a:solidFill>
                  <a:schemeClr val="dk1"/>
                </a:solidFill>
                <a:latin typeface="Calibri"/>
                <a:ea typeface="Calibri"/>
                <a:cs typeface="Calibri"/>
                <a:sym typeface="Calibri"/>
              </a:rPr>
              <a:t>(kcal)</a:t>
            </a:r>
            <a:r>
              <a:rPr lang="en-US" sz="2665">
                <a:solidFill>
                  <a:schemeClr val="dk1"/>
                </a:solidFill>
                <a:latin typeface="Calibri"/>
                <a:ea typeface="Calibri"/>
                <a:cs typeface="Calibri"/>
                <a:sym typeface="Calibri"/>
              </a:rPr>
              <a:t> is the amount of energy required to raise 1 kilogram of water by 1º C. It is also known as a kilocalorie.</a:t>
            </a:r>
            <a:endParaRPr sz="2665">
              <a:solidFill>
                <a:schemeClr val="dk1"/>
              </a:solidFill>
              <a:latin typeface="Calibri"/>
              <a:ea typeface="Calibri"/>
              <a:cs typeface="Calibri"/>
              <a:sym typeface="Calibri"/>
            </a:endParaRPr>
          </a:p>
          <a:p>
            <a:pPr indent="0" lvl="0" marL="0" rtl="0" algn="just">
              <a:lnSpc>
                <a:spcPct val="90000"/>
              </a:lnSpc>
              <a:spcBef>
                <a:spcPts val="1000"/>
              </a:spcBef>
              <a:spcAft>
                <a:spcPts val="0"/>
              </a:spcAft>
              <a:buClr>
                <a:schemeClr val="dk1"/>
              </a:buClr>
              <a:buSzPct val="100000"/>
              <a:buNone/>
            </a:pPr>
            <a:r>
              <a:t/>
            </a:r>
            <a:endParaRPr sz="2665">
              <a:solidFill>
                <a:schemeClr val="dk1"/>
              </a:solidFill>
              <a:latin typeface="Calibri"/>
              <a:ea typeface="Calibri"/>
              <a:cs typeface="Calibri"/>
              <a:sym typeface="Calibri"/>
            </a:endParaRPr>
          </a:p>
          <a:p>
            <a:pPr indent="-76327" lvl="0" marL="228600" rtl="0" algn="just">
              <a:lnSpc>
                <a:spcPct val="90000"/>
              </a:lnSpc>
              <a:spcBef>
                <a:spcPts val="1000"/>
              </a:spcBef>
              <a:spcAft>
                <a:spcPts val="0"/>
              </a:spcAft>
              <a:buClr>
                <a:schemeClr val="dk1"/>
              </a:buClr>
              <a:buSzPct val="100000"/>
              <a:buNone/>
            </a:pPr>
            <a:r>
              <a:t/>
            </a:r>
            <a:endParaRPr sz="2665">
              <a:solidFill>
                <a:schemeClr val="dk1"/>
              </a:solidFill>
              <a:latin typeface="Calibri"/>
              <a:ea typeface="Calibri"/>
              <a:cs typeface="Calibri"/>
              <a:sym typeface="Calibri"/>
            </a:endParaRPr>
          </a:p>
        </p:txBody>
      </p:sp>
      <p:sp>
        <p:nvSpPr>
          <p:cNvPr id="174" name="Google Shape;174;p10"/>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1600" u="none" cap="none" strike="noStrike">
                <a:solidFill>
                  <a:schemeClr val="dk1"/>
                </a:solidFill>
                <a:latin typeface="Calibri"/>
                <a:ea typeface="Calibri"/>
                <a:cs typeface="Calibri"/>
                <a:sym typeface="Calibri"/>
              </a:rPr>
              <a:t>Food for thought: Nourishing mental well-being in vocational training</a:t>
            </a:r>
            <a:br>
              <a:rPr b="1" i="0" lang="en-US" sz="1600" u="none" cap="none" strike="noStrike">
                <a:solidFill>
                  <a:schemeClr val="dk1"/>
                </a:solidFill>
                <a:latin typeface="Calibri"/>
                <a:ea typeface="Calibri"/>
                <a:cs typeface="Calibri"/>
                <a:sym typeface="Calibri"/>
              </a:rPr>
            </a:br>
            <a:r>
              <a:rPr b="1" i="0" lang="en-US" sz="1600" u="none" cap="none" strike="noStrike">
                <a:solidFill>
                  <a:schemeClr val="dk1"/>
                </a:solidFill>
                <a:latin typeface="Calibri"/>
                <a:ea typeface="Calibri"/>
                <a:cs typeface="Calibri"/>
                <a:sym typeface="Calibri"/>
              </a:rPr>
              <a:t>Erasmus+ 2025-1-ES01-KA210-VET-000358116</a:t>
            </a:r>
            <a:endParaRPr b="1" i="0" sz="1600" u="none" cap="none" strike="noStrike">
              <a:solidFill>
                <a:schemeClr val="dk1"/>
              </a:solidFill>
              <a:latin typeface="Calibri"/>
              <a:ea typeface="Calibri"/>
              <a:cs typeface="Calibri"/>
              <a:sym typeface="Calibri"/>
            </a:endParaRPr>
          </a:p>
        </p:txBody>
      </p:sp>
      <p:pic>
        <p:nvPicPr>
          <p:cNvPr id="175" name="Google Shape;175;p10"/>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11"/>
          <p:cNvSpPr txBox="1"/>
          <p:nvPr>
            <p:ph type="title"/>
          </p:nvPr>
        </p:nvSpPr>
        <p:spPr>
          <a:xfrm>
            <a:off x="0" y="0"/>
            <a:ext cx="10515600" cy="94996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b="1" lang="en-US" sz="3200">
                <a:latin typeface="Calibri"/>
                <a:ea typeface="Calibri"/>
                <a:cs typeface="Calibri"/>
                <a:sym typeface="Calibri"/>
              </a:rPr>
              <a:t>Energy Needs of the Body</a:t>
            </a:r>
            <a:endParaRPr b="1" sz="3200">
              <a:latin typeface="Calibri"/>
              <a:ea typeface="Calibri"/>
              <a:cs typeface="Calibri"/>
              <a:sym typeface="Calibri"/>
            </a:endParaRPr>
          </a:p>
        </p:txBody>
      </p:sp>
      <p:sp>
        <p:nvSpPr>
          <p:cNvPr id="181" name="Google Shape;181;p11"/>
          <p:cNvSpPr txBox="1"/>
          <p:nvPr>
            <p:ph idx="1" type="body"/>
          </p:nvPr>
        </p:nvSpPr>
        <p:spPr>
          <a:xfrm>
            <a:off x="442595" y="861060"/>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b="1" lang="en-US"/>
              <a:t>Calculated by sum of 3 factors:</a:t>
            </a:r>
            <a:endParaRPr b="1"/>
          </a:p>
        </p:txBody>
      </p:sp>
      <p:sp>
        <p:nvSpPr>
          <p:cNvPr id="182" name="Google Shape;182;p11"/>
          <p:cNvSpPr txBox="1"/>
          <p:nvPr>
            <p:ph idx="1" type="body"/>
          </p:nvPr>
        </p:nvSpPr>
        <p:spPr>
          <a:xfrm>
            <a:off x="307340" y="1430020"/>
            <a:ext cx="11334750" cy="3001645"/>
          </a:xfrm>
          <a:prstGeom prst="rect">
            <a:avLst/>
          </a:prstGeom>
          <a:noFill/>
          <a:ln>
            <a:noFill/>
          </a:ln>
        </p:spPr>
        <p:txBody>
          <a:bodyPr anchorCtr="0" anchor="ctr" bIns="45700" lIns="91425" spcFirstLastPara="1" rIns="91425" wrap="square" tIns="45700">
            <a:normAutofit/>
          </a:bodyPr>
          <a:lstStyle/>
          <a:p>
            <a:pPr indent="-342900" lvl="0" marL="342900" marR="0" rtl="0" algn="l">
              <a:spcBef>
                <a:spcPts val="0"/>
              </a:spcBef>
              <a:spcAft>
                <a:spcPts val="0"/>
              </a:spcAft>
              <a:buClr>
                <a:srgbClr val="888888"/>
              </a:buClr>
              <a:buSzPts val="2400"/>
              <a:buFont typeface="Calibri"/>
              <a:buAutoNum type="alphaLcParenR"/>
            </a:pPr>
            <a:r>
              <a:rPr b="0" i="0" lang="en-US" sz="2400" u="none" cap="none" strike="noStrike">
                <a:solidFill>
                  <a:srgbClr val="888888"/>
                </a:solidFill>
                <a:latin typeface="Calibri"/>
                <a:ea typeface="Calibri"/>
                <a:cs typeface="Calibri"/>
                <a:sym typeface="Calibri"/>
              </a:rPr>
              <a:t>Basal metabolism. </a:t>
            </a:r>
            <a:endParaRPr b="0" i="0" sz="2400" u="none" cap="none" strike="noStrike">
              <a:solidFill>
                <a:srgbClr val="888888"/>
              </a:solidFill>
              <a:latin typeface="Calibri"/>
              <a:ea typeface="Calibri"/>
              <a:cs typeface="Calibri"/>
              <a:sym typeface="Calibri"/>
            </a:endParaRPr>
          </a:p>
          <a:p>
            <a:pPr indent="-342900" lvl="0" marL="342900" marR="0" rtl="0" algn="l">
              <a:spcBef>
                <a:spcPts val="1000"/>
              </a:spcBef>
              <a:spcAft>
                <a:spcPts val="0"/>
              </a:spcAft>
              <a:buClr>
                <a:srgbClr val="888888"/>
              </a:buClr>
              <a:buSzPts val="2400"/>
              <a:buFont typeface="Calibri"/>
              <a:buAutoNum type="alphaLcParenR"/>
            </a:pPr>
            <a:r>
              <a:rPr b="0" i="0" lang="en-US" sz="2400" u="none" cap="none" strike="noStrike">
                <a:solidFill>
                  <a:srgbClr val="888888"/>
                </a:solidFill>
                <a:latin typeface="Calibri"/>
                <a:ea typeface="Calibri"/>
                <a:cs typeface="Calibri"/>
                <a:sym typeface="Calibri"/>
              </a:rPr>
              <a:t>Energy for physical activity. </a:t>
            </a:r>
            <a:endParaRPr b="0" i="0" sz="2400" u="none" cap="none" strike="noStrike">
              <a:solidFill>
                <a:srgbClr val="888888"/>
              </a:solidFill>
              <a:latin typeface="Calibri"/>
              <a:ea typeface="Calibri"/>
              <a:cs typeface="Calibri"/>
              <a:sym typeface="Calibri"/>
            </a:endParaRPr>
          </a:p>
          <a:p>
            <a:pPr indent="-342900" lvl="0" marL="342900" marR="0" rtl="0" algn="l">
              <a:spcBef>
                <a:spcPts val="1000"/>
              </a:spcBef>
              <a:spcAft>
                <a:spcPts val="0"/>
              </a:spcAft>
              <a:buClr>
                <a:srgbClr val="888888"/>
              </a:buClr>
              <a:buSzPts val="2400"/>
              <a:buFont typeface="Calibri"/>
              <a:buAutoNum type="alphaLcParenR"/>
            </a:pPr>
            <a:r>
              <a:rPr b="0" i="0" lang="en-US" sz="2400" u="none" cap="none" strike="noStrike">
                <a:solidFill>
                  <a:srgbClr val="888888"/>
                </a:solidFill>
                <a:latin typeface="Calibri"/>
                <a:ea typeface="Calibri"/>
                <a:cs typeface="Calibri"/>
                <a:sym typeface="Calibri"/>
              </a:rPr>
              <a:t>Small amount of additional energy expended during digestion and   absorption of carbohydrates, proteins fats in  gastrointestinal tract (GIT) – specific dynamic   action (SDA) of food. </a:t>
            </a:r>
            <a:endParaRPr b="0" i="0" sz="2400" u="none" cap="none" strike="noStrike">
              <a:solidFill>
                <a:srgbClr val="888888"/>
              </a:solidFill>
              <a:latin typeface="Calibri"/>
              <a:ea typeface="Calibri"/>
              <a:cs typeface="Calibri"/>
              <a:sym typeface="Calibri"/>
            </a:endParaRPr>
          </a:p>
          <a:p>
            <a:pPr indent="0" lvl="0" marL="0" marR="0" rtl="0" algn="l">
              <a:spcBef>
                <a:spcPts val="1000"/>
              </a:spcBef>
              <a:spcAft>
                <a:spcPts val="0"/>
              </a:spcAft>
              <a:buNone/>
            </a:pPr>
            <a:r>
              <a:t/>
            </a:r>
            <a:endParaRPr b="0" i="0" sz="2400" u="none" cap="none" strike="noStrike">
              <a:solidFill>
                <a:srgbClr val="888888"/>
              </a:solidFill>
              <a:latin typeface="Calibri"/>
              <a:ea typeface="Calibri"/>
              <a:cs typeface="Calibri"/>
              <a:sym typeface="Calibri"/>
            </a:endParaRPr>
          </a:p>
          <a:p>
            <a:pPr indent="0" lvl="0" marL="0" marR="0" rtl="0" algn="l">
              <a:spcBef>
                <a:spcPts val="1000"/>
              </a:spcBef>
              <a:spcAft>
                <a:spcPts val="0"/>
              </a:spcAft>
              <a:buNone/>
            </a:pPr>
            <a:r>
              <a:rPr b="0" i="0" lang="en-US" sz="2400" u="none" cap="none" strike="noStrike">
                <a:solidFill>
                  <a:srgbClr val="FF0000"/>
                </a:solidFill>
                <a:latin typeface="Calibri"/>
                <a:ea typeface="Calibri"/>
                <a:cs typeface="Calibri"/>
                <a:sym typeface="Calibri"/>
              </a:rPr>
              <a:t>Energy requirement= BM + Physical Activity + SDA</a:t>
            </a:r>
            <a:endParaRPr b="0" i="0" sz="2400" u="none" cap="none" strike="noStrike">
              <a:solidFill>
                <a:srgbClr val="FF0000"/>
              </a:solidFill>
              <a:latin typeface="Calibri"/>
              <a:ea typeface="Calibri"/>
              <a:cs typeface="Calibri"/>
              <a:sym typeface="Calibri"/>
            </a:endParaRPr>
          </a:p>
        </p:txBody>
      </p:sp>
      <p:sp>
        <p:nvSpPr>
          <p:cNvPr id="183" name="Google Shape;183;p11"/>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1600" u="none" cap="none" strike="noStrike">
                <a:solidFill>
                  <a:schemeClr val="dk1"/>
                </a:solidFill>
                <a:latin typeface="Calibri"/>
                <a:ea typeface="Calibri"/>
                <a:cs typeface="Calibri"/>
                <a:sym typeface="Calibri"/>
              </a:rPr>
              <a:t>Food for thought: Nourishing mental well-being in vocational training</a:t>
            </a:r>
            <a:br>
              <a:rPr b="1" i="0" lang="en-US" sz="1600" u="none" cap="none" strike="noStrike">
                <a:solidFill>
                  <a:schemeClr val="dk1"/>
                </a:solidFill>
                <a:latin typeface="Calibri"/>
                <a:ea typeface="Calibri"/>
                <a:cs typeface="Calibri"/>
                <a:sym typeface="Calibri"/>
              </a:rPr>
            </a:br>
            <a:r>
              <a:rPr b="1" i="0" lang="en-US" sz="1600" u="none" cap="none" strike="noStrike">
                <a:solidFill>
                  <a:schemeClr val="dk1"/>
                </a:solidFill>
                <a:latin typeface="Calibri"/>
                <a:ea typeface="Calibri"/>
                <a:cs typeface="Calibri"/>
                <a:sym typeface="Calibri"/>
              </a:rPr>
              <a:t>Erasmus+ 2025-1-ES01-KA210-VET-000358116</a:t>
            </a:r>
            <a:endParaRPr b="1" i="0" sz="1600" u="none" cap="none" strike="noStrike">
              <a:solidFill>
                <a:schemeClr val="dk1"/>
              </a:solidFill>
              <a:latin typeface="Calibri"/>
              <a:ea typeface="Calibri"/>
              <a:cs typeface="Calibri"/>
              <a:sym typeface="Calibri"/>
            </a:endParaRPr>
          </a:p>
        </p:txBody>
      </p:sp>
      <p:pic>
        <p:nvPicPr>
          <p:cNvPr id="184" name="Google Shape;184;p11"/>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gtEl>
                                        <p:attrNameLst>
                                          <p:attrName>style.visibility</p:attrName>
                                        </p:attrNameLst>
                                      </p:cBhvr>
                                      <p:to>
                                        <p:strVal val="visible"/>
                                      </p:to>
                                    </p:set>
                                    <p:animEffect filter="fade" transition="in">
                                      <p:cBhvr>
                                        <p:cTn dur="1000"/>
                                        <p:tgtEl>
                                          <p:spTgt spid="18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1">
                                            <p:txEl>
                                              <p:pRg end="0" st="0"/>
                                            </p:txEl>
                                          </p:spTgt>
                                        </p:tgtEl>
                                        <p:attrNameLst>
                                          <p:attrName>style.visibility</p:attrName>
                                        </p:attrNameLst>
                                      </p:cBhvr>
                                      <p:to>
                                        <p:strVal val="visible"/>
                                      </p:to>
                                    </p:set>
                                    <p:animEffect filter="fade" transition="in">
                                      <p:cBhvr>
                                        <p:cTn dur="1000"/>
                                        <p:tgtEl>
                                          <p:spTgt spid="18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2">
                                            <p:txEl>
                                              <p:pRg end="0" st="0"/>
                                            </p:txEl>
                                          </p:spTgt>
                                        </p:tgtEl>
                                        <p:attrNameLst>
                                          <p:attrName>style.visibility</p:attrName>
                                        </p:attrNameLst>
                                      </p:cBhvr>
                                      <p:to>
                                        <p:strVal val="visible"/>
                                      </p:to>
                                    </p:set>
                                    <p:animEffect filter="fade" transition="in">
                                      <p:cBhvr>
                                        <p:cTn dur="500"/>
                                        <p:tgtEl>
                                          <p:spTgt spid="18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2">
                                            <p:txEl>
                                              <p:pRg end="1" st="1"/>
                                            </p:txEl>
                                          </p:spTgt>
                                        </p:tgtEl>
                                        <p:attrNameLst>
                                          <p:attrName>style.visibility</p:attrName>
                                        </p:attrNameLst>
                                      </p:cBhvr>
                                      <p:to>
                                        <p:strVal val="visible"/>
                                      </p:to>
                                    </p:set>
                                    <p:animEffect filter="fade" transition="in">
                                      <p:cBhvr>
                                        <p:cTn dur="500"/>
                                        <p:tgtEl>
                                          <p:spTgt spid="18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2">
                                            <p:txEl>
                                              <p:pRg end="2" st="2"/>
                                            </p:txEl>
                                          </p:spTgt>
                                        </p:tgtEl>
                                        <p:attrNameLst>
                                          <p:attrName>style.visibility</p:attrName>
                                        </p:attrNameLst>
                                      </p:cBhvr>
                                      <p:to>
                                        <p:strVal val="visible"/>
                                      </p:to>
                                    </p:set>
                                    <p:animEffect filter="fade" transition="in">
                                      <p:cBhvr>
                                        <p:cTn dur="500"/>
                                        <p:tgtEl>
                                          <p:spTgt spid="18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2">
                                            <p:txEl>
                                              <p:pRg end="3" st="3"/>
                                            </p:txEl>
                                          </p:spTgt>
                                        </p:tgtEl>
                                        <p:attrNameLst>
                                          <p:attrName>style.visibility</p:attrName>
                                        </p:attrNameLst>
                                      </p:cBhvr>
                                      <p:to>
                                        <p:strVal val="visible"/>
                                      </p:to>
                                    </p:set>
                                    <p:animEffect filter="fade" transition="in">
                                      <p:cBhvr>
                                        <p:cTn dur="500"/>
                                        <p:tgtEl>
                                          <p:spTgt spid="182">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2">
                                            <p:txEl>
                                              <p:pRg end="4" st="4"/>
                                            </p:txEl>
                                          </p:spTgt>
                                        </p:tgtEl>
                                        <p:attrNameLst>
                                          <p:attrName>style.visibility</p:attrName>
                                        </p:attrNameLst>
                                      </p:cBhvr>
                                      <p:to>
                                        <p:strVal val="visible"/>
                                      </p:to>
                                    </p:set>
                                    <p:animEffect filter="fade" transition="in">
                                      <p:cBhvr>
                                        <p:cTn dur="500"/>
                                        <p:tgtEl>
                                          <p:spTgt spid="182">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12"/>
          <p:cNvSpPr txBox="1"/>
          <p:nvPr>
            <p:ph type="title"/>
          </p:nvPr>
        </p:nvSpPr>
        <p:spPr>
          <a:xfrm>
            <a:off x="142240" y="71120"/>
            <a:ext cx="10515600" cy="74739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b="1" lang="en-US" sz="3200">
                <a:solidFill>
                  <a:schemeClr val="dk1"/>
                </a:solidFill>
                <a:latin typeface="Calibri"/>
                <a:ea typeface="Calibri"/>
                <a:cs typeface="Calibri"/>
                <a:sym typeface="Calibri"/>
              </a:rPr>
              <a:t>The Six Nutrients For Health</a:t>
            </a:r>
            <a:endParaRPr b="1" sz="3200">
              <a:solidFill>
                <a:schemeClr val="dk1"/>
              </a:solidFill>
              <a:latin typeface="Calibri"/>
              <a:ea typeface="Calibri"/>
              <a:cs typeface="Calibri"/>
              <a:sym typeface="Calibri"/>
            </a:endParaRPr>
          </a:p>
        </p:txBody>
      </p:sp>
      <p:sp>
        <p:nvSpPr>
          <p:cNvPr id="190" name="Google Shape;190;p12"/>
          <p:cNvSpPr txBox="1"/>
          <p:nvPr>
            <p:ph idx="1" type="body"/>
          </p:nvPr>
        </p:nvSpPr>
        <p:spPr>
          <a:xfrm>
            <a:off x="297815" y="818515"/>
            <a:ext cx="5181600" cy="2905125"/>
          </a:xfrm>
          <a:prstGeom prst="rect">
            <a:avLst/>
          </a:prstGeom>
          <a:noFill/>
          <a:ln>
            <a:noFill/>
          </a:ln>
        </p:spPr>
        <p:txBody>
          <a:bodyPr anchorCtr="0" anchor="t" bIns="45700" lIns="91425" spcFirstLastPara="1" rIns="91425" wrap="square" tIns="45700">
            <a:normAutofit/>
          </a:bodyPr>
          <a:lstStyle/>
          <a:p>
            <a:pPr indent="-342900" lvl="0" marL="342900" marR="0" rtl="0" algn="l">
              <a:lnSpc>
                <a:spcPct val="100000"/>
              </a:lnSpc>
              <a:spcBef>
                <a:spcPts val="0"/>
              </a:spcBef>
              <a:spcAft>
                <a:spcPts val="0"/>
              </a:spcAft>
              <a:buClr>
                <a:srgbClr val="FF6600"/>
              </a:buClr>
              <a:buSzPts val="2400"/>
              <a:buFont typeface="Noto Sans Symbols"/>
              <a:buChar char="▪"/>
            </a:pPr>
            <a:r>
              <a:rPr lang="en-US" sz="2400">
                <a:latin typeface="Calibri"/>
                <a:ea typeface="Calibri"/>
                <a:cs typeface="Calibri"/>
                <a:sym typeface="Calibri"/>
              </a:rPr>
              <a:t>Carbohydrates</a:t>
            </a:r>
            <a:endParaRPr b="0" i="0" sz="2400" u="none" cap="none" strike="noStrike">
              <a:solidFill>
                <a:schemeClr val="dk1"/>
              </a:solidFill>
              <a:latin typeface="Calibri"/>
              <a:ea typeface="Calibri"/>
              <a:cs typeface="Calibri"/>
              <a:sym typeface="Calibri"/>
            </a:endParaRPr>
          </a:p>
          <a:p>
            <a:pPr indent="-342900" lvl="0" marL="342900" marR="0" rtl="0" algn="l">
              <a:lnSpc>
                <a:spcPct val="100000"/>
              </a:lnSpc>
              <a:spcBef>
                <a:spcPts val="480"/>
              </a:spcBef>
              <a:spcAft>
                <a:spcPts val="0"/>
              </a:spcAft>
              <a:buClr>
                <a:srgbClr val="FF6600"/>
              </a:buClr>
              <a:buSzPts val="2400"/>
              <a:buFont typeface="Noto Sans Symbols"/>
              <a:buChar char="▪"/>
            </a:pPr>
            <a:r>
              <a:rPr lang="en-US" sz="2400">
                <a:latin typeface="Calibri"/>
                <a:ea typeface="Calibri"/>
                <a:cs typeface="Calibri"/>
                <a:sym typeface="Calibri"/>
              </a:rPr>
              <a:t>Proteins</a:t>
            </a:r>
            <a:endParaRPr b="0" i="0" sz="2400" u="none" cap="none" strike="noStrike">
              <a:solidFill>
                <a:schemeClr val="dk1"/>
              </a:solidFill>
              <a:latin typeface="Calibri"/>
              <a:ea typeface="Calibri"/>
              <a:cs typeface="Calibri"/>
              <a:sym typeface="Calibri"/>
            </a:endParaRPr>
          </a:p>
          <a:p>
            <a:pPr indent="-342900" lvl="0" marL="342900" marR="0" rtl="0" algn="l">
              <a:lnSpc>
                <a:spcPct val="100000"/>
              </a:lnSpc>
              <a:spcBef>
                <a:spcPts val="480"/>
              </a:spcBef>
              <a:spcAft>
                <a:spcPts val="0"/>
              </a:spcAft>
              <a:buClr>
                <a:srgbClr val="FF6600"/>
              </a:buClr>
              <a:buSzPts val="2400"/>
              <a:buFont typeface="Noto Sans Symbols"/>
              <a:buChar char="▪"/>
            </a:pPr>
            <a:r>
              <a:rPr lang="en-US" sz="2400">
                <a:latin typeface="Calibri"/>
                <a:ea typeface="Calibri"/>
                <a:cs typeface="Calibri"/>
                <a:sym typeface="Calibri"/>
              </a:rPr>
              <a:t>Fats</a:t>
            </a:r>
            <a:endParaRPr b="0" i="0" sz="2400" u="none" cap="none" strike="noStrike">
              <a:solidFill>
                <a:schemeClr val="dk1"/>
              </a:solidFill>
              <a:latin typeface="Calibri"/>
              <a:ea typeface="Calibri"/>
              <a:cs typeface="Calibri"/>
              <a:sym typeface="Calibri"/>
            </a:endParaRPr>
          </a:p>
          <a:p>
            <a:pPr indent="-342900" lvl="0" marL="342900" marR="0" rtl="0" algn="l">
              <a:lnSpc>
                <a:spcPct val="100000"/>
              </a:lnSpc>
              <a:spcBef>
                <a:spcPts val="480"/>
              </a:spcBef>
              <a:spcAft>
                <a:spcPts val="0"/>
              </a:spcAft>
              <a:buClr>
                <a:srgbClr val="FF6600"/>
              </a:buClr>
              <a:buSzPts val="2400"/>
              <a:buFont typeface="Noto Sans Symbols"/>
              <a:buChar char="▪"/>
            </a:pPr>
            <a:r>
              <a:rPr lang="en-US" sz="2400">
                <a:latin typeface="Calibri"/>
                <a:ea typeface="Calibri"/>
                <a:cs typeface="Calibri"/>
                <a:sym typeface="Calibri"/>
              </a:rPr>
              <a:t>Fibers</a:t>
            </a:r>
            <a:endParaRPr b="0" i="0" sz="2400" u="none" cap="none" strike="noStrike">
              <a:solidFill>
                <a:schemeClr val="dk1"/>
              </a:solidFill>
              <a:latin typeface="Calibri"/>
              <a:ea typeface="Calibri"/>
              <a:cs typeface="Calibri"/>
              <a:sym typeface="Calibri"/>
            </a:endParaRPr>
          </a:p>
          <a:p>
            <a:pPr indent="-342900" lvl="0" marL="342900" marR="0" rtl="0" algn="l">
              <a:lnSpc>
                <a:spcPct val="100000"/>
              </a:lnSpc>
              <a:spcBef>
                <a:spcPts val="480"/>
              </a:spcBef>
              <a:spcAft>
                <a:spcPts val="0"/>
              </a:spcAft>
              <a:buClr>
                <a:srgbClr val="FF6600"/>
              </a:buClr>
              <a:buSzPts val="2400"/>
              <a:buFont typeface="Noto Sans Symbols"/>
              <a:buChar char="▪"/>
            </a:pPr>
            <a:r>
              <a:rPr lang="en-US" sz="2400">
                <a:latin typeface="Calibri"/>
                <a:ea typeface="Calibri"/>
                <a:cs typeface="Calibri"/>
                <a:sym typeface="Calibri"/>
              </a:rPr>
              <a:t>Vitamins</a:t>
            </a:r>
            <a:endParaRPr b="0" i="0" sz="2400" u="none" cap="none" strike="noStrike">
              <a:solidFill>
                <a:schemeClr val="dk1"/>
              </a:solidFill>
              <a:latin typeface="Calibri"/>
              <a:ea typeface="Calibri"/>
              <a:cs typeface="Calibri"/>
              <a:sym typeface="Calibri"/>
            </a:endParaRPr>
          </a:p>
          <a:p>
            <a:pPr indent="-342900" lvl="0" marL="342900" marR="0" rtl="0" algn="l">
              <a:lnSpc>
                <a:spcPct val="100000"/>
              </a:lnSpc>
              <a:spcBef>
                <a:spcPts val="480"/>
              </a:spcBef>
              <a:spcAft>
                <a:spcPts val="0"/>
              </a:spcAft>
              <a:buClr>
                <a:srgbClr val="FF6600"/>
              </a:buClr>
              <a:buSzPts val="2400"/>
              <a:buFont typeface="Noto Sans Symbols"/>
              <a:buChar char="▪"/>
            </a:pPr>
            <a:r>
              <a:rPr lang="en-US" sz="2400">
                <a:latin typeface="Calibri"/>
                <a:ea typeface="Calibri"/>
                <a:cs typeface="Calibri"/>
                <a:sym typeface="Calibri"/>
              </a:rPr>
              <a:t>Water</a:t>
            </a:r>
            <a:endParaRPr b="0" i="0" sz="2400" u="none" cap="none" strike="noStrike">
              <a:solidFill>
                <a:schemeClr val="dk1"/>
              </a:solidFill>
              <a:latin typeface="Calibri"/>
              <a:ea typeface="Calibri"/>
              <a:cs typeface="Calibri"/>
              <a:sym typeface="Calibri"/>
            </a:endParaRPr>
          </a:p>
          <a:p>
            <a:pPr indent="-76200" lvl="0" marL="228600" rtl="0" algn="l">
              <a:lnSpc>
                <a:spcPct val="90000"/>
              </a:lnSpc>
              <a:spcBef>
                <a:spcPts val="1000"/>
              </a:spcBef>
              <a:spcAft>
                <a:spcPts val="0"/>
              </a:spcAft>
              <a:buClr>
                <a:schemeClr val="dk1"/>
              </a:buClr>
              <a:buSzPts val="2400"/>
              <a:buNone/>
            </a:pPr>
            <a:r>
              <a:t/>
            </a:r>
            <a:endParaRPr sz="2400">
              <a:latin typeface="Calibri"/>
              <a:ea typeface="Calibri"/>
              <a:cs typeface="Calibri"/>
              <a:sym typeface="Calibri"/>
            </a:endParaRPr>
          </a:p>
        </p:txBody>
      </p:sp>
      <p:sp>
        <p:nvSpPr>
          <p:cNvPr id="191" name="Google Shape;191;p12"/>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1600" u="none" cap="none" strike="noStrike">
                <a:solidFill>
                  <a:schemeClr val="dk1"/>
                </a:solidFill>
                <a:latin typeface="Calibri"/>
                <a:ea typeface="Calibri"/>
                <a:cs typeface="Calibri"/>
                <a:sym typeface="Calibri"/>
              </a:rPr>
              <a:t>Food for thought: Nourishing mental well-being in vocational training</a:t>
            </a:r>
            <a:br>
              <a:rPr b="1" i="0" lang="en-US" sz="1600" u="none" cap="none" strike="noStrike">
                <a:solidFill>
                  <a:schemeClr val="dk1"/>
                </a:solidFill>
                <a:latin typeface="Calibri"/>
                <a:ea typeface="Calibri"/>
                <a:cs typeface="Calibri"/>
                <a:sym typeface="Calibri"/>
              </a:rPr>
            </a:br>
            <a:r>
              <a:rPr b="1" i="0" lang="en-US" sz="1600" u="none" cap="none" strike="noStrike">
                <a:solidFill>
                  <a:schemeClr val="dk1"/>
                </a:solidFill>
                <a:latin typeface="Calibri"/>
                <a:ea typeface="Calibri"/>
                <a:cs typeface="Calibri"/>
                <a:sym typeface="Calibri"/>
              </a:rPr>
              <a:t>Erasmus+ 2025-1-ES01-KA210-VET-000358116</a:t>
            </a:r>
            <a:endParaRPr b="1" i="0" sz="1600" u="none" cap="none" strike="noStrike">
              <a:solidFill>
                <a:schemeClr val="dk1"/>
              </a:solidFill>
              <a:latin typeface="Calibri"/>
              <a:ea typeface="Calibri"/>
              <a:cs typeface="Calibri"/>
              <a:sym typeface="Calibri"/>
            </a:endParaRPr>
          </a:p>
        </p:txBody>
      </p:sp>
      <p:pic>
        <p:nvPicPr>
          <p:cNvPr id="192" name="Google Shape;192;p12"/>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pic>
        <p:nvPicPr>
          <p:cNvPr id="193" name="Google Shape;193;p12"/>
          <p:cNvPicPr preferRelativeResize="0"/>
          <p:nvPr/>
        </p:nvPicPr>
        <p:blipFill rotWithShape="1">
          <a:blip r:embed="rId4">
            <a:alphaModFix/>
          </a:blip>
          <a:srcRect b="0" l="0" r="0" t="0"/>
          <a:stretch/>
        </p:blipFill>
        <p:spPr>
          <a:xfrm>
            <a:off x="414020" y="3514725"/>
            <a:ext cx="4584700" cy="2720340"/>
          </a:xfrm>
          <a:prstGeom prst="rect">
            <a:avLst/>
          </a:prstGeom>
          <a:noFill/>
          <a:ln>
            <a:noFill/>
          </a:ln>
        </p:spPr>
      </p:pic>
      <p:pic>
        <p:nvPicPr>
          <p:cNvPr id="194" name="Google Shape;194;p12"/>
          <p:cNvPicPr preferRelativeResize="0"/>
          <p:nvPr>
            <p:ph idx="2" type="body"/>
          </p:nvPr>
        </p:nvPicPr>
        <p:blipFill rotWithShape="1">
          <a:blip r:embed="rId5">
            <a:alphaModFix/>
          </a:blip>
          <a:srcRect b="0" l="7300" r="7300" t="0"/>
          <a:stretch/>
        </p:blipFill>
        <p:spPr>
          <a:xfrm>
            <a:off x="5988685" y="137795"/>
            <a:ext cx="5181600" cy="435165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13"/>
          <p:cNvSpPr txBox="1"/>
          <p:nvPr>
            <p:ph idx="4294967295" type="title"/>
          </p:nvPr>
        </p:nvSpPr>
        <p:spPr>
          <a:xfrm>
            <a:off x="152400" y="62230"/>
            <a:ext cx="10515600" cy="130968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b="1" lang="en-US" sz="3200" u="sng">
                <a:solidFill>
                  <a:schemeClr val="dk1"/>
                </a:solidFill>
                <a:latin typeface="Calibri"/>
                <a:ea typeface="Calibri"/>
                <a:cs typeface="Calibri"/>
                <a:sym typeface="Calibri"/>
              </a:rPr>
              <a:t>BASIC 4 FOOD GROUPS</a:t>
            </a:r>
            <a:endParaRPr b="1" sz="3200" u="sng">
              <a:solidFill>
                <a:schemeClr val="dk1"/>
              </a:solidFill>
              <a:latin typeface="Calibri"/>
              <a:ea typeface="Calibri"/>
              <a:cs typeface="Calibri"/>
              <a:sym typeface="Calibri"/>
            </a:endParaRPr>
          </a:p>
        </p:txBody>
      </p:sp>
      <p:sp>
        <p:nvSpPr>
          <p:cNvPr id="200" name="Google Shape;200;p13"/>
          <p:cNvSpPr txBox="1"/>
          <p:nvPr>
            <p:ph idx="4294967295" type="body"/>
          </p:nvPr>
        </p:nvSpPr>
        <p:spPr>
          <a:xfrm>
            <a:off x="152176" y="1096368"/>
            <a:ext cx="10515600" cy="410368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400"/>
              <a:buFont typeface="Noto Sans Symbols"/>
              <a:buChar char="❑"/>
            </a:pPr>
            <a:r>
              <a:rPr lang="en-US" sz="2400" u="sng">
                <a:solidFill>
                  <a:schemeClr val="dk1"/>
                </a:solidFill>
                <a:latin typeface="Times New Roman"/>
                <a:ea typeface="Times New Roman"/>
                <a:cs typeface="Times New Roman"/>
                <a:sym typeface="Times New Roman"/>
              </a:rPr>
              <a:t>A healthful, balanced diet includes foods from these four groups:</a:t>
            </a:r>
            <a:endParaRPr sz="2400" u="sng">
              <a:solidFill>
                <a:schemeClr val="dk1"/>
              </a:solidFill>
              <a:latin typeface="Times New Roman"/>
              <a:ea typeface="Times New Roman"/>
              <a:cs typeface="Times New Roman"/>
              <a:sym typeface="Times New Roman"/>
            </a:endParaRPr>
          </a:p>
          <a:p>
            <a:pPr indent="-76200" lvl="0" marL="228600" rtl="0" algn="l">
              <a:lnSpc>
                <a:spcPct val="90000"/>
              </a:lnSpc>
              <a:spcBef>
                <a:spcPts val="1000"/>
              </a:spcBef>
              <a:spcAft>
                <a:spcPts val="0"/>
              </a:spcAft>
              <a:buClr>
                <a:schemeClr val="dk1"/>
              </a:buClr>
              <a:buSzPts val="2400"/>
              <a:buFont typeface="Noto Sans Symbols"/>
              <a:buNone/>
            </a:pPr>
            <a:r>
              <a:t/>
            </a:r>
            <a:endParaRPr sz="2400" u="sng">
              <a:solidFill>
                <a:schemeClr val="dk1"/>
              </a:solidFill>
              <a:latin typeface="Times New Roman"/>
              <a:ea typeface="Times New Roman"/>
              <a:cs typeface="Times New Roman"/>
              <a:sym typeface="Times New Roman"/>
            </a:endParaRPr>
          </a:p>
          <a:p>
            <a:pPr indent="-514350" lvl="0" marL="514350" rtl="0" algn="l">
              <a:lnSpc>
                <a:spcPct val="90000"/>
              </a:lnSpc>
              <a:spcBef>
                <a:spcPts val="1000"/>
              </a:spcBef>
              <a:spcAft>
                <a:spcPts val="0"/>
              </a:spcAft>
              <a:buClr>
                <a:schemeClr val="dk1"/>
              </a:buClr>
              <a:buSzPts val="2400"/>
              <a:buFont typeface="Calibri"/>
              <a:buAutoNum type="arabicPeriod"/>
            </a:pPr>
            <a:r>
              <a:rPr lang="en-US" sz="2400">
                <a:solidFill>
                  <a:schemeClr val="dk1"/>
                </a:solidFill>
                <a:latin typeface="Times New Roman"/>
                <a:ea typeface="Times New Roman"/>
                <a:cs typeface="Times New Roman"/>
                <a:sym typeface="Times New Roman"/>
              </a:rPr>
              <a:t>Green leafy vegetables and fruits group</a:t>
            </a:r>
            <a:endParaRPr sz="2400">
              <a:solidFill>
                <a:schemeClr val="dk1"/>
              </a:solidFill>
              <a:latin typeface="Times New Roman"/>
              <a:ea typeface="Times New Roman"/>
              <a:cs typeface="Times New Roman"/>
              <a:sym typeface="Times New Roman"/>
            </a:endParaRPr>
          </a:p>
          <a:p>
            <a:pPr indent="-514350" lvl="0" marL="514350" rtl="0" algn="l">
              <a:lnSpc>
                <a:spcPct val="90000"/>
              </a:lnSpc>
              <a:spcBef>
                <a:spcPts val="1000"/>
              </a:spcBef>
              <a:spcAft>
                <a:spcPts val="0"/>
              </a:spcAft>
              <a:buClr>
                <a:schemeClr val="dk1"/>
              </a:buClr>
              <a:buSzPts val="2400"/>
              <a:buFont typeface="Calibri"/>
              <a:buAutoNum type="arabicPeriod"/>
            </a:pPr>
            <a:r>
              <a:rPr lang="en-US" sz="2400">
                <a:solidFill>
                  <a:schemeClr val="dk1"/>
                </a:solidFill>
                <a:latin typeface="Times New Roman"/>
                <a:ea typeface="Times New Roman"/>
                <a:cs typeface="Times New Roman"/>
                <a:sym typeface="Times New Roman"/>
              </a:rPr>
              <a:t>Cereal group ; Bread, rice, wheat, barley </a:t>
            </a:r>
            <a:endParaRPr sz="2400">
              <a:solidFill>
                <a:schemeClr val="dk1"/>
              </a:solidFill>
              <a:latin typeface="Times New Roman"/>
              <a:ea typeface="Times New Roman"/>
              <a:cs typeface="Times New Roman"/>
              <a:sym typeface="Times New Roman"/>
            </a:endParaRPr>
          </a:p>
          <a:p>
            <a:pPr indent="-514350" lvl="0" marL="514350" rtl="0" algn="l">
              <a:lnSpc>
                <a:spcPct val="90000"/>
              </a:lnSpc>
              <a:spcBef>
                <a:spcPts val="1000"/>
              </a:spcBef>
              <a:spcAft>
                <a:spcPts val="0"/>
              </a:spcAft>
              <a:buClr>
                <a:schemeClr val="dk1"/>
              </a:buClr>
              <a:buSzPts val="2400"/>
              <a:buFont typeface="Calibri"/>
              <a:buAutoNum type="arabicPeriod"/>
            </a:pPr>
            <a:r>
              <a:rPr lang="en-US" sz="2400">
                <a:solidFill>
                  <a:schemeClr val="dk1"/>
                </a:solidFill>
                <a:latin typeface="Times New Roman"/>
                <a:ea typeface="Times New Roman"/>
                <a:cs typeface="Times New Roman"/>
                <a:sym typeface="Times New Roman"/>
              </a:rPr>
              <a:t>Meat group ; Meat, fish, egg, pulses, nuts, etc </a:t>
            </a:r>
            <a:endParaRPr sz="2400">
              <a:solidFill>
                <a:schemeClr val="dk1"/>
              </a:solidFill>
              <a:latin typeface="Times New Roman"/>
              <a:ea typeface="Times New Roman"/>
              <a:cs typeface="Times New Roman"/>
              <a:sym typeface="Times New Roman"/>
            </a:endParaRPr>
          </a:p>
          <a:p>
            <a:pPr indent="-514350" lvl="0" marL="514350" rtl="0" algn="l">
              <a:lnSpc>
                <a:spcPct val="90000"/>
              </a:lnSpc>
              <a:spcBef>
                <a:spcPts val="1000"/>
              </a:spcBef>
              <a:spcAft>
                <a:spcPts val="0"/>
              </a:spcAft>
              <a:buClr>
                <a:schemeClr val="dk1"/>
              </a:buClr>
              <a:buSzPts val="2400"/>
              <a:buFont typeface="Calibri"/>
              <a:buAutoNum type="arabicPeriod"/>
            </a:pPr>
            <a:r>
              <a:rPr lang="en-US" sz="2400">
                <a:solidFill>
                  <a:schemeClr val="dk1"/>
                </a:solidFill>
                <a:latin typeface="Times New Roman"/>
                <a:ea typeface="Times New Roman"/>
                <a:cs typeface="Times New Roman"/>
                <a:sym typeface="Times New Roman"/>
              </a:rPr>
              <a:t>Milk group ; All dairy products</a:t>
            </a:r>
            <a:endParaRPr sz="2400">
              <a:solidFill>
                <a:schemeClr val="dk1"/>
              </a:solidFill>
              <a:latin typeface="Times New Roman"/>
              <a:ea typeface="Times New Roman"/>
              <a:cs typeface="Times New Roman"/>
              <a:sym typeface="Times New Roman"/>
            </a:endParaRPr>
          </a:p>
          <a:p>
            <a:pPr indent="-76200" lvl="0" marL="228600" rtl="0" algn="l">
              <a:lnSpc>
                <a:spcPct val="90000"/>
              </a:lnSpc>
              <a:spcBef>
                <a:spcPts val="1000"/>
              </a:spcBef>
              <a:spcAft>
                <a:spcPts val="0"/>
              </a:spcAft>
              <a:buClr>
                <a:schemeClr val="dk1"/>
              </a:buClr>
              <a:buSzPts val="2400"/>
              <a:buNone/>
            </a:pPr>
            <a:r>
              <a:t/>
            </a:r>
            <a:endParaRPr sz="2400">
              <a:solidFill>
                <a:schemeClr val="dk1"/>
              </a:solidFill>
              <a:latin typeface="Times New Roman"/>
              <a:ea typeface="Times New Roman"/>
              <a:cs typeface="Times New Roman"/>
              <a:sym typeface="Times New Roman"/>
            </a:endParaRPr>
          </a:p>
        </p:txBody>
      </p:sp>
      <p:grpSp>
        <p:nvGrpSpPr>
          <p:cNvPr id="201" name="Google Shape;201;p13"/>
          <p:cNvGrpSpPr/>
          <p:nvPr/>
        </p:nvGrpSpPr>
        <p:grpSpPr>
          <a:xfrm>
            <a:off x="7166280" y="1899147"/>
            <a:ext cx="2660675" cy="3331946"/>
            <a:chOff x="2365045" y="38597"/>
            <a:chExt cx="2660675" cy="3331946"/>
          </a:xfrm>
        </p:grpSpPr>
        <p:sp>
          <p:nvSpPr>
            <p:cNvPr id="202" name="Google Shape;202;p13"/>
            <p:cNvSpPr/>
            <p:nvPr/>
          </p:nvSpPr>
          <p:spPr>
            <a:xfrm>
              <a:off x="2365045" y="2274656"/>
              <a:ext cx="2660675" cy="1095887"/>
            </a:xfrm>
            <a:prstGeom prst="roundRect">
              <a:avLst>
                <a:gd fmla="val 16667" name="adj"/>
              </a:avLst>
            </a:prstGeom>
            <a:solidFill>
              <a:schemeClr val="accent1"/>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3"/>
            <p:cNvSpPr txBox="1"/>
            <p:nvPr/>
          </p:nvSpPr>
          <p:spPr>
            <a:xfrm>
              <a:off x="2365045" y="2274656"/>
              <a:ext cx="2660675" cy="1095887"/>
            </a:xfrm>
            <a:prstGeom prst="rect">
              <a:avLst/>
            </a:prstGeom>
            <a:noFill/>
            <a:ln>
              <a:noFill/>
            </a:ln>
          </p:spPr>
          <p:txBody>
            <a:bodyPr anchorCtr="0" anchor="ctr" bIns="38100" lIns="76200" spcFirstLastPara="1" rIns="76200" wrap="square" tIns="38100">
              <a:noAutofit/>
            </a:bodyPr>
            <a:lstStyle/>
            <a:p>
              <a:pPr indent="0" lvl="0" marL="0" marR="0" rtl="0" algn="ctr">
                <a:lnSpc>
                  <a:spcPct val="100000"/>
                </a:lnSpc>
                <a:spcBef>
                  <a:spcPts val="0"/>
                </a:spcBef>
                <a:spcAft>
                  <a:spcPts val="0"/>
                </a:spcAft>
                <a:buNone/>
              </a:pPr>
              <a:r>
                <a:rPr b="1" i="0" lang="en-US" sz="2000" u="sng" cap="none" strike="noStrike">
                  <a:solidFill>
                    <a:schemeClr val="lt1"/>
                  </a:solidFill>
                  <a:latin typeface="Times New Roman"/>
                  <a:ea typeface="Times New Roman"/>
                  <a:cs typeface="Times New Roman"/>
                  <a:sym typeface="Times New Roman"/>
                </a:rPr>
                <a:t>FATS</a:t>
              </a:r>
              <a:endParaRPr b="1" i="0" sz="2000" u="sng" cap="none" strike="noStrike">
                <a:solidFill>
                  <a:schemeClr val="lt1"/>
                </a:solidFill>
                <a:latin typeface="Times New Roman"/>
                <a:ea typeface="Times New Roman"/>
                <a:cs typeface="Times New Roman"/>
                <a:sym typeface="Times New Roman"/>
              </a:endParaRPr>
            </a:p>
            <a:p>
              <a:pPr indent="0" lvl="0" marL="0" marR="0" rtl="0" algn="ctr">
                <a:lnSpc>
                  <a:spcPct val="100000"/>
                </a:lnSpc>
                <a:spcBef>
                  <a:spcPts val="700"/>
                </a:spcBef>
                <a:spcAft>
                  <a:spcPts val="0"/>
                </a:spcAft>
                <a:buNone/>
              </a:pPr>
              <a:r>
                <a:rPr b="1" i="0" lang="en-US" sz="2000" u="none" cap="none" strike="noStrike">
                  <a:solidFill>
                    <a:schemeClr val="lt1"/>
                  </a:solidFill>
                  <a:latin typeface="Times New Roman"/>
                  <a:ea typeface="Times New Roman"/>
                  <a:cs typeface="Times New Roman"/>
                  <a:sym typeface="Times New Roman"/>
                </a:rPr>
                <a:t>10-15%</a:t>
              </a:r>
              <a:endParaRPr b="1" i="0" sz="2000" u="none" cap="none" strike="noStrike">
                <a:solidFill>
                  <a:schemeClr val="lt1"/>
                </a:solidFill>
                <a:latin typeface="Times New Roman"/>
                <a:ea typeface="Times New Roman"/>
                <a:cs typeface="Times New Roman"/>
                <a:sym typeface="Times New Roman"/>
              </a:endParaRPr>
            </a:p>
          </p:txBody>
        </p:sp>
        <p:sp>
          <p:nvSpPr>
            <p:cNvPr id="204" name="Google Shape;204;p13"/>
            <p:cNvSpPr/>
            <p:nvPr/>
          </p:nvSpPr>
          <p:spPr>
            <a:xfrm>
              <a:off x="2365045" y="1150681"/>
              <a:ext cx="2660675" cy="1095887"/>
            </a:xfrm>
            <a:prstGeom prst="roundRect">
              <a:avLst>
                <a:gd fmla="val 16667" name="adj"/>
              </a:avLst>
            </a:prstGeom>
            <a:solidFill>
              <a:schemeClr val="accent1"/>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3"/>
            <p:cNvSpPr txBox="1"/>
            <p:nvPr/>
          </p:nvSpPr>
          <p:spPr>
            <a:xfrm>
              <a:off x="2365045" y="1150681"/>
              <a:ext cx="2660675" cy="1095887"/>
            </a:xfrm>
            <a:prstGeom prst="rect">
              <a:avLst/>
            </a:prstGeom>
            <a:noFill/>
            <a:ln>
              <a:noFill/>
            </a:ln>
          </p:spPr>
          <p:txBody>
            <a:bodyPr anchorCtr="0" anchor="ctr" bIns="38100" lIns="76200" spcFirstLastPara="1" rIns="76200" wrap="square" tIns="38100">
              <a:noAutofit/>
            </a:bodyPr>
            <a:lstStyle/>
            <a:p>
              <a:pPr indent="0" lvl="0" marL="0" marR="0" rtl="0" algn="ctr">
                <a:lnSpc>
                  <a:spcPct val="100000"/>
                </a:lnSpc>
                <a:spcBef>
                  <a:spcPts val="0"/>
                </a:spcBef>
                <a:spcAft>
                  <a:spcPts val="0"/>
                </a:spcAft>
                <a:buNone/>
              </a:pPr>
              <a:r>
                <a:rPr b="1" i="0" lang="en-US" sz="2000" u="sng" cap="none" strike="noStrike">
                  <a:solidFill>
                    <a:schemeClr val="lt1"/>
                  </a:solidFill>
                  <a:latin typeface="Times New Roman"/>
                  <a:ea typeface="Times New Roman"/>
                  <a:cs typeface="Times New Roman"/>
                  <a:sym typeface="Times New Roman"/>
                </a:rPr>
                <a:t>PROTEINS</a:t>
              </a:r>
              <a:endParaRPr b="1" i="0" sz="2000" u="sng" cap="none" strike="noStrike">
                <a:solidFill>
                  <a:schemeClr val="lt1"/>
                </a:solidFill>
                <a:latin typeface="Times New Roman"/>
                <a:ea typeface="Times New Roman"/>
                <a:cs typeface="Times New Roman"/>
                <a:sym typeface="Times New Roman"/>
              </a:endParaRPr>
            </a:p>
            <a:p>
              <a:pPr indent="0" lvl="0" marL="0" marR="0" rtl="0" algn="ctr">
                <a:lnSpc>
                  <a:spcPct val="100000"/>
                </a:lnSpc>
                <a:spcBef>
                  <a:spcPts val="700"/>
                </a:spcBef>
                <a:spcAft>
                  <a:spcPts val="0"/>
                </a:spcAft>
                <a:buNone/>
              </a:pPr>
              <a:r>
                <a:rPr b="1" i="0" lang="en-US" sz="2000" u="none" cap="none" strike="noStrike">
                  <a:solidFill>
                    <a:schemeClr val="lt1"/>
                  </a:solidFill>
                  <a:latin typeface="Times New Roman"/>
                  <a:ea typeface="Times New Roman"/>
                  <a:cs typeface="Times New Roman"/>
                  <a:sym typeface="Times New Roman"/>
                </a:rPr>
                <a:t>20-30%</a:t>
              </a:r>
              <a:endParaRPr b="1" i="0" sz="2000" u="none" cap="none" strike="noStrike">
                <a:solidFill>
                  <a:schemeClr val="lt1"/>
                </a:solidFill>
                <a:latin typeface="Times New Roman"/>
                <a:ea typeface="Times New Roman"/>
                <a:cs typeface="Times New Roman"/>
                <a:sym typeface="Times New Roman"/>
              </a:endParaRPr>
            </a:p>
          </p:txBody>
        </p:sp>
        <p:sp>
          <p:nvSpPr>
            <p:cNvPr id="206" name="Google Shape;206;p13"/>
            <p:cNvSpPr/>
            <p:nvPr/>
          </p:nvSpPr>
          <p:spPr>
            <a:xfrm>
              <a:off x="2365045" y="38597"/>
              <a:ext cx="2660675" cy="1095887"/>
            </a:xfrm>
            <a:prstGeom prst="roundRect">
              <a:avLst>
                <a:gd fmla="val 16667" name="adj"/>
              </a:avLst>
            </a:prstGeom>
            <a:solidFill>
              <a:schemeClr val="accent1"/>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3"/>
            <p:cNvSpPr txBox="1"/>
            <p:nvPr/>
          </p:nvSpPr>
          <p:spPr>
            <a:xfrm>
              <a:off x="2365045" y="38597"/>
              <a:ext cx="2660675" cy="1095887"/>
            </a:xfrm>
            <a:prstGeom prst="rect">
              <a:avLst/>
            </a:prstGeom>
            <a:noFill/>
            <a:ln>
              <a:noFill/>
            </a:ln>
          </p:spPr>
          <p:txBody>
            <a:bodyPr anchorCtr="0" anchor="ctr" bIns="38100" lIns="76200" spcFirstLastPara="1" rIns="76200" wrap="square" tIns="38100">
              <a:noAutofit/>
            </a:bodyPr>
            <a:lstStyle/>
            <a:p>
              <a:pPr indent="0" lvl="0" marL="0" marR="0" rtl="0" algn="ctr">
                <a:lnSpc>
                  <a:spcPct val="100000"/>
                </a:lnSpc>
                <a:spcBef>
                  <a:spcPts val="0"/>
                </a:spcBef>
                <a:spcAft>
                  <a:spcPts val="0"/>
                </a:spcAft>
                <a:buNone/>
              </a:pPr>
              <a:r>
                <a:rPr b="1" i="0" lang="en-US" sz="2000" u="sng" cap="none" strike="noStrike">
                  <a:solidFill>
                    <a:schemeClr val="lt1"/>
                  </a:solidFill>
                  <a:latin typeface="Times New Roman"/>
                  <a:ea typeface="Times New Roman"/>
                  <a:cs typeface="Times New Roman"/>
                  <a:sym typeface="Times New Roman"/>
                </a:rPr>
                <a:t>CARBOHYDRATES</a:t>
              </a:r>
              <a:endParaRPr b="1" i="0" sz="2000" u="sng" cap="none" strike="noStrike">
                <a:solidFill>
                  <a:schemeClr val="lt1"/>
                </a:solidFill>
                <a:latin typeface="Times New Roman"/>
                <a:ea typeface="Times New Roman"/>
                <a:cs typeface="Times New Roman"/>
                <a:sym typeface="Times New Roman"/>
              </a:endParaRPr>
            </a:p>
            <a:p>
              <a:pPr indent="0" lvl="0" marL="0" marR="0" rtl="0" algn="ctr">
                <a:lnSpc>
                  <a:spcPct val="100000"/>
                </a:lnSpc>
                <a:spcBef>
                  <a:spcPts val="700"/>
                </a:spcBef>
                <a:spcAft>
                  <a:spcPts val="0"/>
                </a:spcAft>
                <a:buNone/>
              </a:pPr>
              <a:r>
                <a:rPr b="1" i="0" lang="en-US" sz="2000" u="none" cap="none" strike="noStrike">
                  <a:solidFill>
                    <a:schemeClr val="lt1"/>
                  </a:solidFill>
                  <a:latin typeface="Times New Roman"/>
                  <a:ea typeface="Times New Roman"/>
                  <a:cs typeface="Times New Roman"/>
                  <a:sym typeface="Times New Roman"/>
                </a:rPr>
                <a:t>50-60%</a:t>
              </a:r>
              <a:endParaRPr b="1" i="0" sz="2000" u="none" cap="none" strike="noStrike">
                <a:solidFill>
                  <a:schemeClr val="lt1"/>
                </a:solidFill>
                <a:latin typeface="Times New Roman"/>
                <a:ea typeface="Times New Roman"/>
                <a:cs typeface="Times New Roman"/>
                <a:sym typeface="Times New Roman"/>
              </a:endParaRPr>
            </a:p>
          </p:txBody>
        </p:sp>
      </p:grpSp>
      <p:sp>
        <p:nvSpPr>
          <p:cNvPr id="208" name="Google Shape;208;p13"/>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1600" u="none" cap="none" strike="noStrike">
                <a:solidFill>
                  <a:schemeClr val="dk1"/>
                </a:solidFill>
                <a:latin typeface="Calibri"/>
                <a:ea typeface="Calibri"/>
                <a:cs typeface="Calibri"/>
                <a:sym typeface="Calibri"/>
              </a:rPr>
              <a:t>Food for thought: Nourishing mental well-being in vocational training</a:t>
            </a:r>
            <a:br>
              <a:rPr b="1" i="0" lang="en-US" sz="1600" u="none" cap="none" strike="noStrike">
                <a:solidFill>
                  <a:schemeClr val="dk1"/>
                </a:solidFill>
                <a:latin typeface="Calibri"/>
                <a:ea typeface="Calibri"/>
                <a:cs typeface="Calibri"/>
                <a:sym typeface="Calibri"/>
              </a:rPr>
            </a:br>
            <a:r>
              <a:rPr b="1" i="0" lang="en-US" sz="1600" u="none" cap="none" strike="noStrike">
                <a:solidFill>
                  <a:schemeClr val="dk1"/>
                </a:solidFill>
                <a:latin typeface="Calibri"/>
                <a:ea typeface="Calibri"/>
                <a:cs typeface="Calibri"/>
                <a:sym typeface="Calibri"/>
              </a:rPr>
              <a:t>Erasmus+ 2025-1-ES01-KA210-VET-000358116</a:t>
            </a:r>
            <a:endParaRPr b="1" i="0" sz="1600" u="none" cap="none" strike="noStrike">
              <a:solidFill>
                <a:schemeClr val="dk1"/>
              </a:solidFill>
              <a:latin typeface="Calibri"/>
              <a:ea typeface="Calibri"/>
              <a:cs typeface="Calibri"/>
              <a:sym typeface="Calibri"/>
            </a:endParaRPr>
          </a:p>
        </p:txBody>
      </p:sp>
      <p:pic>
        <p:nvPicPr>
          <p:cNvPr id="209" name="Google Shape;209;p13"/>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Tree>
  </p:cSld>
  <p:clrMapOvr>
    <a:masterClrMapping/>
  </p:clrMapOvr>
  <p:transition spd="slow">
    <p:push/>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pic>
        <p:nvPicPr>
          <p:cNvPr id="216" name="Google Shape;216;p14"/>
          <p:cNvPicPr preferRelativeResize="0"/>
          <p:nvPr/>
        </p:nvPicPr>
        <p:blipFill rotWithShape="1">
          <a:blip r:embed="rId3">
            <a:alphaModFix/>
          </a:blip>
          <a:srcRect b="0" l="0" r="0" t="0"/>
          <a:stretch/>
        </p:blipFill>
        <p:spPr>
          <a:xfrm>
            <a:off x="2025650" y="717550"/>
            <a:ext cx="7255510" cy="5584825"/>
          </a:xfrm>
          <a:prstGeom prst="rect">
            <a:avLst/>
          </a:prstGeom>
          <a:noFill/>
          <a:ln>
            <a:noFill/>
          </a:ln>
        </p:spPr>
      </p:pic>
      <p:sp>
        <p:nvSpPr>
          <p:cNvPr id="217" name="Google Shape;217;p14"/>
          <p:cNvSpPr txBox="1"/>
          <p:nvPr>
            <p:ph idx="4294967295" type="title"/>
          </p:nvPr>
        </p:nvSpPr>
        <p:spPr>
          <a:xfrm>
            <a:off x="1682115" y="41275"/>
            <a:ext cx="8207375" cy="744855"/>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200"/>
              <a:buFont typeface="Calibri"/>
              <a:buNone/>
            </a:pPr>
            <a:r>
              <a:rPr b="1" lang="en-US" sz="3200">
                <a:latin typeface="Calibri"/>
                <a:ea typeface="Calibri"/>
                <a:cs typeface="Calibri"/>
                <a:sym typeface="Calibri"/>
              </a:rPr>
              <a:t>The nutrition pyramid</a:t>
            </a:r>
            <a:endParaRPr b="1" sz="3200">
              <a:latin typeface="Calibri"/>
              <a:ea typeface="Calibri"/>
              <a:cs typeface="Calibri"/>
              <a:sym typeface="Calibri"/>
            </a:endParaRPr>
          </a:p>
        </p:txBody>
      </p:sp>
      <p:sp>
        <p:nvSpPr>
          <p:cNvPr id="218" name="Google Shape;218;p14"/>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1600" u="none" cap="none" strike="noStrike">
                <a:solidFill>
                  <a:schemeClr val="dk1"/>
                </a:solidFill>
                <a:latin typeface="Calibri"/>
                <a:ea typeface="Calibri"/>
                <a:cs typeface="Calibri"/>
                <a:sym typeface="Calibri"/>
              </a:rPr>
              <a:t>Food for thought: Nourishing mental well-being in vocational training</a:t>
            </a:r>
            <a:br>
              <a:rPr b="1" i="0" lang="en-US" sz="1600" u="none" cap="none" strike="noStrike">
                <a:solidFill>
                  <a:schemeClr val="dk1"/>
                </a:solidFill>
                <a:latin typeface="Calibri"/>
                <a:ea typeface="Calibri"/>
                <a:cs typeface="Calibri"/>
                <a:sym typeface="Calibri"/>
              </a:rPr>
            </a:br>
            <a:r>
              <a:rPr b="1" i="0" lang="en-US" sz="1600" u="none" cap="none" strike="noStrike">
                <a:solidFill>
                  <a:schemeClr val="dk1"/>
                </a:solidFill>
                <a:latin typeface="Calibri"/>
                <a:ea typeface="Calibri"/>
                <a:cs typeface="Calibri"/>
                <a:sym typeface="Calibri"/>
              </a:rPr>
              <a:t>Erasmus+ 2025-1-ES01-KA210-VET-000358116</a:t>
            </a:r>
            <a:endParaRPr b="1" i="0" sz="1600" u="none" cap="none" strike="noStrike">
              <a:solidFill>
                <a:schemeClr val="dk1"/>
              </a:solidFill>
              <a:latin typeface="Calibri"/>
              <a:ea typeface="Calibri"/>
              <a:cs typeface="Calibri"/>
              <a:sym typeface="Calibri"/>
            </a:endParaRPr>
          </a:p>
        </p:txBody>
      </p:sp>
      <p:pic>
        <p:nvPicPr>
          <p:cNvPr id="219" name="Google Shape;219;p14"/>
          <p:cNvPicPr preferRelativeResize="0"/>
          <p:nvPr/>
        </p:nvPicPr>
        <p:blipFill rotWithShape="1">
          <a:blip r:embed="rId4">
            <a:alphaModFix/>
          </a:blip>
          <a:srcRect b="0" l="0" r="0" t="0"/>
          <a:stretch/>
        </p:blipFill>
        <p:spPr>
          <a:xfrm>
            <a:off x="10657840" y="5140325"/>
            <a:ext cx="1524000" cy="171513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15"/>
          <p:cNvSpPr txBox="1"/>
          <p:nvPr>
            <p:ph type="title"/>
          </p:nvPr>
        </p:nvSpPr>
        <p:spPr>
          <a:xfrm>
            <a:off x="58420" y="120333"/>
            <a:ext cx="7381875" cy="725488"/>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chemeClr val="dk1"/>
              </a:buClr>
              <a:buSzPts val="3200"/>
              <a:buFont typeface="Calibri"/>
              <a:buNone/>
            </a:pPr>
            <a:r>
              <a:rPr b="1" i="0" lang="en-US" sz="3200" u="none" cap="none" strike="noStrike">
                <a:solidFill>
                  <a:schemeClr val="dk1"/>
                </a:solidFill>
                <a:latin typeface="Calibri"/>
                <a:ea typeface="Calibri"/>
                <a:cs typeface="Calibri"/>
                <a:sym typeface="Calibri"/>
              </a:rPr>
              <a:t>Utilization of Nutrients</a:t>
            </a:r>
            <a:endParaRPr b="1" i="0" sz="3200" u="none" cap="none" strike="noStrike">
              <a:solidFill>
                <a:schemeClr val="dk1"/>
              </a:solidFill>
              <a:latin typeface="Calibri"/>
              <a:ea typeface="Calibri"/>
              <a:cs typeface="Calibri"/>
              <a:sym typeface="Calibri"/>
            </a:endParaRPr>
          </a:p>
        </p:txBody>
      </p:sp>
      <p:sp>
        <p:nvSpPr>
          <p:cNvPr id="226" name="Google Shape;226;p15"/>
          <p:cNvSpPr txBox="1"/>
          <p:nvPr>
            <p:ph idx="1" type="body"/>
          </p:nvPr>
        </p:nvSpPr>
        <p:spPr>
          <a:xfrm>
            <a:off x="191135" y="912495"/>
            <a:ext cx="6905625" cy="4003675"/>
          </a:xfrm>
          <a:prstGeom prst="rect">
            <a:avLst/>
          </a:prstGeom>
          <a:noFill/>
          <a:ln>
            <a:noFill/>
          </a:ln>
        </p:spPr>
        <p:txBody>
          <a:bodyPr anchorCtr="0" anchor="t" bIns="45700" lIns="91425" spcFirstLastPara="1" rIns="91425" wrap="square" tIns="45700">
            <a:normAutofit/>
          </a:bodyPr>
          <a:lstStyle/>
          <a:p>
            <a:pPr indent="-177800" lvl="0" marL="0" rtl="0" algn="l">
              <a:lnSpc>
                <a:spcPct val="90000"/>
              </a:lnSpc>
              <a:spcBef>
                <a:spcPts val="0"/>
              </a:spcBef>
              <a:spcAft>
                <a:spcPts val="0"/>
              </a:spcAft>
              <a:buClr>
                <a:schemeClr val="dk1"/>
              </a:buClr>
              <a:buSzPts val="2800"/>
              <a:buChar char="•"/>
            </a:pPr>
            <a:r>
              <a:rPr lang="en-US">
                <a:solidFill>
                  <a:schemeClr val="dk1"/>
                </a:solidFill>
              </a:rPr>
              <a:t>The body prepares the nutrients for use 	through the following processes:</a:t>
            </a:r>
            <a:endParaRPr>
              <a:solidFill>
                <a:schemeClr val="dk1"/>
              </a:solidFill>
            </a:endParaRPr>
          </a:p>
          <a:p>
            <a:pPr indent="-152400" lvl="1" marL="297180" rtl="0" algn="l">
              <a:lnSpc>
                <a:spcPct val="90000"/>
              </a:lnSpc>
              <a:spcBef>
                <a:spcPts val="500"/>
              </a:spcBef>
              <a:spcAft>
                <a:spcPts val="0"/>
              </a:spcAft>
              <a:buClr>
                <a:schemeClr val="dk1"/>
              </a:buClr>
              <a:buSzPts val="2400"/>
              <a:buChar char="•"/>
            </a:pPr>
            <a:r>
              <a:rPr lang="en-US">
                <a:solidFill>
                  <a:schemeClr val="dk1"/>
                </a:solidFill>
              </a:rPr>
              <a:t>Digestion</a:t>
            </a:r>
            <a:endParaRPr>
              <a:solidFill>
                <a:schemeClr val="dk1"/>
              </a:solidFill>
            </a:endParaRPr>
          </a:p>
          <a:p>
            <a:pPr indent="-152400" lvl="1" marL="297180" rtl="0" algn="l">
              <a:lnSpc>
                <a:spcPct val="90000"/>
              </a:lnSpc>
              <a:spcBef>
                <a:spcPts val="500"/>
              </a:spcBef>
              <a:spcAft>
                <a:spcPts val="0"/>
              </a:spcAft>
              <a:buClr>
                <a:schemeClr val="dk1"/>
              </a:buClr>
              <a:buSzPts val="2400"/>
              <a:buChar char="•"/>
            </a:pPr>
            <a:r>
              <a:rPr lang="en-US">
                <a:solidFill>
                  <a:schemeClr val="dk1"/>
                </a:solidFill>
              </a:rPr>
              <a:t>Absorption</a:t>
            </a:r>
            <a:endParaRPr>
              <a:solidFill>
                <a:schemeClr val="dk1"/>
              </a:solidFill>
            </a:endParaRPr>
          </a:p>
          <a:p>
            <a:pPr indent="-152400" lvl="1" marL="297180" rtl="0" algn="l">
              <a:lnSpc>
                <a:spcPct val="90000"/>
              </a:lnSpc>
              <a:spcBef>
                <a:spcPts val="500"/>
              </a:spcBef>
              <a:spcAft>
                <a:spcPts val="0"/>
              </a:spcAft>
              <a:buClr>
                <a:schemeClr val="dk1"/>
              </a:buClr>
              <a:buSzPts val="2400"/>
              <a:buChar char="•"/>
            </a:pPr>
            <a:r>
              <a:rPr lang="en-US">
                <a:solidFill>
                  <a:schemeClr val="dk1"/>
                </a:solidFill>
              </a:rPr>
              <a:t>Metabolism</a:t>
            </a:r>
            <a:endParaRPr>
              <a:solidFill>
                <a:schemeClr val="dk1"/>
              </a:solidFill>
            </a:endParaRPr>
          </a:p>
        </p:txBody>
      </p:sp>
      <p:sp>
        <p:nvSpPr>
          <p:cNvPr id="227" name="Google Shape;227;p15"/>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228" name="Google Shape;228;p15"/>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pic>
        <p:nvPicPr>
          <p:cNvPr id="229" name="Google Shape;229;p15"/>
          <p:cNvPicPr preferRelativeResize="0"/>
          <p:nvPr/>
        </p:nvPicPr>
        <p:blipFill rotWithShape="1">
          <a:blip r:embed="rId4">
            <a:alphaModFix/>
          </a:blip>
          <a:srcRect b="0" l="0" r="1033" t="0"/>
          <a:stretch/>
        </p:blipFill>
        <p:spPr>
          <a:xfrm>
            <a:off x="5048885" y="1799590"/>
            <a:ext cx="5416550" cy="433514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16"/>
          <p:cNvSpPr txBox="1"/>
          <p:nvPr>
            <p:ph type="title"/>
          </p:nvPr>
        </p:nvSpPr>
        <p:spPr>
          <a:xfrm>
            <a:off x="126365" y="152400"/>
            <a:ext cx="7381875" cy="6096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b="1" lang="en-US" sz="3555">
                <a:latin typeface="Calibri"/>
                <a:ea typeface="Calibri"/>
                <a:cs typeface="Calibri"/>
                <a:sym typeface="Calibri"/>
              </a:rPr>
              <a:t>1. Digestion</a:t>
            </a:r>
            <a:endParaRPr b="1" sz="3555">
              <a:latin typeface="Calibri"/>
              <a:ea typeface="Calibri"/>
              <a:cs typeface="Calibri"/>
              <a:sym typeface="Calibri"/>
            </a:endParaRPr>
          </a:p>
        </p:txBody>
      </p:sp>
      <p:sp>
        <p:nvSpPr>
          <p:cNvPr id="236" name="Google Shape;236;p16"/>
          <p:cNvSpPr txBox="1"/>
          <p:nvPr>
            <p:ph idx="1" type="body"/>
          </p:nvPr>
        </p:nvSpPr>
        <p:spPr>
          <a:xfrm>
            <a:off x="230505" y="889000"/>
            <a:ext cx="10378440" cy="4003675"/>
          </a:xfrm>
          <a:prstGeom prst="rect">
            <a:avLst/>
          </a:prstGeom>
          <a:noFill/>
          <a:ln>
            <a:noFill/>
          </a:ln>
        </p:spPr>
        <p:txBody>
          <a:bodyPr anchorCtr="0" anchor="t" bIns="45700" lIns="91425" spcFirstLastPara="1" rIns="91425" wrap="square" tIns="45700">
            <a:normAutofit fontScale="90000"/>
          </a:bodyPr>
          <a:lstStyle/>
          <a:p>
            <a:pPr indent="-104242" lvl="0" marL="0" marR="0" rtl="0" algn="l">
              <a:lnSpc>
                <a:spcPct val="100000"/>
              </a:lnSpc>
              <a:spcBef>
                <a:spcPts val="0"/>
              </a:spcBef>
              <a:spcAft>
                <a:spcPts val="0"/>
              </a:spcAft>
              <a:buClr>
                <a:schemeClr val="accent1"/>
              </a:buClr>
              <a:buSzPct val="76000"/>
              <a:buFont typeface="Noto Sans Symbols"/>
              <a:buChar char="🞇"/>
            </a:pPr>
            <a:r>
              <a:rPr b="0" i="0" lang="en-US" sz="2400" u="none" cap="none" strike="noStrike">
                <a:solidFill>
                  <a:schemeClr val="dk1"/>
                </a:solidFill>
                <a:latin typeface="Calibri"/>
                <a:ea typeface="Calibri"/>
                <a:cs typeface="Calibri"/>
                <a:sym typeface="Calibri"/>
              </a:rPr>
              <a:t>The process in which the body breaks down food into smaller parts </a:t>
            </a:r>
            <a:endParaRPr b="0" i="0" sz="2400" u="none" cap="none" strike="noStrike">
              <a:solidFill>
                <a:schemeClr val="dk1"/>
              </a:solidFill>
              <a:latin typeface="Calibri"/>
              <a:ea typeface="Calibri"/>
              <a:cs typeface="Calibri"/>
              <a:sym typeface="Calibri"/>
            </a:endParaRPr>
          </a:p>
          <a:p>
            <a:pPr indent="-95555" lvl="1" marL="297180" marR="0" rtl="0" algn="l">
              <a:lnSpc>
                <a:spcPct val="100000"/>
              </a:lnSpc>
              <a:spcBef>
                <a:spcPts val="396"/>
              </a:spcBef>
              <a:spcAft>
                <a:spcPts val="0"/>
              </a:spcAft>
              <a:buClr>
                <a:schemeClr val="accent1"/>
              </a:buClr>
              <a:buSzPct val="76000"/>
              <a:buFont typeface="Noto Sans Symbols"/>
              <a:buChar char="🞇"/>
            </a:pPr>
            <a:r>
              <a:rPr b="0" i="0" lang="en-US" sz="2200" u="none" cap="none" strike="noStrike">
                <a:solidFill>
                  <a:schemeClr val="dk1"/>
                </a:solidFill>
                <a:latin typeface="Calibri"/>
                <a:ea typeface="Calibri"/>
                <a:cs typeface="Calibri"/>
                <a:sym typeface="Calibri"/>
              </a:rPr>
              <a:t>Mechanical</a:t>
            </a:r>
            <a:endParaRPr b="0" i="0" sz="2200" u="none" cap="none" strike="noStrike">
              <a:solidFill>
                <a:schemeClr val="dk1"/>
              </a:solidFill>
              <a:latin typeface="Calibri"/>
              <a:ea typeface="Calibri"/>
              <a:cs typeface="Calibri"/>
              <a:sym typeface="Calibri"/>
            </a:endParaRPr>
          </a:p>
          <a:p>
            <a:pPr indent="-86868" lvl="2" marL="571500" marR="0" rtl="0" algn="l">
              <a:lnSpc>
                <a:spcPct val="100000"/>
              </a:lnSpc>
              <a:spcBef>
                <a:spcPts val="360"/>
              </a:spcBef>
              <a:spcAft>
                <a:spcPts val="0"/>
              </a:spcAft>
              <a:buClr>
                <a:schemeClr val="accent1"/>
              </a:buClr>
              <a:buSzPct val="76000"/>
              <a:buFont typeface="Noto Sans Symbols"/>
              <a:buChar char="🞇"/>
            </a:pPr>
            <a:r>
              <a:rPr b="0" i="0" lang="en-US" sz="2000" u="none" cap="none" strike="noStrike">
                <a:solidFill>
                  <a:schemeClr val="dk1"/>
                </a:solidFill>
                <a:latin typeface="Calibri"/>
                <a:ea typeface="Calibri"/>
                <a:cs typeface="Calibri"/>
                <a:sym typeface="Calibri"/>
              </a:rPr>
              <a:t>Food in broken down by the teeth</a:t>
            </a:r>
            <a:endParaRPr b="0" i="0" sz="2000" u="none" cap="none" strike="noStrike">
              <a:solidFill>
                <a:schemeClr val="dk1"/>
              </a:solidFill>
              <a:latin typeface="Calibri"/>
              <a:ea typeface="Calibri"/>
              <a:cs typeface="Calibri"/>
              <a:sym typeface="Calibri"/>
            </a:endParaRPr>
          </a:p>
          <a:p>
            <a:pPr indent="-86868" lvl="2" marL="571500" marR="0" rtl="0" algn="l">
              <a:lnSpc>
                <a:spcPct val="100000"/>
              </a:lnSpc>
              <a:spcBef>
                <a:spcPts val="360"/>
              </a:spcBef>
              <a:spcAft>
                <a:spcPts val="0"/>
              </a:spcAft>
              <a:buClr>
                <a:schemeClr val="accent1"/>
              </a:buClr>
              <a:buSzPct val="76000"/>
              <a:buFont typeface="Noto Sans Symbols"/>
              <a:buChar char="🞇"/>
            </a:pPr>
            <a:r>
              <a:rPr b="0" i="0" lang="en-US" sz="2000" u="none" cap="none" strike="noStrike">
                <a:solidFill>
                  <a:schemeClr val="dk1"/>
                </a:solidFill>
                <a:latin typeface="Calibri"/>
                <a:ea typeface="Calibri"/>
                <a:cs typeface="Calibri"/>
                <a:sym typeface="Calibri"/>
              </a:rPr>
              <a:t>Moved through the system using </a:t>
            </a:r>
            <a:r>
              <a:rPr b="1" i="0" lang="en-US" sz="2000" u="none" cap="none" strike="noStrike">
                <a:solidFill>
                  <a:srgbClr val="0000CC"/>
                </a:solidFill>
                <a:latin typeface="Calibri"/>
                <a:ea typeface="Calibri"/>
                <a:cs typeface="Calibri"/>
                <a:sym typeface="Calibri"/>
              </a:rPr>
              <a:t>peristalsis</a:t>
            </a:r>
            <a:endParaRPr b="1" i="0" sz="2000" u="none" cap="none" strike="noStrike">
              <a:solidFill>
                <a:srgbClr val="0000CC"/>
              </a:solidFill>
              <a:latin typeface="Calibri"/>
              <a:ea typeface="Calibri"/>
              <a:cs typeface="Calibri"/>
              <a:sym typeface="Calibri"/>
            </a:endParaRPr>
          </a:p>
          <a:p>
            <a:pPr indent="-95555" lvl="1" marL="297180" marR="0" rtl="0" algn="l">
              <a:lnSpc>
                <a:spcPct val="100000"/>
              </a:lnSpc>
              <a:spcBef>
                <a:spcPts val="396"/>
              </a:spcBef>
              <a:spcAft>
                <a:spcPts val="0"/>
              </a:spcAft>
              <a:buClr>
                <a:schemeClr val="accent1"/>
              </a:buClr>
              <a:buSzPct val="76000"/>
              <a:buFont typeface="Noto Sans Symbols"/>
              <a:buChar char="🞇"/>
            </a:pPr>
            <a:r>
              <a:rPr b="0" i="0" lang="en-US" sz="2200" u="none" cap="none" strike="noStrike">
                <a:solidFill>
                  <a:schemeClr val="dk1"/>
                </a:solidFill>
                <a:latin typeface="Calibri"/>
                <a:ea typeface="Calibri"/>
                <a:cs typeface="Calibri"/>
                <a:sym typeface="Calibri"/>
              </a:rPr>
              <a:t>Chemical</a:t>
            </a:r>
            <a:endParaRPr b="0" i="0" sz="2200" u="none" cap="none" strike="noStrike">
              <a:solidFill>
                <a:schemeClr val="dk1"/>
              </a:solidFill>
              <a:latin typeface="Calibri"/>
              <a:ea typeface="Calibri"/>
              <a:cs typeface="Calibri"/>
              <a:sym typeface="Calibri"/>
            </a:endParaRPr>
          </a:p>
          <a:p>
            <a:pPr indent="-86868" lvl="2" marL="571500" marR="0" rtl="0" algn="l">
              <a:lnSpc>
                <a:spcPct val="100000"/>
              </a:lnSpc>
              <a:spcBef>
                <a:spcPts val="360"/>
              </a:spcBef>
              <a:spcAft>
                <a:spcPts val="0"/>
              </a:spcAft>
              <a:buClr>
                <a:schemeClr val="accent1"/>
              </a:buClr>
              <a:buSzPct val="76000"/>
              <a:buFont typeface="Noto Sans Symbols"/>
              <a:buChar char="🞇"/>
            </a:pPr>
            <a:r>
              <a:rPr b="0" i="0" lang="en-US" sz="2000" u="none" cap="none" strike="noStrike">
                <a:solidFill>
                  <a:schemeClr val="dk1"/>
                </a:solidFill>
                <a:latin typeface="Calibri"/>
                <a:ea typeface="Calibri"/>
                <a:cs typeface="Calibri"/>
                <a:sym typeface="Calibri"/>
              </a:rPr>
              <a:t>Food mixed with digestive juices secreted by</a:t>
            </a:r>
            <a:endParaRPr b="0" i="0" sz="2000" u="none" cap="none" strike="noStrike">
              <a:solidFill>
                <a:schemeClr val="dk1"/>
              </a:solidFill>
              <a:latin typeface="Calibri"/>
              <a:ea typeface="Calibri"/>
              <a:cs typeface="Calibri"/>
              <a:sym typeface="Calibri"/>
            </a:endParaRPr>
          </a:p>
          <a:p>
            <a:pPr indent="-78181" lvl="3" marL="781050" marR="0" rtl="0" algn="l">
              <a:lnSpc>
                <a:spcPct val="100000"/>
              </a:lnSpc>
              <a:spcBef>
                <a:spcPts val="324"/>
              </a:spcBef>
              <a:spcAft>
                <a:spcPts val="0"/>
              </a:spcAft>
              <a:buClr>
                <a:schemeClr val="accent1"/>
              </a:buClr>
              <a:buSzPct val="76000"/>
              <a:buFont typeface="Noto Sans Symbols"/>
              <a:buChar char="🞇"/>
            </a:pPr>
            <a:r>
              <a:rPr b="0" i="0" lang="en-US" sz="1800" u="none" cap="none" strike="noStrike">
                <a:solidFill>
                  <a:schemeClr val="dk1"/>
                </a:solidFill>
                <a:latin typeface="Calibri"/>
                <a:ea typeface="Calibri"/>
                <a:cs typeface="Calibri"/>
                <a:sym typeface="Calibri"/>
              </a:rPr>
              <a:t>Mouth			</a:t>
            </a:r>
            <a:endParaRPr b="0" i="0" sz="1800" u="none" cap="none" strike="noStrike">
              <a:solidFill>
                <a:schemeClr val="dk1"/>
              </a:solidFill>
              <a:latin typeface="Calibri"/>
              <a:ea typeface="Calibri"/>
              <a:cs typeface="Calibri"/>
              <a:sym typeface="Calibri"/>
            </a:endParaRPr>
          </a:p>
          <a:p>
            <a:pPr indent="-78181" lvl="3" marL="781050" marR="0" rtl="0" algn="l">
              <a:lnSpc>
                <a:spcPct val="100000"/>
              </a:lnSpc>
              <a:spcBef>
                <a:spcPts val="324"/>
              </a:spcBef>
              <a:spcAft>
                <a:spcPts val="0"/>
              </a:spcAft>
              <a:buClr>
                <a:schemeClr val="accent1"/>
              </a:buClr>
              <a:buSzPct val="76000"/>
              <a:buFont typeface="Noto Sans Symbols"/>
              <a:buChar char="🞇"/>
            </a:pPr>
            <a:r>
              <a:rPr b="0" i="0" lang="en-US" sz="1800" u="none" cap="none" strike="noStrike">
                <a:solidFill>
                  <a:schemeClr val="dk1"/>
                </a:solidFill>
                <a:latin typeface="Calibri"/>
                <a:ea typeface="Calibri"/>
                <a:cs typeface="Calibri"/>
                <a:sym typeface="Calibri"/>
              </a:rPr>
              <a:t>Stomach</a:t>
            </a:r>
            <a:endParaRPr b="0" i="0" sz="1800" u="none" cap="none" strike="noStrike">
              <a:solidFill>
                <a:schemeClr val="dk1"/>
              </a:solidFill>
              <a:latin typeface="Calibri"/>
              <a:ea typeface="Calibri"/>
              <a:cs typeface="Calibri"/>
              <a:sym typeface="Calibri"/>
            </a:endParaRPr>
          </a:p>
          <a:p>
            <a:pPr indent="-78181" lvl="3" marL="781050" marR="0" rtl="0" algn="l">
              <a:lnSpc>
                <a:spcPct val="100000"/>
              </a:lnSpc>
              <a:spcBef>
                <a:spcPts val="324"/>
              </a:spcBef>
              <a:spcAft>
                <a:spcPts val="0"/>
              </a:spcAft>
              <a:buClr>
                <a:schemeClr val="accent1"/>
              </a:buClr>
              <a:buSzPct val="76000"/>
              <a:buFont typeface="Noto Sans Symbols"/>
              <a:buChar char="🞇"/>
            </a:pPr>
            <a:r>
              <a:rPr b="0" i="0" lang="en-US" sz="1800" u="none" cap="none" strike="noStrike">
                <a:solidFill>
                  <a:schemeClr val="dk1"/>
                </a:solidFill>
                <a:latin typeface="Calibri"/>
                <a:ea typeface="Calibri"/>
                <a:cs typeface="Calibri"/>
                <a:sym typeface="Calibri"/>
              </a:rPr>
              <a:t>Small intestine</a:t>
            </a:r>
            <a:endParaRPr b="0" i="0" sz="1800" u="none" cap="none" strike="noStrike">
              <a:solidFill>
                <a:schemeClr val="dk1"/>
              </a:solidFill>
              <a:latin typeface="Calibri"/>
              <a:ea typeface="Calibri"/>
              <a:cs typeface="Calibri"/>
              <a:sym typeface="Calibri"/>
            </a:endParaRPr>
          </a:p>
          <a:p>
            <a:pPr indent="-78181" lvl="3" marL="781050" marR="0" rtl="0" algn="l">
              <a:lnSpc>
                <a:spcPct val="100000"/>
              </a:lnSpc>
              <a:spcBef>
                <a:spcPts val="324"/>
              </a:spcBef>
              <a:spcAft>
                <a:spcPts val="0"/>
              </a:spcAft>
              <a:buClr>
                <a:schemeClr val="accent1"/>
              </a:buClr>
              <a:buSzPct val="76000"/>
              <a:buFont typeface="Noto Sans Symbols"/>
              <a:buChar char="🞇"/>
            </a:pPr>
            <a:r>
              <a:rPr b="0" i="0" lang="en-US" sz="1800" u="none" cap="none" strike="noStrike">
                <a:solidFill>
                  <a:schemeClr val="dk1"/>
                </a:solidFill>
                <a:latin typeface="Calibri"/>
                <a:ea typeface="Calibri"/>
                <a:cs typeface="Calibri"/>
                <a:sym typeface="Calibri"/>
              </a:rPr>
              <a:t>Pancreas</a:t>
            </a:r>
            <a:endParaRPr b="0" i="0" sz="1800" u="none" cap="none" strike="noStrike">
              <a:solidFill>
                <a:schemeClr val="dk1"/>
              </a:solidFill>
              <a:latin typeface="Calibri"/>
              <a:ea typeface="Calibri"/>
              <a:cs typeface="Calibri"/>
              <a:sym typeface="Calibri"/>
            </a:endParaRPr>
          </a:p>
          <a:p>
            <a:pPr indent="-86868" lvl="2" marL="571500" marR="0" rtl="0" algn="l">
              <a:lnSpc>
                <a:spcPct val="100000"/>
              </a:lnSpc>
              <a:spcBef>
                <a:spcPts val="360"/>
              </a:spcBef>
              <a:spcAft>
                <a:spcPts val="0"/>
              </a:spcAft>
              <a:buClr>
                <a:schemeClr val="accent1"/>
              </a:buClr>
              <a:buSzPct val="76000"/>
              <a:buFont typeface="Noto Sans Symbols"/>
              <a:buChar char="🞇"/>
            </a:pPr>
            <a:r>
              <a:rPr b="0" i="0" lang="en-US" sz="2000" u="none" cap="none" strike="noStrike">
                <a:solidFill>
                  <a:schemeClr val="dk1"/>
                </a:solidFill>
                <a:latin typeface="Calibri"/>
                <a:ea typeface="Calibri"/>
                <a:cs typeface="Calibri"/>
                <a:sym typeface="Calibri"/>
              </a:rPr>
              <a:t>Juices contain enzymes designed to break down the food chemically so nutrients can be absorbed by the blood</a:t>
            </a:r>
            <a:endParaRPr b="0" i="0" sz="2000" u="none" cap="none" strike="noStrike">
              <a:solidFill>
                <a:schemeClr val="dk1"/>
              </a:solidFill>
              <a:latin typeface="Calibri"/>
              <a:ea typeface="Calibri"/>
              <a:cs typeface="Calibri"/>
              <a:sym typeface="Calibri"/>
            </a:endParaRPr>
          </a:p>
          <a:p>
            <a:pPr indent="0" lvl="3" marL="781050" marR="0" rtl="0" algn="l">
              <a:lnSpc>
                <a:spcPct val="100000"/>
              </a:lnSpc>
              <a:spcBef>
                <a:spcPts val="324"/>
              </a:spcBef>
              <a:spcAft>
                <a:spcPts val="0"/>
              </a:spcAft>
              <a:buClr>
                <a:schemeClr val="accent1"/>
              </a:buClr>
              <a:buSzPct val="76000"/>
              <a:buFont typeface="Noto Sans Symbols"/>
              <a:buNone/>
            </a:pPr>
            <a:r>
              <a:t/>
            </a:r>
            <a:endParaRPr b="0" i="0" sz="1800" u="none" cap="none" strike="noStrike">
              <a:solidFill>
                <a:schemeClr val="dk1"/>
              </a:solidFill>
              <a:latin typeface="Calibri"/>
              <a:ea typeface="Calibri"/>
              <a:cs typeface="Calibri"/>
              <a:sym typeface="Calibri"/>
            </a:endParaRPr>
          </a:p>
        </p:txBody>
      </p:sp>
      <p:sp>
        <p:nvSpPr>
          <p:cNvPr id="237" name="Google Shape;237;p16"/>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238" name="Google Shape;238;p16"/>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17"/>
          <p:cNvSpPr txBox="1"/>
          <p:nvPr>
            <p:ph type="title"/>
          </p:nvPr>
        </p:nvSpPr>
        <p:spPr>
          <a:xfrm>
            <a:off x="184150" y="152400"/>
            <a:ext cx="7381875" cy="6096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b="1" lang="en-US" sz="3555">
                <a:latin typeface="Calibri"/>
                <a:ea typeface="Calibri"/>
                <a:cs typeface="Calibri"/>
                <a:sym typeface="Calibri"/>
              </a:rPr>
              <a:t>2. Absorption</a:t>
            </a:r>
            <a:endParaRPr b="1" sz="3555">
              <a:latin typeface="Calibri"/>
              <a:ea typeface="Calibri"/>
              <a:cs typeface="Calibri"/>
              <a:sym typeface="Calibri"/>
            </a:endParaRPr>
          </a:p>
        </p:txBody>
      </p:sp>
      <p:sp>
        <p:nvSpPr>
          <p:cNvPr id="245" name="Google Shape;245;p17"/>
          <p:cNvSpPr txBox="1"/>
          <p:nvPr>
            <p:ph idx="1" type="body"/>
          </p:nvPr>
        </p:nvSpPr>
        <p:spPr>
          <a:xfrm>
            <a:off x="250190" y="839470"/>
            <a:ext cx="11389360" cy="3851275"/>
          </a:xfrm>
          <a:prstGeom prst="rect">
            <a:avLst/>
          </a:prstGeom>
          <a:noFill/>
          <a:ln>
            <a:noFill/>
          </a:ln>
        </p:spPr>
        <p:txBody>
          <a:bodyPr anchorCtr="0" anchor="t" bIns="45700" lIns="91425" spcFirstLastPara="1" rIns="91425" wrap="square" tIns="45700">
            <a:normAutofit/>
          </a:bodyPr>
          <a:lstStyle/>
          <a:p>
            <a:pPr indent="-115824" lvl="0" marL="0" marR="0" rtl="0" algn="l">
              <a:lnSpc>
                <a:spcPct val="100000"/>
              </a:lnSpc>
              <a:spcBef>
                <a:spcPts val="0"/>
              </a:spcBef>
              <a:spcAft>
                <a:spcPts val="0"/>
              </a:spcAft>
              <a:buClr>
                <a:schemeClr val="accent1"/>
              </a:buClr>
              <a:buSzPts val="1824"/>
              <a:buFont typeface="Noto Sans Symbols"/>
              <a:buChar char="🞇"/>
            </a:pPr>
            <a:r>
              <a:rPr b="0" i="0" lang="en-US" sz="2400" u="none" cap="none" strike="noStrike">
                <a:solidFill>
                  <a:schemeClr val="dk1"/>
                </a:solidFill>
                <a:latin typeface="Calibri"/>
                <a:ea typeface="Calibri"/>
                <a:cs typeface="Calibri"/>
                <a:sym typeface="Calibri"/>
              </a:rPr>
              <a:t>The process in which blood or lymph capillaries pick up the digested materials </a:t>
            </a:r>
            <a:endParaRPr b="0" i="0" sz="2400" u="none" cap="none" strike="noStrike">
              <a:solidFill>
                <a:schemeClr val="dk1"/>
              </a:solidFill>
              <a:latin typeface="Calibri"/>
              <a:ea typeface="Calibri"/>
              <a:cs typeface="Calibri"/>
              <a:sym typeface="Calibri"/>
            </a:endParaRPr>
          </a:p>
          <a:p>
            <a:pPr indent="-106172" lvl="1" marL="297180" marR="0" rtl="0" algn="l">
              <a:lnSpc>
                <a:spcPct val="100000"/>
              </a:lnSpc>
              <a:spcBef>
                <a:spcPts val="440"/>
              </a:spcBef>
              <a:spcAft>
                <a:spcPts val="0"/>
              </a:spcAft>
              <a:buClr>
                <a:schemeClr val="accent1"/>
              </a:buClr>
              <a:buSzPts val="1672"/>
              <a:buFont typeface="Noto Sans Symbols"/>
              <a:buChar char="🞇"/>
            </a:pPr>
            <a:r>
              <a:rPr b="0" i="0" lang="en-US" sz="2200" u="none" cap="none" strike="noStrike">
                <a:solidFill>
                  <a:schemeClr val="dk1"/>
                </a:solidFill>
                <a:latin typeface="Calibri"/>
                <a:ea typeface="Calibri"/>
                <a:cs typeface="Calibri"/>
                <a:sym typeface="Calibri"/>
              </a:rPr>
              <a:t>Most absorption happens in the small intestine</a:t>
            </a:r>
            <a:endParaRPr b="0" i="0" sz="2200" u="none" cap="none" strike="noStrike">
              <a:solidFill>
                <a:schemeClr val="dk1"/>
              </a:solidFill>
              <a:latin typeface="Calibri"/>
              <a:ea typeface="Calibri"/>
              <a:cs typeface="Calibri"/>
              <a:sym typeface="Calibri"/>
            </a:endParaRPr>
          </a:p>
          <a:p>
            <a:pPr indent="-96520" lvl="2" marL="571500" marR="0" rtl="0" algn="l">
              <a:lnSpc>
                <a:spcPct val="100000"/>
              </a:lnSpc>
              <a:spcBef>
                <a:spcPts val="400"/>
              </a:spcBef>
              <a:spcAft>
                <a:spcPts val="0"/>
              </a:spcAft>
              <a:buClr>
                <a:schemeClr val="accent1"/>
              </a:buClr>
              <a:buSzPts val="1520"/>
              <a:buFont typeface="Noto Sans Symbols"/>
              <a:buChar char="🞇"/>
            </a:pPr>
            <a:r>
              <a:rPr b="0" i="0" lang="en-US" sz="2000" u="none" cap="none" strike="noStrike">
                <a:solidFill>
                  <a:schemeClr val="dk1"/>
                </a:solidFill>
                <a:latin typeface="Calibri"/>
                <a:ea typeface="Calibri"/>
                <a:cs typeface="Calibri"/>
                <a:sym typeface="Calibri"/>
              </a:rPr>
              <a:t>Exception is water, salts &amp; some vitamins </a:t>
            </a:r>
            <a:endParaRPr b="0" i="0" sz="2000" u="none" cap="none" strike="noStrike">
              <a:solidFill>
                <a:schemeClr val="dk1"/>
              </a:solidFill>
              <a:latin typeface="Calibri"/>
              <a:ea typeface="Calibri"/>
              <a:cs typeface="Calibri"/>
              <a:sym typeface="Calibri"/>
            </a:endParaRPr>
          </a:p>
          <a:p>
            <a:pPr indent="0" lvl="2" marL="571500" marR="0" rtl="0" algn="l">
              <a:lnSpc>
                <a:spcPct val="100000"/>
              </a:lnSpc>
              <a:spcBef>
                <a:spcPts val="400"/>
              </a:spcBef>
              <a:spcAft>
                <a:spcPts val="0"/>
              </a:spcAft>
              <a:buClr>
                <a:schemeClr val="accent1"/>
              </a:buClr>
              <a:buSzPts val="1520"/>
              <a:buFont typeface="Noto Sans Symbols"/>
              <a:buNone/>
            </a:pPr>
            <a:r>
              <a:rPr b="0" i="0" lang="en-US" sz="2000" u="none" cap="none" strike="noStrike">
                <a:solidFill>
                  <a:schemeClr val="dk1"/>
                </a:solidFill>
                <a:latin typeface="Calibri"/>
                <a:ea typeface="Calibri"/>
                <a:cs typeface="Calibri"/>
                <a:sym typeface="Calibri"/>
              </a:rPr>
              <a:t>	(large intestine)</a:t>
            </a:r>
            <a:endParaRPr b="1" i="0" sz="2000" u="none" cap="none" strike="noStrike">
              <a:solidFill>
                <a:srgbClr val="0000CC"/>
              </a:solidFill>
              <a:latin typeface="Calibri"/>
              <a:ea typeface="Calibri"/>
              <a:cs typeface="Calibri"/>
              <a:sym typeface="Calibri"/>
            </a:endParaRPr>
          </a:p>
          <a:p>
            <a:pPr indent="-115824" lvl="0" marL="0" marR="0" rtl="0" algn="l">
              <a:lnSpc>
                <a:spcPct val="100000"/>
              </a:lnSpc>
              <a:spcBef>
                <a:spcPts val="480"/>
              </a:spcBef>
              <a:spcAft>
                <a:spcPts val="0"/>
              </a:spcAft>
              <a:buClr>
                <a:schemeClr val="accent1"/>
              </a:buClr>
              <a:buSzPts val="1824"/>
              <a:buFont typeface="Noto Sans Symbols"/>
              <a:buChar char="🞇"/>
            </a:pPr>
            <a:r>
              <a:rPr b="0" i="0" lang="en-US" sz="2400" u="none" cap="none" strike="noStrike">
                <a:solidFill>
                  <a:schemeClr val="dk1"/>
                </a:solidFill>
                <a:latin typeface="Calibri"/>
                <a:ea typeface="Calibri"/>
                <a:cs typeface="Calibri"/>
                <a:sym typeface="Calibri"/>
              </a:rPr>
              <a:t>Carries nutrients through the circulatory system to every cell in the body</a:t>
            </a:r>
            <a:endParaRPr b="0" i="0" sz="2400" u="none" cap="none" strike="noStrike">
              <a:solidFill>
                <a:schemeClr val="dk1"/>
              </a:solidFill>
              <a:latin typeface="Calibri"/>
              <a:ea typeface="Calibri"/>
              <a:cs typeface="Calibri"/>
              <a:sym typeface="Calibri"/>
            </a:endParaRPr>
          </a:p>
          <a:p>
            <a:pPr indent="0" lvl="3" marL="781050" marR="0" rtl="0" algn="l">
              <a:lnSpc>
                <a:spcPct val="100000"/>
              </a:lnSpc>
              <a:spcBef>
                <a:spcPts val="360"/>
              </a:spcBef>
              <a:spcAft>
                <a:spcPts val="0"/>
              </a:spcAft>
              <a:buClr>
                <a:schemeClr val="accent1"/>
              </a:buClr>
              <a:buSzPts val="1368"/>
              <a:buFont typeface="Noto Sans Symbols"/>
              <a:buNone/>
            </a:pPr>
            <a:r>
              <a:t/>
            </a:r>
            <a:endParaRPr b="0" i="0" sz="1800" u="none" cap="none" strike="noStrike">
              <a:solidFill>
                <a:schemeClr val="dk1"/>
              </a:solidFill>
              <a:latin typeface="Calibri"/>
              <a:ea typeface="Calibri"/>
              <a:cs typeface="Calibri"/>
              <a:sym typeface="Calibri"/>
            </a:endParaRPr>
          </a:p>
        </p:txBody>
      </p:sp>
      <p:sp>
        <p:nvSpPr>
          <p:cNvPr id="246" name="Google Shape;246;p17"/>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247" name="Google Shape;247;p17"/>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18"/>
          <p:cNvSpPr txBox="1"/>
          <p:nvPr>
            <p:ph type="title"/>
          </p:nvPr>
        </p:nvSpPr>
        <p:spPr>
          <a:xfrm>
            <a:off x="87630" y="76200"/>
            <a:ext cx="7381875" cy="6096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b="1" lang="en-US">
                <a:latin typeface="Calibri"/>
                <a:ea typeface="Calibri"/>
                <a:cs typeface="Calibri"/>
                <a:sym typeface="Calibri"/>
              </a:rPr>
              <a:t>Metabolism</a:t>
            </a:r>
            <a:endParaRPr b="1">
              <a:latin typeface="Calibri"/>
              <a:ea typeface="Calibri"/>
              <a:cs typeface="Calibri"/>
              <a:sym typeface="Calibri"/>
            </a:endParaRPr>
          </a:p>
        </p:txBody>
      </p:sp>
      <p:sp>
        <p:nvSpPr>
          <p:cNvPr id="254" name="Google Shape;254;p18"/>
          <p:cNvSpPr txBox="1"/>
          <p:nvPr>
            <p:ph idx="1" type="body"/>
          </p:nvPr>
        </p:nvSpPr>
        <p:spPr>
          <a:xfrm>
            <a:off x="192405" y="685800"/>
            <a:ext cx="11999595" cy="3927475"/>
          </a:xfrm>
          <a:prstGeom prst="rect">
            <a:avLst/>
          </a:prstGeom>
          <a:noFill/>
          <a:ln>
            <a:noFill/>
          </a:ln>
        </p:spPr>
        <p:txBody>
          <a:bodyPr anchorCtr="0" anchor="t" bIns="45700" lIns="91425" spcFirstLastPara="1" rIns="91425" wrap="square" tIns="45700">
            <a:normAutofit lnSpcReduction="10000"/>
          </a:bodyPr>
          <a:lstStyle/>
          <a:p>
            <a:pPr indent="-115824" lvl="0" marL="0" marR="0" rtl="0" algn="l">
              <a:lnSpc>
                <a:spcPct val="100000"/>
              </a:lnSpc>
              <a:spcBef>
                <a:spcPts val="0"/>
              </a:spcBef>
              <a:spcAft>
                <a:spcPts val="0"/>
              </a:spcAft>
              <a:buClr>
                <a:schemeClr val="accent1"/>
              </a:buClr>
              <a:buSzPts val="1824"/>
              <a:buFont typeface="Noto Sans Symbols"/>
              <a:buChar char="🞇"/>
            </a:pPr>
            <a:r>
              <a:rPr b="0" i="0" lang="en-US" sz="2400" u="none" cap="none" strike="noStrike">
                <a:solidFill>
                  <a:schemeClr val="dk1"/>
                </a:solidFill>
                <a:latin typeface="Calibri"/>
                <a:ea typeface="Calibri"/>
                <a:cs typeface="Calibri"/>
                <a:sym typeface="Calibri"/>
              </a:rPr>
              <a:t>The process in which nutrients are used</a:t>
            </a:r>
            <a:endParaRPr b="0" i="0" sz="2400" u="none" cap="none" strike="noStrike">
              <a:solidFill>
                <a:schemeClr val="dk1"/>
              </a:solidFill>
              <a:latin typeface="Calibri"/>
              <a:ea typeface="Calibri"/>
              <a:cs typeface="Calibri"/>
              <a:sym typeface="Calibri"/>
            </a:endParaRPr>
          </a:p>
          <a:p>
            <a:pPr indent="-106172" lvl="1" marL="297180" marR="0" rtl="0" algn="l">
              <a:lnSpc>
                <a:spcPct val="100000"/>
              </a:lnSpc>
              <a:spcBef>
                <a:spcPts val="440"/>
              </a:spcBef>
              <a:spcAft>
                <a:spcPts val="0"/>
              </a:spcAft>
              <a:buClr>
                <a:schemeClr val="accent1"/>
              </a:buClr>
              <a:buSzPts val="1672"/>
              <a:buFont typeface="Noto Sans Symbols"/>
              <a:buChar char="🞇"/>
            </a:pPr>
            <a:r>
              <a:rPr b="0" i="0" lang="en-US" sz="2200" u="none" cap="none" strike="noStrike">
                <a:solidFill>
                  <a:schemeClr val="dk1"/>
                </a:solidFill>
                <a:latin typeface="Calibri"/>
                <a:ea typeface="Calibri"/>
                <a:cs typeface="Calibri"/>
                <a:sym typeface="Calibri"/>
              </a:rPr>
              <a:t>To build tissue</a:t>
            </a:r>
            <a:endParaRPr b="0" i="0" sz="2200" u="none" cap="none" strike="noStrike">
              <a:solidFill>
                <a:schemeClr val="dk1"/>
              </a:solidFill>
              <a:latin typeface="Calibri"/>
              <a:ea typeface="Calibri"/>
              <a:cs typeface="Calibri"/>
              <a:sym typeface="Calibri"/>
            </a:endParaRPr>
          </a:p>
          <a:p>
            <a:pPr indent="-106172" lvl="1" marL="297180" marR="0" rtl="0" algn="l">
              <a:lnSpc>
                <a:spcPct val="100000"/>
              </a:lnSpc>
              <a:spcBef>
                <a:spcPts val="440"/>
              </a:spcBef>
              <a:spcAft>
                <a:spcPts val="0"/>
              </a:spcAft>
              <a:buClr>
                <a:schemeClr val="accent1"/>
              </a:buClr>
              <a:buSzPts val="1672"/>
              <a:buFont typeface="Noto Sans Symbols"/>
              <a:buChar char="🞇"/>
            </a:pPr>
            <a:r>
              <a:rPr b="0" i="0" lang="en-US" sz="2200" u="none" cap="none" strike="noStrike">
                <a:solidFill>
                  <a:schemeClr val="dk1"/>
                </a:solidFill>
                <a:latin typeface="Calibri"/>
                <a:ea typeface="Calibri"/>
                <a:cs typeface="Calibri"/>
                <a:sym typeface="Calibri"/>
              </a:rPr>
              <a:t>To provide energy</a:t>
            </a:r>
            <a:endParaRPr b="0" i="0" sz="2200" u="none" cap="none" strike="noStrike">
              <a:solidFill>
                <a:schemeClr val="dk1"/>
              </a:solidFill>
              <a:latin typeface="Calibri"/>
              <a:ea typeface="Calibri"/>
              <a:cs typeface="Calibri"/>
              <a:sym typeface="Calibri"/>
            </a:endParaRPr>
          </a:p>
          <a:p>
            <a:pPr indent="-96520" lvl="2" marL="571500" marR="0" rtl="0" algn="l">
              <a:lnSpc>
                <a:spcPct val="100000"/>
              </a:lnSpc>
              <a:spcBef>
                <a:spcPts val="400"/>
              </a:spcBef>
              <a:spcAft>
                <a:spcPts val="0"/>
              </a:spcAft>
              <a:buClr>
                <a:schemeClr val="accent1"/>
              </a:buClr>
              <a:buSzPts val="1520"/>
              <a:buFont typeface="Noto Sans Symbols"/>
              <a:buChar char="🞇"/>
            </a:pPr>
            <a:r>
              <a:rPr b="0" i="0" lang="en-US" sz="2000" u="none" cap="none" strike="noStrike">
                <a:solidFill>
                  <a:schemeClr val="dk1"/>
                </a:solidFill>
                <a:latin typeface="Calibri"/>
                <a:ea typeface="Calibri"/>
                <a:cs typeface="Calibri"/>
                <a:sym typeface="Calibri"/>
              </a:rPr>
              <a:t>Voluntary </a:t>
            </a:r>
            <a:endParaRPr b="0" i="0" sz="2000" u="none" cap="none" strike="noStrike">
              <a:solidFill>
                <a:schemeClr val="dk1"/>
              </a:solidFill>
              <a:latin typeface="Calibri"/>
              <a:ea typeface="Calibri"/>
              <a:cs typeface="Calibri"/>
              <a:sym typeface="Calibri"/>
            </a:endParaRPr>
          </a:p>
          <a:p>
            <a:pPr indent="-86868" lvl="3" marL="781050" marR="0" rtl="0" algn="l">
              <a:lnSpc>
                <a:spcPct val="100000"/>
              </a:lnSpc>
              <a:spcBef>
                <a:spcPts val="360"/>
              </a:spcBef>
              <a:spcAft>
                <a:spcPts val="0"/>
              </a:spcAft>
              <a:buClr>
                <a:schemeClr val="accent1"/>
              </a:buClr>
              <a:buSzPts val="1368"/>
              <a:buFont typeface="Noto Sans Symbols"/>
              <a:buChar char="🞇"/>
            </a:pPr>
            <a:r>
              <a:rPr b="0" i="0" lang="en-US" sz="1800" u="none" cap="none" strike="noStrike">
                <a:solidFill>
                  <a:schemeClr val="dk1"/>
                </a:solidFill>
                <a:latin typeface="Calibri"/>
                <a:ea typeface="Calibri"/>
                <a:cs typeface="Calibri"/>
                <a:sym typeface="Calibri"/>
              </a:rPr>
              <a:t>Swimming, housekeeping</a:t>
            </a:r>
            <a:endParaRPr b="0" i="0" sz="1800" u="none" cap="none" strike="noStrike">
              <a:solidFill>
                <a:schemeClr val="dk1"/>
              </a:solidFill>
              <a:latin typeface="Calibri"/>
              <a:ea typeface="Calibri"/>
              <a:cs typeface="Calibri"/>
              <a:sym typeface="Calibri"/>
            </a:endParaRPr>
          </a:p>
          <a:p>
            <a:pPr indent="-96520" lvl="2" marL="571500" marR="0" rtl="0" algn="l">
              <a:lnSpc>
                <a:spcPct val="100000"/>
              </a:lnSpc>
              <a:spcBef>
                <a:spcPts val="400"/>
              </a:spcBef>
              <a:spcAft>
                <a:spcPts val="0"/>
              </a:spcAft>
              <a:buClr>
                <a:schemeClr val="accent1"/>
              </a:buClr>
              <a:buSzPts val="1520"/>
              <a:buFont typeface="Noto Sans Symbols"/>
              <a:buChar char="🞇"/>
            </a:pPr>
            <a:r>
              <a:rPr b="0" i="0" lang="en-US" sz="2000" u="none" cap="none" strike="noStrike">
                <a:solidFill>
                  <a:schemeClr val="dk1"/>
                </a:solidFill>
                <a:latin typeface="Calibri"/>
                <a:ea typeface="Calibri"/>
                <a:cs typeface="Calibri"/>
                <a:sym typeface="Calibri"/>
              </a:rPr>
              <a:t>Involuntary</a:t>
            </a:r>
            <a:endParaRPr b="0" i="0" sz="2000" u="none" cap="none" strike="noStrike">
              <a:solidFill>
                <a:schemeClr val="dk1"/>
              </a:solidFill>
              <a:latin typeface="Calibri"/>
              <a:ea typeface="Calibri"/>
              <a:cs typeface="Calibri"/>
              <a:sym typeface="Calibri"/>
            </a:endParaRPr>
          </a:p>
          <a:p>
            <a:pPr indent="-86868" lvl="3" marL="781050" marR="0" rtl="0" algn="l">
              <a:lnSpc>
                <a:spcPct val="100000"/>
              </a:lnSpc>
              <a:spcBef>
                <a:spcPts val="360"/>
              </a:spcBef>
              <a:spcAft>
                <a:spcPts val="0"/>
              </a:spcAft>
              <a:buClr>
                <a:schemeClr val="accent1"/>
              </a:buClr>
              <a:buSzPts val="1368"/>
              <a:buFont typeface="Noto Sans Symbols"/>
              <a:buChar char="🞇"/>
            </a:pPr>
            <a:r>
              <a:rPr b="0" i="0" lang="en-US" sz="1800" u="none" cap="none" strike="noStrike">
                <a:solidFill>
                  <a:schemeClr val="dk1"/>
                </a:solidFill>
                <a:latin typeface="Calibri"/>
                <a:ea typeface="Calibri"/>
                <a:cs typeface="Calibri"/>
                <a:sym typeface="Calibri"/>
              </a:rPr>
              <a:t>Breathing, circulation, digestion</a:t>
            </a:r>
            <a:endParaRPr b="0" i="0" sz="1800" u="none" cap="none" strike="noStrike">
              <a:solidFill>
                <a:schemeClr val="dk1"/>
              </a:solidFill>
              <a:latin typeface="Calibri"/>
              <a:ea typeface="Calibri"/>
              <a:cs typeface="Calibri"/>
              <a:sym typeface="Calibri"/>
            </a:endParaRPr>
          </a:p>
          <a:p>
            <a:pPr indent="-106172" lvl="1" marL="297180" marR="0" rtl="0" algn="l">
              <a:lnSpc>
                <a:spcPct val="100000"/>
              </a:lnSpc>
              <a:spcBef>
                <a:spcPts val="440"/>
              </a:spcBef>
              <a:spcAft>
                <a:spcPts val="0"/>
              </a:spcAft>
              <a:buClr>
                <a:schemeClr val="accent1"/>
              </a:buClr>
              <a:buSzPts val="1672"/>
              <a:buFont typeface="Noto Sans Symbols"/>
              <a:buChar char="🞇"/>
            </a:pPr>
            <a:r>
              <a:rPr b="0" i="0" lang="en-US" sz="2200" u="none" cap="none" strike="noStrike">
                <a:solidFill>
                  <a:schemeClr val="dk1"/>
                </a:solidFill>
                <a:latin typeface="Calibri"/>
                <a:ea typeface="Calibri"/>
                <a:cs typeface="Calibri"/>
                <a:sym typeface="Calibri"/>
              </a:rPr>
              <a:t>To regulate various body functions  </a:t>
            </a:r>
            <a:endParaRPr b="0" i="0" sz="2200" u="none" cap="none" strike="noStrike">
              <a:solidFill>
                <a:schemeClr val="dk1"/>
              </a:solidFill>
              <a:latin typeface="Calibri"/>
              <a:ea typeface="Calibri"/>
              <a:cs typeface="Calibri"/>
              <a:sym typeface="Calibri"/>
            </a:endParaRPr>
          </a:p>
          <a:p>
            <a:pPr indent="-115824" lvl="0" marL="0" marR="0" rtl="0" algn="l">
              <a:lnSpc>
                <a:spcPct val="100000"/>
              </a:lnSpc>
              <a:spcBef>
                <a:spcPts val="480"/>
              </a:spcBef>
              <a:spcAft>
                <a:spcPts val="0"/>
              </a:spcAft>
              <a:buClr>
                <a:schemeClr val="accent1"/>
              </a:buClr>
              <a:buSzPts val="1824"/>
              <a:buFont typeface="Noto Sans Symbols"/>
              <a:buChar char="🞇"/>
            </a:pPr>
            <a:r>
              <a:rPr b="1" i="0" lang="en-US" sz="2400" u="none" cap="none" strike="noStrike">
                <a:solidFill>
                  <a:srgbClr val="0000CC"/>
                </a:solidFill>
                <a:latin typeface="Calibri"/>
                <a:ea typeface="Calibri"/>
                <a:cs typeface="Calibri"/>
                <a:sym typeface="Calibri"/>
              </a:rPr>
              <a:t>Basal Metabolic Rate (BMR)</a:t>
            </a:r>
            <a:endParaRPr b="1" i="0" sz="2400" u="none" cap="none" strike="noStrike">
              <a:solidFill>
                <a:srgbClr val="0000CC"/>
              </a:solidFill>
              <a:latin typeface="Calibri"/>
              <a:ea typeface="Calibri"/>
              <a:cs typeface="Calibri"/>
              <a:sym typeface="Calibri"/>
            </a:endParaRPr>
          </a:p>
          <a:p>
            <a:pPr indent="-106172" lvl="1" marL="297180" marR="0" rtl="0" algn="l">
              <a:lnSpc>
                <a:spcPct val="100000"/>
              </a:lnSpc>
              <a:spcBef>
                <a:spcPts val="440"/>
              </a:spcBef>
              <a:spcAft>
                <a:spcPts val="0"/>
              </a:spcAft>
              <a:buClr>
                <a:schemeClr val="accent1"/>
              </a:buClr>
              <a:buSzPts val="1672"/>
              <a:buFont typeface="Noto Sans Symbols"/>
              <a:buChar char="🞇"/>
            </a:pPr>
            <a:r>
              <a:rPr b="0" i="0" lang="en-US" sz="2200" u="none" cap="none" strike="noStrike">
                <a:solidFill>
                  <a:schemeClr val="dk1"/>
                </a:solidFill>
                <a:latin typeface="Calibri"/>
                <a:ea typeface="Calibri"/>
                <a:cs typeface="Calibri"/>
                <a:sym typeface="Calibri"/>
              </a:rPr>
              <a:t>The rate at which the body uses energy just to maintain it own tissue (involuntary) </a:t>
            </a:r>
            <a:endParaRPr b="0" i="0" sz="2200" u="none" cap="none" strike="noStrike">
              <a:solidFill>
                <a:schemeClr val="dk1"/>
              </a:solidFill>
              <a:latin typeface="Calibri"/>
              <a:ea typeface="Calibri"/>
              <a:cs typeface="Calibri"/>
              <a:sym typeface="Calibri"/>
            </a:endParaRPr>
          </a:p>
          <a:p>
            <a:pPr indent="0" lvl="3" marL="781050" marR="0" rtl="0" algn="l">
              <a:lnSpc>
                <a:spcPct val="100000"/>
              </a:lnSpc>
              <a:spcBef>
                <a:spcPts val="360"/>
              </a:spcBef>
              <a:spcAft>
                <a:spcPts val="0"/>
              </a:spcAft>
              <a:buClr>
                <a:schemeClr val="accent1"/>
              </a:buClr>
              <a:buSzPts val="1368"/>
              <a:buFont typeface="Noto Sans Symbols"/>
              <a:buNone/>
            </a:pPr>
            <a:r>
              <a:t/>
            </a:r>
            <a:endParaRPr b="0" i="0" sz="1800" u="none" cap="none" strike="noStrike">
              <a:solidFill>
                <a:schemeClr val="dk1"/>
              </a:solidFill>
              <a:latin typeface="Calibri"/>
              <a:ea typeface="Calibri"/>
              <a:cs typeface="Calibri"/>
              <a:sym typeface="Calibri"/>
            </a:endParaRPr>
          </a:p>
        </p:txBody>
      </p:sp>
      <p:sp>
        <p:nvSpPr>
          <p:cNvPr id="255" name="Google Shape;255;p18"/>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256" name="Google Shape;256;p18"/>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19"/>
          <p:cNvSpPr txBox="1"/>
          <p:nvPr>
            <p:ph type="title"/>
          </p:nvPr>
        </p:nvSpPr>
        <p:spPr>
          <a:xfrm>
            <a:off x="107315" y="76200"/>
            <a:ext cx="7381875" cy="685800"/>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chemeClr val="dk1"/>
              </a:buClr>
              <a:buSzPts val="3555"/>
              <a:buFont typeface="Calibri"/>
              <a:buNone/>
            </a:pPr>
            <a:r>
              <a:rPr b="1" i="0" lang="en-US" sz="3555" u="none" cap="none" strike="noStrike">
                <a:solidFill>
                  <a:schemeClr val="dk1"/>
                </a:solidFill>
                <a:latin typeface="Calibri"/>
                <a:ea typeface="Calibri"/>
                <a:cs typeface="Calibri"/>
                <a:sym typeface="Calibri"/>
              </a:rPr>
              <a:t>Body Mass Index (BMI)</a:t>
            </a:r>
            <a:endParaRPr b="1" i="0" sz="3555" u="none" cap="none" strike="noStrike">
              <a:solidFill>
                <a:schemeClr val="dk1"/>
              </a:solidFill>
              <a:latin typeface="Calibri"/>
              <a:ea typeface="Calibri"/>
              <a:cs typeface="Calibri"/>
              <a:sym typeface="Calibri"/>
            </a:endParaRPr>
          </a:p>
        </p:txBody>
      </p:sp>
      <p:sp>
        <p:nvSpPr>
          <p:cNvPr id="263" name="Google Shape;263;p19"/>
          <p:cNvSpPr txBox="1"/>
          <p:nvPr>
            <p:ph idx="1" type="body"/>
          </p:nvPr>
        </p:nvSpPr>
        <p:spPr>
          <a:xfrm>
            <a:off x="211455" y="868680"/>
            <a:ext cx="10446385" cy="4876800"/>
          </a:xfrm>
          <a:prstGeom prst="rect">
            <a:avLst/>
          </a:prstGeom>
          <a:noFill/>
          <a:ln>
            <a:noFill/>
          </a:ln>
        </p:spPr>
        <p:txBody>
          <a:bodyPr anchorCtr="0" anchor="t" bIns="45700" lIns="91425" spcFirstLastPara="1" rIns="91425" wrap="square" tIns="45700">
            <a:normAutofit/>
          </a:bodyPr>
          <a:lstStyle/>
          <a:p>
            <a:pPr indent="-177800" lvl="0" marL="0" rtl="0" algn="l">
              <a:lnSpc>
                <a:spcPct val="90000"/>
              </a:lnSpc>
              <a:spcBef>
                <a:spcPts val="0"/>
              </a:spcBef>
              <a:spcAft>
                <a:spcPts val="0"/>
              </a:spcAft>
              <a:buClr>
                <a:schemeClr val="dk1"/>
              </a:buClr>
              <a:buSzPts val="2800"/>
              <a:buChar char="•"/>
            </a:pPr>
            <a:r>
              <a:rPr lang="en-US">
                <a:solidFill>
                  <a:schemeClr val="dk1"/>
                </a:solidFill>
              </a:rPr>
              <a:t>A calculation that measures weight in relation to 	height and correlates this with body fat:</a:t>
            </a:r>
            <a:endParaRPr>
              <a:solidFill>
                <a:schemeClr val="dk1"/>
              </a:solidFill>
            </a:endParaRPr>
          </a:p>
          <a:p>
            <a:pPr indent="-152400" lvl="1" marL="297180" rtl="0" algn="l">
              <a:lnSpc>
                <a:spcPct val="90000"/>
              </a:lnSpc>
              <a:spcBef>
                <a:spcPts val="500"/>
              </a:spcBef>
              <a:spcAft>
                <a:spcPts val="0"/>
              </a:spcAft>
              <a:buClr>
                <a:schemeClr val="dk1"/>
              </a:buClr>
              <a:buSzPts val="2400"/>
              <a:buChar char="•"/>
            </a:pPr>
            <a:r>
              <a:rPr lang="en-US">
                <a:solidFill>
                  <a:schemeClr val="dk1"/>
                </a:solidFill>
              </a:rPr>
              <a:t> Ideal range is 18.5 – 24.9;</a:t>
            </a:r>
            <a:endParaRPr>
              <a:solidFill>
                <a:schemeClr val="dk1"/>
              </a:solidFill>
            </a:endParaRPr>
          </a:p>
          <a:p>
            <a:pPr indent="-152400" lvl="1" marL="297180" rtl="0" algn="l">
              <a:lnSpc>
                <a:spcPct val="90000"/>
              </a:lnSpc>
              <a:spcBef>
                <a:spcPts val="500"/>
              </a:spcBef>
              <a:spcAft>
                <a:spcPts val="0"/>
              </a:spcAft>
              <a:buClr>
                <a:schemeClr val="dk1"/>
              </a:buClr>
              <a:buSzPts val="2400"/>
              <a:buChar char="•"/>
            </a:pPr>
            <a:r>
              <a:rPr lang="en-US">
                <a:solidFill>
                  <a:schemeClr val="dk1"/>
                </a:solidFill>
              </a:rPr>
              <a:t> &lt;18.5 = underweight;</a:t>
            </a:r>
            <a:endParaRPr>
              <a:solidFill>
                <a:schemeClr val="dk1"/>
              </a:solidFill>
            </a:endParaRPr>
          </a:p>
          <a:p>
            <a:pPr indent="-152400" lvl="1" marL="297180" rtl="0" algn="l">
              <a:lnSpc>
                <a:spcPct val="90000"/>
              </a:lnSpc>
              <a:spcBef>
                <a:spcPts val="500"/>
              </a:spcBef>
              <a:spcAft>
                <a:spcPts val="0"/>
              </a:spcAft>
              <a:buClr>
                <a:schemeClr val="dk1"/>
              </a:buClr>
              <a:buSzPts val="2400"/>
              <a:buChar char="•"/>
            </a:pPr>
            <a:r>
              <a:rPr lang="en-US">
                <a:solidFill>
                  <a:schemeClr val="dk1"/>
                </a:solidFill>
              </a:rPr>
              <a:t> 25 – 29.9 overweight;</a:t>
            </a:r>
            <a:endParaRPr>
              <a:solidFill>
                <a:schemeClr val="dk1"/>
              </a:solidFill>
            </a:endParaRPr>
          </a:p>
          <a:p>
            <a:pPr indent="-152400" lvl="1" marL="297180" rtl="0" algn="l">
              <a:lnSpc>
                <a:spcPct val="90000"/>
              </a:lnSpc>
              <a:spcBef>
                <a:spcPts val="500"/>
              </a:spcBef>
              <a:spcAft>
                <a:spcPts val="0"/>
              </a:spcAft>
              <a:buClr>
                <a:schemeClr val="dk1"/>
              </a:buClr>
              <a:buSzPts val="2400"/>
              <a:buChar char="•"/>
            </a:pPr>
            <a:r>
              <a:rPr lang="en-US">
                <a:solidFill>
                  <a:schemeClr val="dk1"/>
                </a:solidFill>
              </a:rPr>
              <a:t> &gt;30 obese.</a:t>
            </a:r>
            <a:endParaRPr>
              <a:solidFill>
                <a:schemeClr val="dk1"/>
              </a:solidFill>
            </a:endParaRPr>
          </a:p>
          <a:p>
            <a:pPr indent="0" lvl="2" marL="571500" rtl="0" algn="l">
              <a:lnSpc>
                <a:spcPct val="90000"/>
              </a:lnSpc>
              <a:spcBef>
                <a:spcPts val="500"/>
              </a:spcBef>
              <a:spcAft>
                <a:spcPts val="0"/>
              </a:spcAft>
              <a:buClr>
                <a:schemeClr val="dk1"/>
              </a:buClr>
              <a:buSzPts val="2000"/>
              <a:buNone/>
            </a:pPr>
            <a:r>
              <a:rPr lang="en-US">
                <a:solidFill>
                  <a:schemeClr val="dk1"/>
                </a:solidFill>
              </a:rPr>
              <a:t>	</a:t>
            </a:r>
            <a:endParaRPr>
              <a:solidFill>
                <a:schemeClr val="dk1"/>
              </a:solidFill>
            </a:endParaRPr>
          </a:p>
        </p:txBody>
      </p:sp>
      <p:sp>
        <p:nvSpPr>
          <p:cNvPr id="264" name="Google Shape;264;p19"/>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265" name="Google Shape;265;p19"/>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pic>
        <p:nvPicPr>
          <p:cNvPr id="266" name="Google Shape;266;p19"/>
          <p:cNvPicPr preferRelativeResize="0"/>
          <p:nvPr/>
        </p:nvPicPr>
        <p:blipFill rotWithShape="1">
          <a:blip r:embed="rId4">
            <a:alphaModFix/>
          </a:blip>
          <a:srcRect b="0" l="0" r="0" t="0"/>
          <a:stretch/>
        </p:blipFill>
        <p:spPr>
          <a:xfrm>
            <a:off x="3626485" y="2411095"/>
            <a:ext cx="7115175" cy="359918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20"/>
          <p:cNvSpPr txBox="1"/>
          <p:nvPr>
            <p:ph idx="1" type="body"/>
          </p:nvPr>
        </p:nvSpPr>
        <p:spPr>
          <a:xfrm>
            <a:off x="137795" y="38100"/>
            <a:ext cx="11737340" cy="6553200"/>
          </a:xfrm>
          <a:prstGeom prst="rect">
            <a:avLst/>
          </a:prstGeom>
          <a:noFill/>
          <a:ln>
            <a:noFill/>
          </a:ln>
        </p:spPr>
        <p:txBody>
          <a:bodyPr anchorCtr="0" anchor="t" bIns="45700" lIns="91425" spcFirstLastPara="1" rIns="91425" wrap="square" tIns="45700">
            <a:normAutofit/>
          </a:bodyPr>
          <a:lstStyle/>
          <a:p>
            <a:pPr indent="-228600" lvl="0" marL="228600" rtl="0" algn="ctr">
              <a:lnSpc>
                <a:spcPct val="90000"/>
              </a:lnSpc>
              <a:spcBef>
                <a:spcPts val="0"/>
              </a:spcBef>
              <a:spcAft>
                <a:spcPts val="0"/>
              </a:spcAft>
              <a:buClr>
                <a:schemeClr val="dk1"/>
              </a:buClr>
              <a:buSzPts val="3200"/>
              <a:buNone/>
            </a:pPr>
            <a:r>
              <a:rPr b="1" lang="en-US" sz="3200">
                <a:solidFill>
                  <a:schemeClr val="dk1"/>
                </a:solidFill>
                <a:latin typeface="Calibri"/>
                <a:ea typeface="Calibri"/>
                <a:cs typeface="Calibri"/>
                <a:sym typeface="Calibri"/>
              </a:rPr>
              <a:t>WEIGHT CONTROL</a:t>
            </a:r>
            <a:endParaRPr b="1" sz="2400">
              <a:solidFill>
                <a:srgbClr val="FFC000"/>
              </a:solidFill>
              <a:latin typeface="Calibri"/>
              <a:ea typeface="Calibri"/>
              <a:cs typeface="Calibri"/>
              <a:sym typeface="Calibri"/>
            </a:endParaRPr>
          </a:p>
          <a:p>
            <a:pPr indent="-228600" lvl="0" marL="228600" rtl="0" algn="l">
              <a:lnSpc>
                <a:spcPct val="90000"/>
              </a:lnSpc>
              <a:spcBef>
                <a:spcPts val="1000"/>
              </a:spcBef>
              <a:spcAft>
                <a:spcPts val="0"/>
              </a:spcAft>
              <a:buClr>
                <a:schemeClr val="dk1"/>
              </a:buClr>
              <a:buSzPts val="2400"/>
              <a:buNone/>
            </a:pPr>
            <a:r>
              <a:rPr b="1" lang="en-US" sz="2400">
                <a:latin typeface="Calibri"/>
                <a:ea typeface="Calibri"/>
                <a:cs typeface="Calibri"/>
                <a:sym typeface="Calibri"/>
              </a:rPr>
              <a:t>            </a:t>
            </a:r>
            <a:r>
              <a:rPr lang="en-US" sz="2400">
                <a:latin typeface="Calibri"/>
                <a:ea typeface="Calibri"/>
                <a:cs typeface="Calibri"/>
                <a:sym typeface="Calibri"/>
              </a:rPr>
              <a:t>The Human body has always been admired for it symmetry and beauty. But the image of the ideal physique has varied throughout history and culture. Good nutrition and a fitness program are the keys to a healthful, more attractive self-image..</a:t>
            </a:r>
            <a:endParaRPr sz="2400">
              <a:latin typeface="Calibri"/>
              <a:ea typeface="Calibri"/>
              <a:cs typeface="Calibri"/>
              <a:sym typeface="Calibri"/>
            </a:endParaRPr>
          </a:p>
          <a:p>
            <a:pPr indent="-228600" lvl="0" marL="228600" rtl="0" algn="l">
              <a:lnSpc>
                <a:spcPct val="90000"/>
              </a:lnSpc>
              <a:spcBef>
                <a:spcPts val="1000"/>
              </a:spcBef>
              <a:spcAft>
                <a:spcPts val="0"/>
              </a:spcAft>
              <a:buClr>
                <a:schemeClr val="dk1"/>
              </a:buClr>
              <a:buSzPts val="2400"/>
              <a:buNone/>
            </a:pPr>
            <a:r>
              <a:t/>
            </a:r>
            <a:endParaRPr sz="2400">
              <a:latin typeface="Calibri"/>
              <a:ea typeface="Calibri"/>
              <a:cs typeface="Calibri"/>
              <a:sym typeface="Calibri"/>
            </a:endParaRPr>
          </a:p>
          <a:p>
            <a:pPr indent="-228600" lvl="0" marL="228600" rtl="0" algn="l">
              <a:lnSpc>
                <a:spcPct val="90000"/>
              </a:lnSpc>
              <a:spcBef>
                <a:spcPts val="1000"/>
              </a:spcBef>
              <a:spcAft>
                <a:spcPts val="0"/>
              </a:spcAft>
              <a:buClr>
                <a:schemeClr val="dk1"/>
              </a:buClr>
              <a:buSzPts val="2400"/>
              <a:buNone/>
            </a:pPr>
            <a:r>
              <a:rPr b="1" lang="en-US" sz="2400">
                <a:solidFill>
                  <a:schemeClr val="dk1"/>
                </a:solidFill>
                <a:latin typeface="Calibri"/>
                <a:ea typeface="Calibri"/>
                <a:cs typeface="Calibri"/>
                <a:sym typeface="Calibri"/>
              </a:rPr>
              <a:t>OBESITY</a:t>
            </a:r>
            <a:endParaRPr b="1" sz="2400">
              <a:solidFill>
                <a:schemeClr val="dk1"/>
              </a:solidFill>
              <a:latin typeface="Calibri"/>
              <a:ea typeface="Calibri"/>
              <a:cs typeface="Calibri"/>
              <a:sym typeface="Calibri"/>
            </a:endParaRPr>
          </a:p>
          <a:p>
            <a:pPr indent="-228600" lvl="0" marL="228600" rtl="0" algn="l">
              <a:lnSpc>
                <a:spcPct val="90000"/>
              </a:lnSpc>
              <a:spcBef>
                <a:spcPts val="1000"/>
              </a:spcBef>
              <a:spcAft>
                <a:spcPts val="0"/>
              </a:spcAft>
              <a:buClr>
                <a:schemeClr val="dk1"/>
              </a:buClr>
              <a:buSzPts val="2400"/>
              <a:buNone/>
            </a:pPr>
            <a:r>
              <a:rPr lang="en-US" sz="2400">
                <a:latin typeface="Calibri"/>
                <a:ea typeface="Calibri"/>
                <a:cs typeface="Calibri"/>
                <a:sym typeface="Calibri"/>
              </a:rPr>
              <a:t>      - being overweight, over fat (obese)</a:t>
            </a:r>
            <a:endParaRPr sz="2400">
              <a:latin typeface="Calibri"/>
              <a:ea typeface="Calibri"/>
              <a:cs typeface="Calibri"/>
              <a:sym typeface="Calibri"/>
            </a:endParaRPr>
          </a:p>
          <a:p>
            <a:pPr indent="-228600" lvl="0" marL="228600" rtl="0" algn="l">
              <a:lnSpc>
                <a:spcPct val="90000"/>
              </a:lnSpc>
              <a:spcBef>
                <a:spcPts val="1000"/>
              </a:spcBef>
              <a:spcAft>
                <a:spcPts val="0"/>
              </a:spcAft>
              <a:buClr>
                <a:schemeClr val="dk1"/>
              </a:buClr>
              <a:buSzPts val="2400"/>
              <a:buNone/>
            </a:pPr>
            <a:r>
              <a:rPr lang="en-US" sz="2400">
                <a:latin typeface="Calibri"/>
                <a:ea typeface="Calibri"/>
                <a:cs typeface="Calibri"/>
                <a:sym typeface="Calibri"/>
              </a:rPr>
              <a:t>      - the more obese a person, is the more common   </a:t>
            </a:r>
            <a:endParaRPr sz="2400">
              <a:latin typeface="Calibri"/>
              <a:ea typeface="Calibri"/>
              <a:cs typeface="Calibri"/>
              <a:sym typeface="Calibri"/>
            </a:endParaRPr>
          </a:p>
          <a:p>
            <a:pPr indent="-228600" lvl="0" marL="228600" rtl="0" algn="l">
              <a:lnSpc>
                <a:spcPct val="90000"/>
              </a:lnSpc>
              <a:spcBef>
                <a:spcPts val="1000"/>
              </a:spcBef>
              <a:spcAft>
                <a:spcPts val="0"/>
              </a:spcAft>
              <a:buClr>
                <a:schemeClr val="dk1"/>
              </a:buClr>
              <a:buSzPts val="2400"/>
              <a:buNone/>
            </a:pPr>
            <a:r>
              <a:rPr lang="en-US" sz="2400">
                <a:latin typeface="Calibri"/>
                <a:ea typeface="Calibri"/>
                <a:cs typeface="Calibri"/>
                <a:sym typeface="Calibri"/>
              </a:rPr>
              <a:t>          health problems related to obesity become.</a:t>
            </a:r>
            <a:endParaRPr sz="2400">
              <a:latin typeface="Calibri"/>
              <a:ea typeface="Calibri"/>
              <a:cs typeface="Calibri"/>
              <a:sym typeface="Calibri"/>
            </a:endParaRPr>
          </a:p>
          <a:p>
            <a:pPr indent="-228600" lvl="0" marL="228600" rtl="0" algn="l">
              <a:lnSpc>
                <a:spcPct val="90000"/>
              </a:lnSpc>
              <a:spcBef>
                <a:spcPts val="1000"/>
              </a:spcBef>
              <a:spcAft>
                <a:spcPts val="0"/>
              </a:spcAft>
              <a:buClr>
                <a:schemeClr val="dk1"/>
              </a:buClr>
              <a:buSzPts val="2400"/>
              <a:buNone/>
            </a:pPr>
            <a:r>
              <a:rPr lang="en-US" sz="2400">
                <a:latin typeface="Calibri"/>
                <a:ea typeface="Calibri"/>
                <a:cs typeface="Calibri"/>
                <a:sym typeface="Calibri"/>
              </a:rPr>
              <a:t>      - it increases the risk of both heart disease and  </a:t>
            </a:r>
            <a:endParaRPr sz="2400">
              <a:latin typeface="Calibri"/>
              <a:ea typeface="Calibri"/>
              <a:cs typeface="Calibri"/>
              <a:sym typeface="Calibri"/>
            </a:endParaRPr>
          </a:p>
          <a:p>
            <a:pPr indent="-228600" lvl="0" marL="228600" rtl="0" algn="l">
              <a:lnSpc>
                <a:spcPct val="90000"/>
              </a:lnSpc>
              <a:spcBef>
                <a:spcPts val="1000"/>
              </a:spcBef>
              <a:spcAft>
                <a:spcPts val="0"/>
              </a:spcAft>
              <a:buClr>
                <a:schemeClr val="dk1"/>
              </a:buClr>
              <a:buSzPts val="2400"/>
              <a:buNone/>
            </a:pPr>
            <a:r>
              <a:rPr lang="en-US" sz="2400">
                <a:latin typeface="Calibri"/>
                <a:ea typeface="Calibri"/>
                <a:cs typeface="Calibri"/>
                <a:sym typeface="Calibri"/>
              </a:rPr>
              <a:t>          stroke.</a:t>
            </a:r>
            <a:endParaRPr sz="2400">
              <a:latin typeface="Calibri"/>
              <a:ea typeface="Calibri"/>
              <a:cs typeface="Calibri"/>
              <a:sym typeface="Calibri"/>
            </a:endParaRPr>
          </a:p>
          <a:p>
            <a:pPr indent="-228600" lvl="0" marL="228600" rtl="0" algn="l">
              <a:lnSpc>
                <a:spcPct val="90000"/>
              </a:lnSpc>
              <a:spcBef>
                <a:spcPts val="1000"/>
              </a:spcBef>
              <a:spcAft>
                <a:spcPts val="0"/>
              </a:spcAft>
              <a:buClr>
                <a:schemeClr val="dk1"/>
              </a:buClr>
              <a:buSzPts val="2400"/>
              <a:buNone/>
            </a:pPr>
            <a:r>
              <a:rPr lang="en-US" sz="2400">
                <a:latin typeface="Calibri"/>
                <a:ea typeface="Calibri"/>
                <a:cs typeface="Calibri"/>
                <a:sym typeface="Calibri"/>
              </a:rPr>
              <a:t>      - it increases the risk of diabetes, kidney, gallbladder, </a:t>
            </a:r>
            <a:endParaRPr sz="2400">
              <a:latin typeface="Calibri"/>
              <a:ea typeface="Calibri"/>
              <a:cs typeface="Calibri"/>
              <a:sym typeface="Calibri"/>
            </a:endParaRPr>
          </a:p>
          <a:p>
            <a:pPr indent="-228600" lvl="0" marL="228600" rtl="0" algn="l">
              <a:lnSpc>
                <a:spcPct val="90000"/>
              </a:lnSpc>
              <a:spcBef>
                <a:spcPts val="1000"/>
              </a:spcBef>
              <a:spcAft>
                <a:spcPts val="0"/>
              </a:spcAft>
              <a:buClr>
                <a:schemeClr val="dk1"/>
              </a:buClr>
              <a:buSzPts val="2400"/>
              <a:buNone/>
            </a:pPr>
            <a:r>
              <a:rPr lang="en-US" sz="2400">
                <a:latin typeface="Calibri"/>
                <a:ea typeface="Calibri"/>
                <a:cs typeface="Calibri"/>
                <a:sym typeface="Calibri"/>
              </a:rPr>
              <a:t>           joint diseases, and posture problem.   </a:t>
            </a:r>
            <a:endParaRPr sz="2400">
              <a:latin typeface="Calibri"/>
              <a:ea typeface="Calibri"/>
              <a:cs typeface="Calibri"/>
              <a:sym typeface="Calibri"/>
            </a:endParaRPr>
          </a:p>
          <a:p>
            <a:pPr indent="-228600" lvl="0" marL="228600" rtl="0" algn="l">
              <a:lnSpc>
                <a:spcPct val="90000"/>
              </a:lnSpc>
              <a:spcBef>
                <a:spcPts val="1000"/>
              </a:spcBef>
              <a:spcAft>
                <a:spcPts val="0"/>
              </a:spcAft>
              <a:buClr>
                <a:schemeClr val="dk1"/>
              </a:buClr>
              <a:buSzPts val="2400"/>
              <a:buNone/>
            </a:pPr>
            <a:r>
              <a:rPr lang="en-US" sz="2400">
                <a:latin typeface="Calibri"/>
                <a:ea typeface="Calibri"/>
                <a:cs typeface="Calibri"/>
                <a:sym typeface="Calibri"/>
              </a:rPr>
              <a:t> </a:t>
            </a:r>
            <a:endParaRPr sz="2400">
              <a:latin typeface="Calibri"/>
              <a:ea typeface="Calibri"/>
              <a:cs typeface="Calibri"/>
              <a:sym typeface="Calibri"/>
            </a:endParaRPr>
          </a:p>
        </p:txBody>
      </p:sp>
      <p:sp>
        <p:nvSpPr>
          <p:cNvPr id="272" name="Google Shape;272;p20"/>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273" name="Google Shape;273;p20"/>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
        <p:nvSpPr>
          <p:cNvPr id="274" name="Google Shape;274;p20"/>
          <p:cNvSpPr/>
          <p:nvPr/>
        </p:nvSpPr>
        <p:spPr>
          <a:xfrm>
            <a:off x="7428865" y="1834515"/>
            <a:ext cx="4655820" cy="3150870"/>
          </a:xfrm>
          <a:prstGeom prst="rect">
            <a:avLst/>
          </a:prstGeom>
          <a:noFill/>
          <a:ln>
            <a:noFill/>
          </a:ln>
        </p:spPr>
        <p:txBody>
          <a:bodyPr anchorCtr="0" anchor="t" bIns="45700" lIns="91425" spcFirstLastPara="1" rIns="91425" wrap="square" tIns="45700">
            <a:normAutofit/>
          </a:bodyPr>
          <a:lstStyle/>
          <a:p>
            <a:pPr indent="-228600" lvl="0" marL="228600" marR="0" rtl="0" algn="l">
              <a:lnSpc>
                <a:spcPct val="90000"/>
              </a:lnSpc>
              <a:spcBef>
                <a:spcPts val="0"/>
              </a:spcBef>
              <a:spcAft>
                <a:spcPts val="0"/>
              </a:spcAft>
              <a:buClr>
                <a:schemeClr val="dk1"/>
              </a:buClr>
              <a:buSzPts val="1960"/>
              <a:buFont typeface="Arial"/>
              <a:buNone/>
            </a:pPr>
            <a:r>
              <a:rPr b="1" lang="en-US" sz="1960">
                <a:solidFill>
                  <a:schemeClr val="dk1"/>
                </a:solidFill>
                <a:latin typeface="Calibri"/>
                <a:ea typeface="Calibri"/>
                <a:cs typeface="Calibri"/>
                <a:sym typeface="Calibri"/>
              </a:rPr>
              <a:t>WHAT CAUSES OBESITY?</a:t>
            </a:r>
            <a:endParaRPr b="1" sz="1960">
              <a:solidFill>
                <a:schemeClr val="dk1"/>
              </a:solidFill>
              <a:latin typeface="Calibri"/>
              <a:ea typeface="Calibri"/>
              <a:cs typeface="Calibri"/>
              <a:sym typeface="Calibri"/>
            </a:endParaRPr>
          </a:p>
          <a:p>
            <a:pPr indent="-228600" lvl="0" marL="228600" marR="0" rtl="0" algn="l">
              <a:lnSpc>
                <a:spcPct val="90000"/>
              </a:lnSpc>
              <a:spcBef>
                <a:spcPts val="1000"/>
              </a:spcBef>
              <a:spcAft>
                <a:spcPts val="0"/>
              </a:spcAft>
              <a:buClr>
                <a:schemeClr val="dk1"/>
              </a:buClr>
              <a:buSzPts val="1960"/>
              <a:buFont typeface="Arial"/>
              <a:buNone/>
            </a:pPr>
            <a:r>
              <a:rPr lang="en-US" sz="1960">
                <a:solidFill>
                  <a:schemeClr val="dk1"/>
                </a:solidFill>
                <a:latin typeface="Calibri"/>
                <a:ea typeface="Calibri"/>
                <a:cs typeface="Calibri"/>
                <a:sym typeface="Calibri"/>
              </a:rPr>
              <a:t>            Simply stated, obesity result when the intake of calories exceeds caloric expenditure.</a:t>
            </a:r>
            <a:endParaRPr sz="1960">
              <a:solidFill>
                <a:schemeClr val="dk1"/>
              </a:solidFill>
              <a:latin typeface="Calibri"/>
              <a:ea typeface="Calibri"/>
              <a:cs typeface="Calibri"/>
              <a:sym typeface="Calibri"/>
            </a:endParaRPr>
          </a:p>
          <a:p>
            <a:pPr indent="-228600" lvl="0" marL="228600" marR="0" rtl="0" algn="l">
              <a:lnSpc>
                <a:spcPct val="90000"/>
              </a:lnSpc>
              <a:spcBef>
                <a:spcPts val="1000"/>
              </a:spcBef>
              <a:spcAft>
                <a:spcPts val="0"/>
              </a:spcAft>
              <a:buClr>
                <a:schemeClr val="dk1"/>
              </a:buClr>
              <a:buSzPts val="1960"/>
              <a:buFont typeface="Arial"/>
              <a:buNone/>
            </a:pPr>
            <a:r>
              <a:rPr lang="en-US" sz="1960">
                <a:solidFill>
                  <a:schemeClr val="dk1"/>
                </a:solidFill>
                <a:latin typeface="Calibri"/>
                <a:ea typeface="Calibri"/>
                <a:cs typeface="Calibri"/>
                <a:sym typeface="Calibri"/>
              </a:rPr>
              <a:t>              - diet</a:t>
            </a:r>
            <a:endParaRPr sz="1960">
              <a:solidFill>
                <a:schemeClr val="dk1"/>
              </a:solidFill>
              <a:latin typeface="Calibri"/>
              <a:ea typeface="Calibri"/>
              <a:cs typeface="Calibri"/>
              <a:sym typeface="Calibri"/>
            </a:endParaRPr>
          </a:p>
          <a:p>
            <a:pPr indent="-228600" lvl="0" marL="228600" marR="0" rtl="0" algn="l">
              <a:lnSpc>
                <a:spcPct val="90000"/>
              </a:lnSpc>
              <a:spcBef>
                <a:spcPts val="1000"/>
              </a:spcBef>
              <a:spcAft>
                <a:spcPts val="0"/>
              </a:spcAft>
              <a:buClr>
                <a:schemeClr val="dk1"/>
              </a:buClr>
              <a:buSzPts val="1960"/>
              <a:buFont typeface="Arial"/>
              <a:buNone/>
            </a:pPr>
            <a:r>
              <a:rPr lang="en-US" sz="1960">
                <a:solidFill>
                  <a:schemeClr val="dk1"/>
                </a:solidFill>
                <a:latin typeface="Calibri"/>
                <a:ea typeface="Calibri"/>
                <a:cs typeface="Calibri"/>
                <a:sym typeface="Calibri"/>
              </a:rPr>
              <a:t>              - physical activity</a:t>
            </a:r>
            <a:endParaRPr sz="1960">
              <a:solidFill>
                <a:schemeClr val="dk1"/>
              </a:solidFill>
              <a:latin typeface="Calibri"/>
              <a:ea typeface="Calibri"/>
              <a:cs typeface="Calibri"/>
              <a:sym typeface="Calibri"/>
            </a:endParaRPr>
          </a:p>
          <a:p>
            <a:pPr indent="-228600" lvl="0" marL="228600" marR="0" rtl="0" algn="l">
              <a:lnSpc>
                <a:spcPct val="90000"/>
              </a:lnSpc>
              <a:spcBef>
                <a:spcPts val="1000"/>
              </a:spcBef>
              <a:spcAft>
                <a:spcPts val="0"/>
              </a:spcAft>
              <a:buClr>
                <a:schemeClr val="dk1"/>
              </a:buClr>
              <a:buSzPts val="1960"/>
              <a:buFont typeface="Arial"/>
              <a:buNone/>
            </a:pPr>
            <a:r>
              <a:rPr lang="en-US" sz="1960">
                <a:solidFill>
                  <a:schemeClr val="dk1"/>
                </a:solidFill>
                <a:latin typeface="Calibri"/>
                <a:ea typeface="Calibri"/>
                <a:cs typeface="Calibri"/>
                <a:sym typeface="Calibri"/>
              </a:rPr>
              <a:t>              - environmental exposures</a:t>
            </a:r>
            <a:endParaRPr sz="1960">
              <a:solidFill>
                <a:schemeClr val="dk1"/>
              </a:solidFill>
              <a:latin typeface="Calibri"/>
              <a:ea typeface="Calibri"/>
              <a:cs typeface="Calibri"/>
              <a:sym typeface="Calibri"/>
            </a:endParaRPr>
          </a:p>
          <a:p>
            <a:pPr indent="-228600" lvl="0" marL="228600" marR="0" rtl="0" algn="l">
              <a:lnSpc>
                <a:spcPct val="90000"/>
              </a:lnSpc>
              <a:spcBef>
                <a:spcPts val="1000"/>
              </a:spcBef>
              <a:spcAft>
                <a:spcPts val="0"/>
              </a:spcAft>
              <a:buClr>
                <a:schemeClr val="dk1"/>
              </a:buClr>
              <a:buSzPts val="1960"/>
              <a:buFont typeface="Arial"/>
              <a:buNone/>
            </a:pPr>
            <a:r>
              <a:rPr lang="en-US" sz="1960">
                <a:solidFill>
                  <a:schemeClr val="dk1"/>
                </a:solidFill>
                <a:latin typeface="Calibri"/>
                <a:ea typeface="Calibri"/>
                <a:cs typeface="Calibri"/>
                <a:sym typeface="Calibri"/>
              </a:rPr>
              <a:t>              - genetic background  </a:t>
            </a:r>
            <a:endParaRPr sz="1960">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21"/>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280" name="Google Shape;280;p21"/>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
        <p:nvSpPr>
          <p:cNvPr id="281" name="Google Shape;281;p21"/>
          <p:cNvSpPr txBox="1"/>
          <p:nvPr>
            <p:ph idx="1" type="body"/>
          </p:nvPr>
        </p:nvSpPr>
        <p:spPr>
          <a:xfrm>
            <a:off x="109220" y="74295"/>
            <a:ext cx="6434455" cy="3981450"/>
          </a:xfrm>
          <a:prstGeom prst="rect">
            <a:avLst/>
          </a:prstGeom>
          <a:noFill/>
          <a:ln>
            <a:noFill/>
          </a:ln>
        </p:spPr>
        <p:txBody>
          <a:bodyPr anchorCtr="0" anchor="t" bIns="45700" lIns="91425" spcFirstLastPara="1" rIns="91425" wrap="square" tIns="45700">
            <a:normAutofit/>
          </a:bodyPr>
          <a:lstStyle/>
          <a:p>
            <a:pPr indent="-228600" lvl="0" marL="228600" rtl="0" algn="ctr">
              <a:lnSpc>
                <a:spcPct val="90000"/>
              </a:lnSpc>
              <a:spcBef>
                <a:spcPts val="0"/>
              </a:spcBef>
              <a:spcAft>
                <a:spcPts val="0"/>
              </a:spcAft>
              <a:buClr>
                <a:schemeClr val="dk1"/>
              </a:buClr>
              <a:buSzPts val="3200"/>
              <a:buNone/>
            </a:pPr>
            <a:r>
              <a:rPr b="1" lang="en-US" sz="3200">
                <a:solidFill>
                  <a:schemeClr val="dk1"/>
                </a:solidFill>
              </a:rPr>
              <a:t>Anorexia</a:t>
            </a:r>
            <a:endParaRPr b="1" sz="3200">
              <a:solidFill>
                <a:schemeClr val="dk1"/>
              </a:solidFill>
            </a:endParaRPr>
          </a:p>
          <a:p>
            <a:pPr indent="-228600" lvl="0" marL="228600" rtl="0" algn="l">
              <a:lnSpc>
                <a:spcPct val="90000"/>
              </a:lnSpc>
              <a:spcBef>
                <a:spcPts val="1000"/>
              </a:spcBef>
              <a:spcAft>
                <a:spcPts val="0"/>
              </a:spcAft>
              <a:buClr>
                <a:srgbClr val="FFC000"/>
              </a:buClr>
              <a:buSzPts val="2400"/>
              <a:buNone/>
            </a:pPr>
            <a:r>
              <a:rPr b="1" lang="en-US" sz="2400">
                <a:solidFill>
                  <a:srgbClr val="FFC000"/>
                </a:solidFill>
              </a:rPr>
              <a:t>                 </a:t>
            </a:r>
            <a:r>
              <a:rPr lang="en-US" sz="2400"/>
              <a:t>An eating disorder characterized by extreme weight loss, poor body image, and irrational fears of weight gain and obesity.</a:t>
            </a:r>
            <a:endParaRPr sz="2400"/>
          </a:p>
          <a:p>
            <a:pPr indent="-228600" lvl="0" marL="228600" rtl="0" algn="l">
              <a:lnSpc>
                <a:spcPct val="90000"/>
              </a:lnSpc>
              <a:spcBef>
                <a:spcPts val="1000"/>
              </a:spcBef>
              <a:spcAft>
                <a:spcPts val="0"/>
              </a:spcAft>
              <a:buClr>
                <a:srgbClr val="FFC000"/>
              </a:buClr>
              <a:buSzPts val="2400"/>
              <a:buNone/>
            </a:pPr>
            <a:r>
              <a:rPr lang="en-US" sz="2400">
                <a:solidFill>
                  <a:srgbClr val="FFC000"/>
                </a:solidFill>
              </a:rPr>
              <a:t>                 </a:t>
            </a:r>
            <a:r>
              <a:rPr lang="en-US" sz="2400"/>
              <a:t>Starves the body, muscle tissues waste away. The skin dries and yellow and the hair thins and falls out . Blood pressure drops. Menstruation ceases, and weight drops drastically.</a:t>
            </a:r>
            <a:endParaRPr sz="2400">
              <a:solidFill>
                <a:srgbClr val="FFC000"/>
              </a:solidFill>
            </a:endParaRPr>
          </a:p>
        </p:txBody>
      </p:sp>
      <p:sp>
        <p:nvSpPr>
          <p:cNvPr id="282" name="Google Shape;282;p21"/>
          <p:cNvSpPr txBox="1"/>
          <p:nvPr>
            <p:ph idx="1" type="body"/>
          </p:nvPr>
        </p:nvSpPr>
        <p:spPr>
          <a:xfrm>
            <a:off x="6543675" y="134620"/>
            <a:ext cx="5638165" cy="4076065"/>
          </a:xfrm>
          <a:prstGeom prst="rect">
            <a:avLst/>
          </a:prstGeom>
          <a:noFill/>
          <a:ln>
            <a:noFill/>
          </a:ln>
        </p:spPr>
        <p:txBody>
          <a:bodyPr anchorCtr="0" anchor="t" bIns="45700" lIns="91425" spcFirstLastPara="1" rIns="91425" wrap="square" tIns="45700">
            <a:normAutofit/>
          </a:bodyPr>
          <a:lstStyle/>
          <a:p>
            <a:pPr indent="-228600" lvl="0" marL="228600" marR="0" rtl="0" algn="l">
              <a:lnSpc>
                <a:spcPct val="90000"/>
              </a:lnSpc>
              <a:spcBef>
                <a:spcPts val="0"/>
              </a:spcBef>
              <a:spcAft>
                <a:spcPts val="0"/>
              </a:spcAft>
              <a:buClr>
                <a:srgbClr val="FFC000"/>
              </a:buClr>
              <a:buSzPts val="2800"/>
              <a:buFont typeface="Arial"/>
              <a:buNone/>
            </a:pPr>
            <a:r>
              <a:rPr b="1" i="0" lang="en-US" sz="2800" u="none" cap="none" strike="noStrike">
                <a:solidFill>
                  <a:srgbClr val="FFC000"/>
                </a:solidFill>
                <a:latin typeface="Calibri"/>
                <a:ea typeface="Calibri"/>
                <a:cs typeface="Calibri"/>
                <a:sym typeface="Calibri"/>
              </a:rPr>
              <a:t>         </a:t>
            </a:r>
            <a:r>
              <a:rPr b="1" i="0" lang="en-US" sz="3200" u="none" cap="none" strike="noStrike">
                <a:solidFill>
                  <a:schemeClr val="dk1"/>
                </a:solidFill>
                <a:latin typeface="Calibri"/>
                <a:ea typeface="Calibri"/>
                <a:cs typeface="Calibri"/>
                <a:sym typeface="Calibri"/>
              </a:rPr>
              <a:t>Bulimia</a:t>
            </a:r>
            <a:endParaRPr b="1" i="0" sz="3200" u="none" cap="none" strike="noStrike">
              <a:solidFill>
                <a:srgbClr val="FFC000"/>
              </a:solidFill>
              <a:latin typeface="Calibri"/>
              <a:ea typeface="Calibri"/>
              <a:cs typeface="Calibri"/>
              <a:sym typeface="Calibri"/>
            </a:endParaRPr>
          </a:p>
          <a:p>
            <a:pPr indent="-228600" lvl="0" marL="228600" marR="0" rtl="0" algn="l">
              <a:lnSpc>
                <a:spcPct val="90000"/>
              </a:lnSpc>
              <a:spcBef>
                <a:spcPts val="1000"/>
              </a:spcBef>
              <a:spcAft>
                <a:spcPts val="0"/>
              </a:spcAft>
              <a:buClr>
                <a:srgbClr val="FFC000"/>
              </a:buClr>
              <a:buSzPts val="3200"/>
              <a:buFont typeface="Arial"/>
              <a:buNone/>
            </a:pPr>
            <a:r>
              <a:rPr b="1" i="0" lang="en-US" sz="3200" u="none" cap="none" strike="noStrike">
                <a:solidFill>
                  <a:srgbClr val="FFC000"/>
                </a:solidFill>
                <a:latin typeface="Calibri"/>
                <a:ea typeface="Calibri"/>
                <a:cs typeface="Calibri"/>
                <a:sym typeface="Calibri"/>
              </a:rPr>
              <a:t>        </a:t>
            </a:r>
            <a:r>
              <a:rPr b="1" i="0" lang="en-US" sz="2400" u="none" cap="none" strike="noStrike">
                <a:solidFill>
                  <a:srgbClr val="FFC000"/>
                </a:solidFill>
                <a:latin typeface="Calibri"/>
                <a:ea typeface="Calibri"/>
                <a:cs typeface="Calibri"/>
                <a:sym typeface="Calibri"/>
              </a:rPr>
              <a:t>      </a:t>
            </a:r>
            <a:r>
              <a:rPr b="0" i="0" lang="en-US" sz="2400" u="none" cap="none" strike="noStrike">
                <a:solidFill>
                  <a:schemeClr val="dk1"/>
                </a:solidFill>
                <a:latin typeface="Calibri"/>
                <a:ea typeface="Calibri"/>
                <a:cs typeface="Calibri"/>
                <a:sym typeface="Calibri"/>
              </a:rPr>
              <a:t>An eating disorder characterized by recurrent episode of rapid uncontrolled eating of large amounts of food in a short period of time. Episode of binge eating are often followed by purging. </a:t>
            </a:r>
            <a:endParaRPr b="0" i="0" sz="2400" u="none" cap="none" strike="noStrike">
              <a:solidFill>
                <a:schemeClr val="dk1"/>
              </a:solidFill>
              <a:latin typeface="Calibri"/>
              <a:ea typeface="Calibri"/>
              <a:cs typeface="Calibri"/>
              <a:sym typeface="Calibri"/>
            </a:endParaRPr>
          </a:p>
        </p:txBody>
      </p:sp>
      <p:pic>
        <p:nvPicPr>
          <p:cNvPr id="283" name="Google Shape;283;p21"/>
          <p:cNvPicPr preferRelativeResize="0"/>
          <p:nvPr/>
        </p:nvPicPr>
        <p:blipFill rotWithShape="1">
          <a:blip r:embed="rId4">
            <a:alphaModFix/>
          </a:blip>
          <a:srcRect b="0" l="0" r="0" t="0"/>
          <a:stretch/>
        </p:blipFill>
        <p:spPr>
          <a:xfrm>
            <a:off x="3298190" y="3113405"/>
            <a:ext cx="6316345" cy="318897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22"/>
          <p:cNvSpPr txBox="1"/>
          <p:nvPr>
            <p:ph idx="1" type="body"/>
          </p:nvPr>
        </p:nvSpPr>
        <p:spPr>
          <a:xfrm>
            <a:off x="370205" y="152400"/>
            <a:ext cx="5725795" cy="297116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400"/>
              <a:buNone/>
            </a:pPr>
            <a:r>
              <a:rPr b="1" lang="en-US" sz="2400">
                <a:solidFill>
                  <a:schemeClr val="dk1"/>
                </a:solidFill>
              </a:rPr>
              <a:t>Marasmus </a:t>
            </a:r>
            <a:r>
              <a:rPr lang="en-US" sz="2400"/>
              <a:t> </a:t>
            </a:r>
            <a:endParaRPr sz="2400"/>
          </a:p>
          <a:p>
            <a:pPr indent="-228600" lvl="0" marL="228600" rtl="0" algn="l">
              <a:lnSpc>
                <a:spcPct val="90000"/>
              </a:lnSpc>
              <a:spcBef>
                <a:spcPts val="1000"/>
              </a:spcBef>
              <a:spcAft>
                <a:spcPts val="0"/>
              </a:spcAft>
              <a:buClr>
                <a:schemeClr val="dk1"/>
              </a:buClr>
              <a:buSzPts val="2400"/>
              <a:buNone/>
            </a:pPr>
            <a:r>
              <a:rPr lang="en-US" sz="2400"/>
              <a:t>           - malnutrition caused by a lack of calories and protein</a:t>
            </a:r>
            <a:endParaRPr sz="2400"/>
          </a:p>
          <a:p>
            <a:pPr indent="-228600" lvl="0" marL="228600" rtl="0" algn="l">
              <a:lnSpc>
                <a:spcPct val="90000"/>
              </a:lnSpc>
              <a:spcBef>
                <a:spcPts val="1000"/>
              </a:spcBef>
              <a:spcAft>
                <a:spcPts val="0"/>
              </a:spcAft>
              <a:buClr>
                <a:schemeClr val="dk1"/>
              </a:buClr>
              <a:buSzPts val="2400"/>
              <a:buNone/>
            </a:pPr>
            <a:r>
              <a:rPr lang="en-US" sz="2400"/>
              <a:t>            - children with marasmus look like “skin and bones”, they don’t get enough calories and protein in their diet.</a:t>
            </a:r>
            <a:endParaRPr sz="2400"/>
          </a:p>
          <a:p>
            <a:pPr indent="-228600" lvl="0" marL="228600" rtl="0" algn="l">
              <a:lnSpc>
                <a:spcPct val="90000"/>
              </a:lnSpc>
              <a:spcBef>
                <a:spcPts val="1000"/>
              </a:spcBef>
              <a:spcAft>
                <a:spcPts val="0"/>
              </a:spcAft>
              <a:buClr>
                <a:schemeClr val="dk1"/>
              </a:buClr>
              <a:buSzPts val="2400"/>
              <a:buNone/>
            </a:pPr>
            <a:r>
              <a:t/>
            </a:r>
            <a:endParaRPr sz="2400"/>
          </a:p>
          <a:p>
            <a:pPr indent="-228600" lvl="0" marL="228600" rtl="0" algn="l">
              <a:lnSpc>
                <a:spcPct val="90000"/>
              </a:lnSpc>
              <a:spcBef>
                <a:spcPts val="1000"/>
              </a:spcBef>
              <a:spcAft>
                <a:spcPts val="0"/>
              </a:spcAft>
              <a:buClr>
                <a:schemeClr val="dk1"/>
              </a:buClr>
              <a:buSzPts val="2400"/>
              <a:buNone/>
            </a:pPr>
            <a:r>
              <a:t/>
            </a:r>
            <a:endParaRPr sz="2400"/>
          </a:p>
        </p:txBody>
      </p:sp>
      <p:sp>
        <p:nvSpPr>
          <p:cNvPr id="289" name="Google Shape;289;p22"/>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290" name="Google Shape;290;p22"/>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
        <p:nvSpPr>
          <p:cNvPr id="291" name="Google Shape;291;p22"/>
          <p:cNvSpPr/>
          <p:nvPr/>
        </p:nvSpPr>
        <p:spPr>
          <a:xfrm>
            <a:off x="113665" y="2783840"/>
            <a:ext cx="6940550" cy="2750185"/>
          </a:xfrm>
          <a:prstGeom prst="rect">
            <a:avLst/>
          </a:prstGeom>
          <a:no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dk1"/>
              </a:buClr>
              <a:buSzPts val="2300"/>
              <a:buFont typeface="Arial"/>
              <a:buNone/>
            </a:pPr>
            <a:r>
              <a:rPr b="1" lang="en-US" sz="2300">
                <a:solidFill>
                  <a:schemeClr val="dk1"/>
                </a:solidFill>
                <a:latin typeface="Calibri"/>
                <a:ea typeface="Calibri"/>
                <a:cs typeface="Calibri"/>
                <a:sym typeface="Calibri"/>
              </a:rPr>
              <a:t>Kwashiorkor </a:t>
            </a:r>
            <a:endParaRPr b="1" sz="2300">
              <a:solidFill>
                <a:schemeClr val="dk1"/>
              </a:solidFill>
              <a:latin typeface="Calibri"/>
              <a:ea typeface="Calibri"/>
              <a:cs typeface="Calibri"/>
              <a:sym typeface="Calibri"/>
            </a:endParaRPr>
          </a:p>
          <a:p>
            <a:pPr indent="-228600" lvl="0" marL="228600" marR="0" rtl="0" algn="l">
              <a:lnSpc>
                <a:spcPct val="90000"/>
              </a:lnSpc>
              <a:spcBef>
                <a:spcPts val="1000"/>
              </a:spcBef>
              <a:spcAft>
                <a:spcPts val="0"/>
              </a:spcAft>
              <a:buClr>
                <a:srgbClr val="FFC000"/>
              </a:buClr>
              <a:buSzPts val="2300"/>
              <a:buFont typeface="Arial"/>
              <a:buNone/>
            </a:pPr>
            <a:r>
              <a:rPr b="1" lang="en-US" sz="2300">
                <a:solidFill>
                  <a:srgbClr val="FFC000"/>
                </a:solidFill>
                <a:latin typeface="Calibri"/>
                <a:ea typeface="Calibri"/>
                <a:cs typeface="Calibri"/>
                <a:sym typeface="Calibri"/>
              </a:rPr>
              <a:t>           -</a:t>
            </a:r>
            <a:r>
              <a:rPr lang="en-US" sz="2300">
                <a:solidFill>
                  <a:srgbClr val="FFC000"/>
                </a:solidFill>
                <a:latin typeface="Calibri"/>
                <a:ea typeface="Calibri"/>
                <a:cs typeface="Calibri"/>
                <a:sym typeface="Calibri"/>
              </a:rPr>
              <a:t> </a:t>
            </a:r>
            <a:r>
              <a:rPr lang="en-US" sz="2300">
                <a:solidFill>
                  <a:schemeClr val="dk1"/>
                </a:solidFill>
                <a:latin typeface="Calibri"/>
                <a:ea typeface="Calibri"/>
                <a:cs typeface="Calibri"/>
                <a:sym typeface="Calibri"/>
              </a:rPr>
              <a:t>malnutrition resulting from inadequate protein intake in children.</a:t>
            </a:r>
            <a:endParaRPr sz="2300">
              <a:solidFill>
                <a:schemeClr val="dk1"/>
              </a:solidFill>
              <a:latin typeface="Calibri"/>
              <a:ea typeface="Calibri"/>
              <a:cs typeface="Calibri"/>
              <a:sym typeface="Calibri"/>
            </a:endParaRPr>
          </a:p>
          <a:p>
            <a:pPr indent="-228600" lvl="0" marL="228600" marR="0" rtl="0" algn="l">
              <a:lnSpc>
                <a:spcPct val="90000"/>
              </a:lnSpc>
              <a:spcBef>
                <a:spcPts val="1000"/>
              </a:spcBef>
              <a:spcAft>
                <a:spcPts val="0"/>
              </a:spcAft>
              <a:buClr>
                <a:srgbClr val="FFC000"/>
              </a:buClr>
              <a:buSzPts val="2300"/>
              <a:buFont typeface="Arial"/>
              <a:buNone/>
            </a:pPr>
            <a:r>
              <a:rPr lang="en-US" sz="2300">
                <a:solidFill>
                  <a:srgbClr val="FFC000"/>
                </a:solidFill>
                <a:latin typeface="Calibri"/>
                <a:ea typeface="Calibri"/>
                <a:cs typeface="Calibri"/>
                <a:sym typeface="Calibri"/>
              </a:rPr>
              <a:t>           -  </a:t>
            </a:r>
            <a:r>
              <a:rPr lang="en-US" sz="2300">
                <a:solidFill>
                  <a:schemeClr val="dk1"/>
                </a:solidFill>
                <a:latin typeface="Calibri"/>
                <a:ea typeface="Calibri"/>
                <a:cs typeface="Calibri"/>
                <a:sym typeface="Calibri"/>
              </a:rPr>
              <a:t>this children has the characteristic of “moon face”(edema), swollen belly, and patchy dermatitis.</a:t>
            </a:r>
            <a:endParaRPr sz="2300">
              <a:solidFill>
                <a:schemeClr val="dk1"/>
              </a:solidFill>
              <a:latin typeface="Calibri"/>
              <a:ea typeface="Calibri"/>
              <a:cs typeface="Calibri"/>
              <a:sym typeface="Calibri"/>
            </a:endParaRPr>
          </a:p>
          <a:p>
            <a:pPr indent="-228600" lvl="0" marL="228600" marR="0" rtl="0" algn="l">
              <a:lnSpc>
                <a:spcPct val="90000"/>
              </a:lnSpc>
              <a:spcBef>
                <a:spcPts val="1000"/>
              </a:spcBef>
              <a:spcAft>
                <a:spcPts val="0"/>
              </a:spcAft>
              <a:buClr>
                <a:schemeClr val="dk1"/>
              </a:buClr>
              <a:buSzPts val="2300"/>
              <a:buFont typeface="Arial"/>
              <a:buNone/>
            </a:pPr>
            <a:r>
              <a:rPr lang="en-US" sz="2300">
                <a:solidFill>
                  <a:schemeClr val="dk1"/>
                </a:solidFill>
                <a:latin typeface="Calibri"/>
                <a:ea typeface="Calibri"/>
                <a:cs typeface="Calibri"/>
                <a:sym typeface="Calibri"/>
              </a:rPr>
              <a:t>            - they not look starved because of the massive swelling. </a:t>
            </a:r>
            <a:endParaRPr sz="1800">
              <a:solidFill>
                <a:srgbClr val="FFC000"/>
              </a:solidFill>
              <a:latin typeface="Calibri"/>
              <a:ea typeface="Calibri"/>
              <a:cs typeface="Calibri"/>
              <a:sym typeface="Calibri"/>
            </a:endParaRPr>
          </a:p>
        </p:txBody>
      </p:sp>
      <p:pic>
        <p:nvPicPr>
          <p:cNvPr id="292" name="Google Shape;292;p22"/>
          <p:cNvPicPr preferRelativeResize="0"/>
          <p:nvPr/>
        </p:nvPicPr>
        <p:blipFill rotWithShape="1">
          <a:blip r:embed="rId4">
            <a:alphaModFix/>
          </a:blip>
          <a:srcRect b="0" l="0" r="0" t="0"/>
          <a:stretch/>
        </p:blipFill>
        <p:spPr>
          <a:xfrm>
            <a:off x="6798310" y="75565"/>
            <a:ext cx="5319395" cy="504380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23"/>
          <p:cNvSpPr txBox="1"/>
          <p:nvPr>
            <p:ph type="title"/>
          </p:nvPr>
        </p:nvSpPr>
        <p:spPr>
          <a:xfrm>
            <a:off x="0" y="0"/>
            <a:ext cx="10515600" cy="79565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b="1" lang="en-US" sz="3200">
                <a:latin typeface="Calibri"/>
                <a:ea typeface="Calibri"/>
                <a:cs typeface="Calibri"/>
                <a:sym typeface="Calibri"/>
              </a:rPr>
              <a:t>Malnutrition</a:t>
            </a:r>
            <a:endParaRPr b="1" sz="3200">
              <a:latin typeface="Calibri"/>
              <a:ea typeface="Calibri"/>
              <a:cs typeface="Calibri"/>
              <a:sym typeface="Calibri"/>
            </a:endParaRPr>
          </a:p>
        </p:txBody>
      </p:sp>
      <p:sp>
        <p:nvSpPr>
          <p:cNvPr id="298" name="Google Shape;298;p23"/>
          <p:cNvSpPr txBox="1"/>
          <p:nvPr>
            <p:ph idx="1" type="body"/>
          </p:nvPr>
        </p:nvSpPr>
        <p:spPr>
          <a:xfrm>
            <a:off x="235585" y="795655"/>
            <a:ext cx="11845925" cy="1290320"/>
          </a:xfrm>
          <a:prstGeom prst="rect">
            <a:avLst/>
          </a:prstGeom>
          <a:noFill/>
          <a:ln>
            <a:noFill/>
          </a:ln>
        </p:spPr>
        <p:txBody>
          <a:bodyPr anchorCtr="0" anchor="t" bIns="45700" lIns="91425" spcFirstLastPara="1" rIns="91425" wrap="square" tIns="45700">
            <a:normAutofit fontScale="80000"/>
          </a:bodyPr>
          <a:lstStyle/>
          <a:p>
            <a:pPr indent="-228600" lvl="0" marL="228600" rtl="0" algn="just">
              <a:lnSpc>
                <a:spcPct val="90000"/>
              </a:lnSpc>
              <a:spcBef>
                <a:spcPts val="0"/>
              </a:spcBef>
              <a:spcAft>
                <a:spcPts val="0"/>
              </a:spcAft>
              <a:buClr>
                <a:schemeClr val="dk1"/>
              </a:buClr>
              <a:buSzPct val="100000"/>
              <a:buChar char="•"/>
            </a:pPr>
            <a:r>
              <a:rPr b="1" lang="en-US" sz="3430"/>
              <a:t>Malnutrition</a:t>
            </a:r>
            <a:r>
              <a:rPr lang="en-US" sz="3430"/>
              <a:t> is a condition that results from eating a diet in which one or more nutrients are either not enough or are too much such that the diet causes health problems. It may involve calories, protein, carbohydrates, vitamins or minerals.</a:t>
            </a:r>
            <a:endParaRPr sz="3430"/>
          </a:p>
          <a:p>
            <a:pPr indent="-54356" lvl="0" marL="228600" rtl="0" algn="just">
              <a:lnSpc>
                <a:spcPct val="90000"/>
              </a:lnSpc>
              <a:spcBef>
                <a:spcPts val="1000"/>
              </a:spcBef>
              <a:spcAft>
                <a:spcPts val="0"/>
              </a:spcAft>
              <a:buClr>
                <a:schemeClr val="dk1"/>
              </a:buClr>
              <a:buSzPct val="100000"/>
              <a:buNone/>
            </a:pPr>
            <a:r>
              <a:t/>
            </a:r>
            <a:endParaRPr sz="3430"/>
          </a:p>
        </p:txBody>
      </p:sp>
      <p:sp>
        <p:nvSpPr>
          <p:cNvPr id="299" name="Google Shape;299;p23"/>
          <p:cNvSpPr/>
          <p:nvPr/>
        </p:nvSpPr>
        <p:spPr>
          <a:xfrm>
            <a:off x="235585" y="2037715"/>
            <a:ext cx="11845925" cy="3727450"/>
          </a:xfrm>
          <a:prstGeom prst="rect">
            <a:avLst/>
          </a:prstGeom>
          <a:noFill/>
          <a:ln>
            <a:noFill/>
          </a:ln>
        </p:spPr>
        <p:txBody>
          <a:bodyPr anchorCtr="0" anchor="t" bIns="45700" lIns="91425" spcFirstLastPara="1" rIns="91425" wrap="square" tIns="45700">
            <a:normAutofit/>
          </a:bodyPr>
          <a:lstStyle/>
          <a:p>
            <a:pPr indent="-228600" lvl="0" marL="228600" marR="0" rtl="0" algn="just">
              <a:lnSpc>
                <a:spcPct val="90000"/>
              </a:lnSpc>
              <a:spcBef>
                <a:spcPts val="0"/>
              </a:spcBef>
              <a:spcAft>
                <a:spcPts val="0"/>
              </a:spcAft>
              <a:buClr>
                <a:schemeClr val="dk1"/>
              </a:buClr>
              <a:buSzPts val="2745"/>
              <a:buFont typeface="Arial"/>
              <a:buChar char="•"/>
            </a:pPr>
            <a:r>
              <a:rPr b="1" lang="en-US" sz="2745">
                <a:solidFill>
                  <a:schemeClr val="dk1"/>
                </a:solidFill>
                <a:latin typeface="Calibri"/>
                <a:ea typeface="Calibri"/>
                <a:cs typeface="Calibri"/>
                <a:sym typeface="Calibri"/>
              </a:rPr>
              <a:t>Malnutrition</a:t>
            </a:r>
            <a:r>
              <a:rPr lang="en-US" sz="2745">
                <a:solidFill>
                  <a:schemeClr val="dk1"/>
                </a:solidFill>
                <a:latin typeface="Calibri"/>
                <a:ea typeface="Calibri"/>
                <a:cs typeface="Calibri"/>
                <a:sym typeface="Calibri"/>
              </a:rPr>
              <a:t> refers to </a:t>
            </a:r>
            <a:r>
              <a:rPr b="1" i="1" lang="en-US" sz="2745">
                <a:solidFill>
                  <a:schemeClr val="dk1"/>
                </a:solidFill>
                <a:latin typeface="Calibri"/>
                <a:ea typeface="Calibri"/>
                <a:cs typeface="Calibri"/>
                <a:sym typeface="Calibri"/>
              </a:rPr>
              <a:t>deficiencies, excesses or imbalances in a person’s intake of energy and/or nutrients. </a:t>
            </a:r>
            <a:endParaRPr b="1" i="1" sz="2745">
              <a:solidFill>
                <a:schemeClr val="dk1"/>
              </a:solidFill>
              <a:latin typeface="Calibri"/>
              <a:ea typeface="Calibri"/>
              <a:cs typeface="Calibri"/>
              <a:sym typeface="Calibri"/>
            </a:endParaRPr>
          </a:p>
          <a:p>
            <a:pPr indent="-228600" lvl="0" marL="228600" marR="0" rtl="0" algn="just">
              <a:lnSpc>
                <a:spcPct val="90000"/>
              </a:lnSpc>
              <a:spcBef>
                <a:spcPts val="1000"/>
              </a:spcBef>
              <a:spcAft>
                <a:spcPts val="0"/>
              </a:spcAft>
              <a:buClr>
                <a:schemeClr val="dk1"/>
              </a:buClr>
              <a:buSzPts val="2745"/>
              <a:buFont typeface="Arial"/>
              <a:buChar char="•"/>
            </a:pPr>
            <a:r>
              <a:rPr lang="en-US" sz="2745">
                <a:solidFill>
                  <a:schemeClr val="dk1"/>
                </a:solidFill>
                <a:latin typeface="Calibri"/>
                <a:ea typeface="Calibri"/>
                <a:cs typeface="Calibri"/>
                <a:sym typeface="Calibri"/>
              </a:rPr>
              <a:t>The term malnutrition covers 2 broad groups of conditions. One is ‘</a:t>
            </a:r>
            <a:r>
              <a:rPr b="1" i="1" lang="en-US" sz="2745">
                <a:solidFill>
                  <a:schemeClr val="dk1"/>
                </a:solidFill>
                <a:latin typeface="Calibri"/>
                <a:ea typeface="Calibri"/>
                <a:cs typeface="Calibri"/>
                <a:sym typeface="Calibri"/>
              </a:rPr>
              <a:t>undernutrition,</a:t>
            </a:r>
            <a:r>
              <a:rPr lang="en-US" sz="2745">
                <a:solidFill>
                  <a:schemeClr val="dk1"/>
                </a:solidFill>
                <a:latin typeface="Calibri"/>
                <a:ea typeface="Calibri"/>
                <a:cs typeface="Calibri"/>
                <a:sym typeface="Calibri"/>
              </a:rPr>
              <a:t> and the other is </a:t>
            </a:r>
            <a:r>
              <a:rPr b="1" i="1" lang="en-US" sz="2745">
                <a:solidFill>
                  <a:schemeClr val="dk1"/>
                </a:solidFill>
                <a:latin typeface="Calibri"/>
                <a:ea typeface="Calibri"/>
                <a:cs typeface="Calibri"/>
                <a:sym typeface="Calibri"/>
              </a:rPr>
              <a:t>overnutrition</a:t>
            </a:r>
            <a:r>
              <a:rPr lang="en-US" sz="2745">
                <a:solidFill>
                  <a:schemeClr val="dk1"/>
                </a:solidFill>
                <a:latin typeface="Calibri"/>
                <a:ea typeface="Calibri"/>
                <a:cs typeface="Calibri"/>
                <a:sym typeface="Calibri"/>
              </a:rPr>
              <a:t> that causes obesity and diet-related noncommunicable diseases (such as heart disease, stroke, diabetes and cancer).</a:t>
            </a:r>
            <a:endParaRPr sz="2745">
              <a:solidFill>
                <a:schemeClr val="dk1"/>
              </a:solidFill>
              <a:latin typeface="Calibri"/>
              <a:ea typeface="Calibri"/>
              <a:cs typeface="Calibri"/>
              <a:sym typeface="Calibri"/>
            </a:endParaRPr>
          </a:p>
          <a:p>
            <a:pPr indent="0" lvl="0" marL="0" marR="0" rtl="0" algn="just">
              <a:lnSpc>
                <a:spcPct val="90000"/>
              </a:lnSpc>
              <a:spcBef>
                <a:spcPts val="1000"/>
              </a:spcBef>
              <a:spcAft>
                <a:spcPts val="0"/>
              </a:spcAft>
              <a:buClr>
                <a:schemeClr val="dk1"/>
              </a:buClr>
              <a:buSzPts val="2745"/>
              <a:buFont typeface="Arial"/>
              <a:buNone/>
            </a:pPr>
            <a:r>
              <a:rPr lang="en-US" sz="2745">
                <a:solidFill>
                  <a:schemeClr val="dk1"/>
                </a:solidFill>
                <a:latin typeface="Calibri"/>
                <a:ea typeface="Calibri"/>
                <a:cs typeface="Calibri"/>
                <a:sym typeface="Calibri"/>
              </a:rPr>
              <a:t>								</a:t>
            </a:r>
            <a:r>
              <a:rPr b="1" lang="en-US" sz="2745">
                <a:solidFill>
                  <a:schemeClr val="dk1"/>
                </a:solidFill>
                <a:latin typeface="Calibri"/>
                <a:ea typeface="Calibri"/>
                <a:cs typeface="Calibri"/>
                <a:sym typeface="Calibri"/>
              </a:rPr>
              <a:t>(According to WHO)</a:t>
            </a:r>
            <a:endParaRPr b="1" sz="2745">
              <a:solidFill>
                <a:schemeClr val="dk1"/>
              </a:solidFill>
              <a:latin typeface="Calibri"/>
              <a:ea typeface="Calibri"/>
              <a:cs typeface="Calibri"/>
              <a:sym typeface="Calibri"/>
            </a:endParaRPr>
          </a:p>
        </p:txBody>
      </p:sp>
      <p:sp>
        <p:nvSpPr>
          <p:cNvPr id="300" name="Google Shape;300;p23"/>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301" name="Google Shape;301;p23"/>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24"/>
          <p:cNvSpPr txBox="1"/>
          <p:nvPr>
            <p:ph idx="1" type="body"/>
          </p:nvPr>
        </p:nvSpPr>
        <p:spPr>
          <a:xfrm>
            <a:off x="274320" y="201295"/>
            <a:ext cx="11643360" cy="2817495"/>
          </a:xfrm>
          <a:prstGeom prst="rect">
            <a:avLst/>
          </a:prstGeom>
          <a:noFill/>
          <a:ln>
            <a:noFill/>
          </a:ln>
        </p:spPr>
        <p:txBody>
          <a:bodyPr anchorCtr="0" anchor="t" bIns="45700" lIns="91425" spcFirstLastPara="1" rIns="91425" wrap="square" tIns="45700">
            <a:normAutofit/>
          </a:bodyPr>
          <a:lstStyle/>
          <a:p>
            <a:pPr indent="-76200" lvl="0" marL="228600" rtl="0" algn="l">
              <a:lnSpc>
                <a:spcPct val="90000"/>
              </a:lnSpc>
              <a:spcBef>
                <a:spcPts val="0"/>
              </a:spcBef>
              <a:spcAft>
                <a:spcPts val="0"/>
              </a:spcAft>
              <a:buClr>
                <a:schemeClr val="dk1"/>
              </a:buClr>
              <a:buSzPts val="2400"/>
              <a:buNone/>
            </a:pPr>
            <a:r>
              <a:t/>
            </a:r>
            <a:endParaRPr sz="2400">
              <a:latin typeface="Calibri"/>
              <a:ea typeface="Calibri"/>
              <a:cs typeface="Calibri"/>
              <a:sym typeface="Calibri"/>
            </a:endParaRPr>
          </a:p>
          <a:p>
            <a:pPr indent="-228600" lvl="0" marL="228600" rtl="0" algn="l">
              <a:lnSpc>
                <a:spcPct val="90000"/>
              </a:lnSpc>
              <a:spcBef>
                <a:spcPts val="1000"/>
              </a:spcBef>
              <a:spcAft>
                <a:spcPts val="0"/>
              </a:spcAft>
              <a:buClr>
                <a:schemeClr val="dk1"/>
              </a:buClr>
              <a:buSzPts val="2400"/>
              <a:buChar char="•"/>
            </a:pPr>
            <a:r>
              <a:rPr b="1" lang="en-US" sz="2400">
                <a:latin typeface="Calibri"/>
                <a:ea typeface="Calibri"/>
                <a:cs typeface="Calibri"/>
                <a:sym typeface="Calibri"/>
              </a:rPr>
              <a:t>Undernutrition</a:t>
            </a:r>
            <a:r>
              <a:rPr lang="en-US" sz="2400">
                <a:latin typeface="Calibri"/>
                <a:ea typeface="Calibri"/>
                <a:cs typeface="Calibri"/>
                <a:sym typeface="Calibri"/>
              </a:rPr>
              <a:t> </a:t>
            </a:r>
            <a:r>
              <a:rPr i="1" lang="en-US" sz="2400">
                <a:latin typeface="Calibri"/>
                <a:ea typeface="Calibri"/>
                <a:cs typeface="Calibri"/>
                <a:sym typeface="Calibri"/>
              </a:rPr>
              <a:t>denotes insufficient intake of energy and nutrients to meet an individual's needs to maintain good health. </a:t>
            </a:r>
            <a:endParaRPr i="1" sz="2400">
              <a:latin typeface="Calibri"/>
              <a:ea typeface="Calibri"/>
              <a:cs typeface="Calibri"/>
              <a:sym typeface="Calibri"/>
            </a:endParaRPr>
          </a:p>
          <a:p>
            <a:pPr indent="-76200" lvl="0" marL="228600" rtl="0" algn="l">
              <a:lnSpc>
                <a:spcPct val="90000"/>
              </a:lnSpc>
              <a:spcBef>
                <a:spcPts val="1000"/>
              </a:spcBef>
              <a:spcAft>
                <a:spcPts val="0"/>
              </a:spcAft>
              <a:buClr>
                <a:schemeClr val="dk1"/>
              </a:buClr>
              <a:buSzPts val="2400"/>
              <a:buNone/>
            </a:pPr>
            <a:r>
              <a:t/>
            </a:r>
            <a:endParaRPr b="1" i="1" sz="2400">
              <a:latin typeface="Calibri"/>
              <a:ea typeface="Calibri"/>
              <a:cs typeface="Calibri"/>
              <a:sym typeface="Calibri"/>
            </a:endParaRPr>
          </a:p>
          <a:p>
            <a:pPr indent="-228600" lvl="0" marL="228600" rtl="0" algn="l">
              <a:lnSpc>
                <a:spcPct val="90000"/>
              </a:lnSpc>
              <a:spcBef>
                <a:spcPts val="1000"/>
              </a:spcBef>
              <a:spcAft>
                <a:spcPts val="0"/>
              </a:spcAft>
              <a:buClr>
                <a:schemeClr val="dk1"/>
              </a:buClr>
              <a:buSzPts val="2400"/>
              <a:buChar char="•"/>
            </a:pPr>
            <a:r>
              <a:rPr b="1" lang="en-US" sz="2400">
                <a:latin typeface="Calibri"/>
                <a:ea typeface="Calibri"/>
                <a:cs typeface="Calibri"/>
                <a:sym typeface="Calibri"/>
              </a:rPr>
              <a:t>Overnutrition</a:t>
            </a:r>
            <a:r>
              <a:rPr lang="en-US" sz="2400">
                <a:latin typeface="Calibri"/>
                <a:ea typeface="Calibri"/>
                <a:cs typeface="Calibri"/>
                <a:sym typeface="Calibri"/>
              </a:rPr>
              <a:t> is a form of </a:t>
            </a:r>
            <a:r>
              <a:rPr i="1" lang="en-US" sz="2400">
                <a:latin typeface="Calibri"/>
                <a:ea typeface="Calibri"/>
                <a:cs typeface="Calibri"/>
                <a:sym typeface="Calibri"/>
              </a:rPr>
              <a:t>malnutrition in which the intake of nutrients is oversupplied. The amount of nutrients exceeds the amount required for normal growth, development, and metabolism.</a:t>
            </a:r>
            <a:endParaRPr i="1" sz="2400">
              <a:latin typeface="Calibri"/>
              <a:ea typeface="Calibri"/>
              <a:cs typeface="Calibri"/>
              <a:sym typeface="Calibri"/>
            </a:endParaRPr>
          </a:p>
        </p:txBody>
      </p:sp>
      <p:pic>
        <p:nvPicPr>
          <p:cNvPr descr="Undernutrition — first impression one gets, talking malnutrition." id="307" name="Google Shape;307;p24"/>
          <p:cNvPicPr preferRelativeResize="0"/>
          <p:nvPr/>
        </p:nvPicPr>
        <p:blipFill rotWithShape="1">
          <a:blip r:embed="rId3">
            <a:alphaModFix/>
          </a:blip>
          <a:srcRect b="0" l="0" r="0" t="0"/>
          <a:stretch/>
        </p:blipFill>
        <p:spPr>
          <a:xfrm>
            <a:off x="3116691" y="3115946"/>
            <a:ext cx="5539665" cy="2139518"/>
          </a:xfrm>
          <a:prstGeom prst="roundRect">
            <a:avLst>
              <a:gd fmla="val 8594" name="adj"/>
            </a:avLst>
          </a:prstGeom>
          <a:solidFill>
            <a:srgbClr val="ECECEC"/>
          </a:solidFill>
          <a:ln>
            <a:noFill/>
          </a:ln>
          <a:effectLst>
            <a:reflection blurRad="0" dir="5400000" dist="5000" endA="0" endPos="28000" kx="0" rotWithShape="0" algn="bl" stA="38000" stPos="0" sy="-100000" ky="0"/>
          </a:effectLst>
        </p:spPr>
      </p:pic>
      <p:sp>
        <p:nvSpPr>
          <p:cNvPr id="308" name="Google Shape;308;p24"/>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309" name="Google Shape;309;p24"/>
          <p:cNvPicPr preferRelativeResize="0"/>
          <p:nvPr/>
        </p:nvPicPr>
        <p:blipFill rotWithShape="1">
          <a:blip r:embed="rId4">
            <a:alphaModFix/>
          </a:blip>
          <a:srcRect b="0" l="0" r="0" t="0"/>
          <a:stretch/>
        </p:blipFill>
        <p:spPr>
          <a:xfrm>
            <a:off x="10657840" y="5140325"/>
            <a:ext cx="1524000" cy="171513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pic>
        <p:nvPicPr>
          <p:cNvPr id="314" name="Google Shape;314;p25"/>
          <p:cNvPicPr preferRelativeResize="0"/>
          <p:nvPr>
            <p:ph idx="1" type="body"/>
          </p:nvPr>
        </p:nvPicPr>
        <p:blipFill rotWithShape="1">
          <a:blip r:embed="rId3">
            <a:alphaModFix/>
          </a:blip>
          <a:srcRect b="0" l="0" r="0" t="0"/>
          <a:stretch/>
        </p:blipFill>
        <p:spPr>
          <a:xfrm>
            <a:off x="6190491" y="650072"/>
            <a:ext cx="5567358" cy="3838584"/>
          </a:xfrm>
          <a:prstGeom prst="rect">
            <a:avLst/>
          </a:prstGeom>
          <a:noFill/>
          <a:ln>
            <a:noFill/>
          </a:ln>
        </p:spPr>
      </p:pic>
      <p:sp>
        <p:nvSpPr>
          <p:cNvPr id="315" name="Google Shape;315;p25"/>
          <p:cNvSpPr txBox="1"/>
          <p:nvPr>
            <p:ph type="title"/>
          </p:nvPr>
        </p:nvSpPr>
        <p:spPr>
          <a:xfrm>
            <a:off x="125095" y="69850"/>
            <a:ext cx="9603105" cy="480060"/>
          </a:xfrm>
          <a:prstGeom prst="rect">
            <a:avLst/>
          </a:prstGeom>
          <a:noFill/>
          <a:ln>
            <a:noFill/>
          </a:ln>
        </p:spPr>
        <p:txBody>
          <a:bodyPr anchorCtr="0" anchor="t"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b="1" lang="en-US" sz="3200">
                <a:latin typeface="Calibri"/>
                <a:ea typeface="Calibri"/>
                <a:cs typeface="Calibri"/>
                <a:sym typeface="Calibri"/>
              </a:rPr>
              <a:t>Optimum Nutrition</a:t>
            </a:r>
            <a:endParaRPr b="1" sz="3200">
              <a:latin typeface="Calibri"/>
              <a:ea typeface="Calibri"/>
              <a:cs typeface="Calibri"/>
              <a:sym typeface="Calibri"/>
            </a:endParaRPr>
          </a:p>
        </p:txBody>
      </p:sp>
      <p:sp>
        <p:nvSpPr>
          <p:cNvPr id="316" name="Google Shape;316;p25"/>
          <p:cNvSpPr/>
          <p:nvPr/>
        </p:nvSpPr>
        <p:spPr>
          <a:xfrm>
            <a:off x="5943600" y="3276600"/>
            <a:ext cx="304800" cy="30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7" name="Google Shape;317;p25"/>
          <p:cNvSpPr txBox="1"/>
          <p:nvPr/>
        </p:nvSpPr>
        <p:spPr>
          <a:xfrm>
            <a:off x="38383" y="938638"/>
            <a:ext cx="5922669" cy="3969385"/>
          </a:xfrm>
          <a:prstGeom prst="rect">
            <a:avLst/>
          </a:prstGeom>
          <a:noFill/>
          <a:ln>
            <a:noFill/>
          </a:ln>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None/>
            </a:pPr>
            <a:r>
              <a:rPr lang="en-US" sz="2400">
                <a:solidFill>
                  <a:schemeClr val="dk1"/>
                </a:solidFill>
                <a:latin typeface="Calibri"/>
                <a:ea typeface="Calibri"/>
                <a:cs typeface="Calibri"/>
                <a:sym typeface="Calibri"/>
              </a:rPr>
              <a:t>The term </a:t>
            </a:r>
            <a:r>
              <a:rPr b="1" lang="en-US" sz="2400">
                <a:solidFill>
                  <a:schemeClr val="dk1"/>
                </a:solidFill>
                <a:latin typeface="Calibri"/>
                <a:ea typeface="Calibri"/>
                <a:cs typeface="Calibri"/>
                <a:sym typeface="Calibri"/>
              </a:rPr>
              <a:t>"Optimum Nutrition</a:t>
            </a:r>
            <a:r>
              <a:rPr lang="en-US" sz="2400">
                <a:solidFill>
                  <a:schemeClr val="dk1"/>
                </a:solidFill>
                <a:latin typeface="Calibri"/>
                <a:ea typeface="Calibri"/>
                <a:cs typeface="Calibri"/>
                <a:sym typeface="Calibri"/>
              </a:rPr>
              <a:t>" can be defined as </a:t>
            </a:r>
            <a:r>
              <a:rPr b="1" i="1" lang="en-US" sz="2400">
                <a:solidFill>
                  <a:schemeClr val="dk1"/>
                </a:solidFill>
                <a:latin typeface="Calibri"/>
                <a:ea typeface="Calibri"/>
                <a:cs typeface="Calibri"/>
                <a:sym typeface="Calibri"/>
              </a:rPr>
              <a:t>eating the right amounts of nutrients on a proper schedule to achieve the best performance &amp; the longest possible lifetime in good health</a:t>
            </a:r>
            <a:r>
              <a:rPr i="1" lang="en-US" sz="2400">
                <a:solidFill>
                  <a:schemeClr val="dk1"/>
                </a:solidFill>
                <a:latin typeface="Calibri"/>
                <a:ea typeface="Calibri"/>
                <a:cs typeface="Calibri"/>
                <a:sym typeface="Calibri"/>
              </a:rPr>
              <a:t>, </a:t>
            </a:r>
            <a:r>
              <a:rPr lang="en-US" sz="2400">
                <a:solidFill>
                  <a:schemeClr val="dk1"/>
                </a:solidFill>
                <a:latin typeface="Calibri"/>
                <a:ea typeface="Calibri"/>
                <a:cs typeface="Calibri"/>
                <a:sym typeface="Calibri"/>
              </a:rPr>
              <a:t>assuming that external negative influences like accidents &amp; infectious diseases can be avoided. </a:t>
            </a:r>
            <a:endParaRPr sz="2400">
              <a:solidFill>
                <a:schemeClr val="dk1"/>
              </a:solidFill>
              <a:latin typeface="Calibri"/>
              <a:ea typeface="Calibri"/>
              <a:cs typeface="Calibri"/>
              <a:sym typeface="Calibri"/>
            </a:endParaRPr>
          </a:p>
        </p:txBody>
      </p:sp>
      <p:sp>
        <p:nvSpPr>
          <p:cNvPr id="318" name="Google Shape;318;p25"/>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319" name="Google Shape;319;p25"/>
          <p:cNvPicPr preferRelativeResize="0"/>
          <p:nvPr/>
        </p:nvPicPr>
        <p:blipFill rotWithShape="1">
          <a:blip r:embed="rId4">
            <a:alphaModFix/>
          </a:blip>
          <a:srcRect b="0" l="0" r="0" t="0"/>
          <a:stretch/>
        </p:blipFill>
        <p:spPr>
          <a:xfrm>
            <a:off x="10657840" y="5140325"/>
            <a:ext cx="1524000" cy="171513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26"/>
          <p:cNvSpPr txBox="1"/>
          <p:nvPr>
            <p:ph type="title"/>
          </p:nvPr>
        </p:nvSpPr>
        <p:spPr>
          <a:xfrm>
            <a:off x="0" y="93345"/>
            <a:ext cx="10515600" cy="71818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b="1" lang="en-US" sz="3200">
                <a:latin typeface="Calibri"/>
                <a:ea typeface="Calibri"/>
                <a:cs typeface="Calibri"/>
                <a:sym typeface="Calibri"/>
              </a:rPr>
              <a:t>Balanced diet</a:t>
            </a:r>
            <a:endParaRPr b="1" sz="3200">
              <a:latin typeface="Calibri"/>
              <a:ea typeface="Calibri"/>
              <a:cs typeface="Calibri"/>
              <a:sym typeface="Calibri"/>
            </a:endParaRPr>
          </a:p>
        </p:txBody>
      </p:sp>
      <p:sp>
        <p:nvSpPr>
          <p:cNvPr id="325" name="Google Shape;325;p26"/>
          <p:cNvSpPr txBox="1"/>
          <p:nvPr>
            <p:ph idx="1" type="body"/>
          </p:nvPr>
        </p:nvSpPr>
        <p:spPr>
          <a:xfrm>
            <a:off x="93980" y="1078865"/>
            <a:ext cx="6371590" cy="1833880"/>
          </a:xfrm>
          <a:prstGeom prst="rect">
            <a:avLst/>
          </a:prstGeom>
          <a:noFill/>
          <a:ln>
            <a:noFill/>
          </a:ln>
        </p:spPr>
        <p:txBody>
          <a:bodyPr anchorCtr="0" anchor="t" bIns="45700" lIns="91425" spcFirstLastPara="1" rIns="91425" wrap="square" tIns="45700">
            <a:noAutofit/>
          </a:bodyPr>
          <a:lstStyle/>
          <a:p>
            <a:pPr indent="-228600" lvl="0" marL="228600" rtl="0" algn="just">
              <a:lnSpc>
                <a:spcPct val="90000"/>
              </a:lnSpc>
              <a:spcBef>
                <a:spcPts val="0"/>
              </a:spcBef>
              <a:spcAft>
                <a:spcPts val="0"/>
              </a:spcAft>
              <a:buClr>
                <a:srgbClr val="FF0000"/>
              </a:buClr>
              <a:buSzPts val="2500"/>
              <a:buChar char="•"/>
            </a:pPr>
            <a:r>
              <a:rPr b="1" lang="en-US" sz="2500">
                <a:solidFill>
                  <a:srgbClr val="FF0000"/>
                </a:solidFill>
                <a:latin typeface="Calibri"/>
                <a:ea typeface="Calibri"/>
                <a:cs typeface="Calibri"/>
                <a:sym typeface="Calibri"/>
              </a:rPr>
              <a:t>A balanced</a:t>
            </a:r>
            <a:r>
              <a:rPr lang="en-US" sz="2500">
                <a:latin typeface="Calibri"/>
                <a:ea typeface="Calibri"/>
                <a:cs typeface="Calibri"/>
                <a:sym typeface="Calibri"/>
              </a:rPr>
              <a:t> diet means </a:t>
            </a:r>
            <a:r>
              <a:rPr b="1" lang="en-US" sz="2500">
                <a:latin typeface="Calibri"/>
                <a:ea typeface="Calibri"/>
                <a:cs typeface="Calibri"/>
                <a:sym typeface="Calibri"/>
              </a:rPr>
              <a:t>“getting the right types and amounts of foods and drinks to supply nutrition and energy for maintaining body cells, tissues, and organs, and for supporting normal growth and development”</a:t>
            </a:r>
            <a:r>
              <a:rPr lang="en-US" sz="2500">
                <a:latin typeface="Calibri"/>
                <a:ea typeface="Calibri"/>
                <a:cs typeface="Calibri"/>
                <a:sym typeface="Calibri"/>
              </a:rPr>
              <a:t>.</a:t>
            </a:r>
            <a:endParaRPr sz="2500">
              <a:latin typeface="Calibri"/>
              <a:ea typeface="Calibri"/>
              <a:cs typeface="Calibri"/>
              <a:sym typeface="Calibri"/>
            </a:endParaRPr>
          </a:p>
          <a:p>
            <a:pPr indent="-69850" lvl="0" marL="228600" rtl="0" algn="l">
              <a:lnSpc>
                <a:spcPct val="90000"/>
              </a:lnSpc>
              <a:spcBef>
                <a:spcPts val="1000"/>
              </a:spcBef>
              <a:spcAft>
                <a:spcPts val="0"/>
              </a:spcAft>
              <a:buClr>
                <a:schemeClr val="dk1"/>
              </a:buClr>
              <a:buSzPts val="2500"/>
              <a:buNone/>
            </a:pPr>
            <a:r>
              <a:t/>
            </a:r>
            <a:endParaRPr sz="2500">
              <a:latin typeface="Calibri"/>
              <a:ea typeface="Calibri"/>
              <a:cs typeface="Calibri"/>
              <a:sym typeface="Calibri"/>
            </a:endParaRPr>
          </a:p>
          <a:p>
            <a:pPr indent="-69850" lvl="0" marL="228600" rtl="0" algn="l">
              <a:lnSpc>
                <a:spcPct val="90000"/>
              </a:lnSpc>
              <a:spcBef>
                <a:spcPts val="1000"/>
              </a:spcBef>
              <a:spcAft>
                <a:spcPts val="0"/>
              </a:spcAft>
              <a:buClr>
                <a:schemeClr val="dk1"/>
              </a:buClr>
              <a:buSzPts val="2500"/>
              <a:buNone/>
            </a:pPr>
            <a:r>
              <a:t/>
            </a:r>
            <a:endParaRPr sz="2500">
              <a:latin typeface="Calibri"/>
              <a:ea typeface="Calibri"/>
              <a:cs typeface="Calibri"/>
              <a:sym typeface="Calibri"/>
            </a:endParaRPr>
          </a:p>
        </p:txBody>
      </p:sp>
      <p:sp>
        <p:nvSpPr>
          <p:cNvPr id="326" name="Google Shape;326;p26"/>
          <p:cNvSpPr/>
          <p:nvPr/>
        </p:nvSpPr>
        <p:spPr>
          <a:xfrm>
            <a:off x="180340" y="3634105"/>
            <a:ext cx="7483475" cy="193802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i="1" lang="en-US" sz="2400">
                <a:solidFill>
                  <a:schemeClr val="dk1"/>
                </a:solidFill>
                <a:latin typeface="Calibri"/>
                <a:ea typeface="Calibri"/>
                <a:cs typeface="Calibri"/>
                <a:sym typeface="Calibri"/>
              </a:rPr>
              <a:t>It is the diet that contain a variety of foods which fulfills the need for energy , amino acids , vitamins , minerals and other nutrients necessary for maintaining health, provides extra nutrients to withstand short duration of illness. </a:t>
            </a:r>
            <a:endParaRPr b="1" i="1" sz="2400">
              <a:solidFill>
                <a:schemeClr val="dk1"/>
              </a:solidFill>
              <a:latin typeface="Calibri"/>
              <a:ea typeface="Calibri"/>
              <a:cs typeface="Calibri"/>
              <a:sym typeface="Calibri"/>
            </a:endParaRPr>
          </a:p>
        </p:txBody>
      </p:sp>
      <p:sp>
        <p:nvSpPr>
          <p:cNvPr id="327" name="Google Shape;327;p26"/>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328" name="Google Shape;328;p26"/>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pic>
        <p:nvPicPr>
          <p:cNvPr id="329" name="Google Shape;329;p26"/>
          <p:cNvPicPr preferRelativeResize="0"/>
          <p:nvPr/>
        </p:nvPicPr>
        <p:blipFill rotWithShape="1">
          <a:blip r:embed="rId4">
            <a:alphaModFix/>
          </a:blip>
          <a:srcRect b="3765" l="6796" r="6737" t="12308"/>
          <a:stretch/>
        </p:blipFill>
        <p:spPr>
          <a:xfrm>
            <a:off x="8141335" y="57785"/>
            <a:ext cx="3870960" cy="467487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27"/>
          <p:cNvSpPr txBox="1"/>
          <p:nvPr>
            <p:ph type="title"/>
          </p:nvPr>
        </p:nvSpPr>
        <p:spPr>
          <a:xfrm>
            <a:off x="209550" y="120650"/>
            <a:ext cx="10060305" cy="48006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3200"/>
              <a:buFont typeface="Calibri"/>
              <a:buNone/>
            </a:pPr>
            <a:r>
              <a:rPr b="1" lang="en-US" sz="3200">
                <a:latin typeface="Calibri"/>
                <a:ea typeface="Calibri"/>
                <a:cs typeface="Calibri"/>
                <a:sym typeface="Calibri"/>
              </a:rPr>
              <a:t>Importance of a Balanced Diet</a:t>
            </a:r>
            <a:endParaRPr b="1" sz="3200">
              <a:latin typeface="Calibri"/>
              <a:ea typeface="Calibri"/>
              <a:cs typeface="Calibri"/>
              <a:sym typeface="Calibri"/>
            </a:endParaRPr>
          </a:p>
        </p:txBody>
      </p:sp>
      <p:sp>
        <p:nvSpPr>
          <p:cNvPr id="335" name="Google Shape;335;p27"/>
          <p:cNvSpPr txBox="1"/>
          <p:nvPr>
            <p:ph idx="1" type="body"/>
          </p:nvPr>
        </p:nvSpPr>
        <p:spPr>
          <a:xfrm>
            <a:off x="191770" y="781050"/>
            <a:ext cx="11750040" cy="447167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400"/>
              <a:buNone/>
            </a:pPr>
            <a:r>
              <a:rPr lang="en-US" sz="2400">
                <a:latin typeface="Calibri"/>
                <a:ea typeface="Calibri"/>
                <a:cs typeface="Calibri"/>
                <a:sym typeface="Calibri"/>
              </a:rPr>
              <a:t>The following are the importance of a balanced diet :</a:t>
            </a:r>
            <a:endParaRPr sz="2400">
              <a:latin typeface="Calibri"/>
              <a:ea typeface="Calibri"/>
              <a:cs typeface="Calibri"/>
              <a:sym typeface="Calibri"/>
            </a:endParaRPr>
          </a:p>
          <a:p>
            <a:pPr indent="-228600" lvl="0" marL="228600" rtl="0" algn="l">
              <a:lnSpc>
                <a:spcPct val="90000"/>
              </a:lnSpc>
              <a:spcBef>
                <a:spcPts val="1000"/>
              </a:spcBef>
              <a:spcAft>
                <a:spcPts val="0"/>
              </a:spcAft>
              <a:buClr>
                <a:schemeClr val="dk1"/>
              </a:buClr>
              <a:buSzPts val="2400"/>
              <a:buChar char="•"/>
            </a:pPr>
            <a:r>
              <a:rPr b="1" i="1" lang="en-US" sz="2400">
                <a:latin typeface="Calibri"/>
                <a:ea typeface="Calibri"/>
                <a:cs typeface="Calibri"/>
                <a:sym typeface="Calibri"/>
              </a:rPr>
              <a:t>Leads to a good physical and a good mental health.</a:t>
            </a:r>
            <a:endParaRPr b="1" i="1" sz="2400">
              <a:latin typeface="Calibri"/>
              <a:ea typeface="Calibri"/>
              <a:cs typeface="Calibri"/>
              <a:sym typeface="Calibri"/>
            </a:endParaRPr>
          </a:p>
          <a:p>
            <a:pPr indent="-228600" lvl="0" marL="228600" rtl="0" algn="l">
              <a:lnSpc>
                <a:spcPct val="90000"/>
              </a:lnSpc>
              <a:spcBef>
                <a:spcPts val="1000"/>
              </a:spcBef>
              <a:spcAft>
                <a:spcPts val="0"/>
              </a:spcAft>
              <a:buClr>
                <a:schemeClr val="dk1"/>
              </a:buClr>
              <a:buSzPts val="2400"/>
              <a:buChar char="•"/>
            </a:pPr>
            <a:r>
              <a:rPr b="1" i="1" lang="en-US" sz="2400">
                <a:latin typeface="Calibri"/>
                <a:ea typeface="Calibri"/>
                <a:cs typeface="Calibri"/>
                <a:sym typeface="Calibri"/>
              </a:rPr>
              <a:t>Helps in proper growth of the body.</a:t>
            </a:r>
            <a:endParaRPr b="1" i="1" sz="2400">
              <a:latin typeface="Calibri"/>
              <a:ea typeface="Calibri"/>
              <a:cs typeface="Calibri"/>
              <a:sym typeface="Calibri"/>
            </a:endParaRPr>
          </a:p>
          <a:p>
            <a:pPr indent="-228600" lvl="0" marL="228600" rtl="0" algn="l">
              <a:lnSpc>
                <a:spcPct val="90000"/>
              </a:lnSpc>
              <a:spcBef>
                <a:spcPts val="1000"/>
              </a:spcBef>
              <a:spcAft>
                <a:spcPts val="0"/>
              </a:spcAft>
              <a:buClr>
                <a:schemeClr val="dk1"/>
              </a:buClr>
              <a:buSzPts val="2400"/>
              <a:buChar char="•"/>
            </a:pPr>
            <a:r>
              <a:rPr b="1" i="1" lang="en-US" sz="2400">
                <a:latin typeface="Calibri"/>
                <a:ea typeface="Calibri"/>
                <a:cs typeface="Calibri"/>
                <a:sym typeface="Calibri"/>
              </a:rPr>
              <a:t>Increases the capacity to work.</a:t>
            </a:r>
            <a:endParaRPr b="1" i="1" sz="2400">
              <a:latin typeface="Calibri"/>
              <a:ea typeface="Calibri"/>
              <a:cs typeface="Calibri"/>
              <a:sym typeface="Calibri"/>
            </a:endParaRPr>
          </a:p>
          <a:p>
            <a:pPr indent="-228600" lvl="0" marL="228600" rtl="0" algn="l">
              <a:lnSpc>
                <a:spcPct val="90000"/>
              </a:lnSpc>
              <a:spcBef>
                <a:spcPts val="1000"/>
              </a:spcBef>
              <a:spcAft>
                <a:spcPts val="0"/>
              </a:spcAft>
              <a:buClr>
                <a:schemeClr val="dk1"/>
              </a:buClr>
              <a:buSzPts val="2400"/>
              <a:buChar char="•"/>
            </a:pPr>
            <a:r>
              <a:rPr b="1" i="1" lang="en-US" sz="2400">
                <a:latin typeface="Calibri"/>
                <a:ea typeface="Calibri"/>
                <a:cs typeface="Calibri"/>
                <a:sym typeface="Calibri"/>
              </a:rPr>
              <a:t>Increases the ability to fight or resist diseases.</a:t>
            </a:r>
            <a:endParaRPr b="1" i="1" sz="2400">
              <a:latin typeface="Calibri"/>
              <a:ea typeface="Calibri"/>
              <a:cs typeface="Calibri"/>
              <a:sym typeface="Calibri"/>
            </a:endParaRPr>
          </a:p>
          <a:p>
            <a:pPr indent="-228600" lvl="0" marL="228600" rtl="0" algn="l">
              <a:lnSpc>
                <a:spcPct val="90000"/>
              </a:lnSpc>
              <a:spcBef>
                <a:spcPts val="1000"/>
              </a:spcBef>
              <a:spcAft>
                <a:spcPts val="0"/>
              </a:spcAft>
              <a:buClr>
                <a:schemeClr val="dk1"/>
              </a:buClr>
              <a:buSzPts val="2400"/>
              <a:buFont typeface="Arial"/>
              <a:buChar char="•"/>
            </a:pPr>
            <a:r>
              <a:rPr b="1" i="1" lang="en-US" sz="2400">
                <a:latin typeface="Calibri"/>
                <a:ea typeface="Calibri"/>
                <a:cs typeface="Calibri"/>
                <a:sym typeface="Calibri"/>
              </a:rPr>
              <a:t>Disease prevention.</a:t>
            </a:r>
            <a:r>
              <a:rPr lang="en-US" sz="2400">
                <a:latin typeface="Calibri"/>
                <a:ea typeface="Calibri"/>
                <a:cs typeface="Calibri"/>
                <a:sym typeface="Calibri"/>
              </a:rPr>
              <a:t>  </a:t>
            </a:r>
            <a:endParaRPr sz="2400">
              <a:latin typeface="Calibri"/>
              <a:ea typeface="Calibri"/>
              <a:cs typeface="Calibri"/>
              <a:sym typeface="Calibri"/>
            </a:endParaRPr>
          </a:p>
          <a:p>
            <a:pPr indent="-76200" lvl="0" marL="228600" rtl="0" algn="l">
              <a:lnSpc>
                <a:spcPct val="90000"/>
              </a:lnSpc>
              <a:spcBef>
                <a:spcPts val="1000"/>
              </a:spcBef>
              <a:spcAft>
                <a:spcPts val="0"/>
              </a:spcAft>
              <a:buClr>
                <a:schemeClr val="dk1"/>
              </a:buClr>
              <a:buSzPts val="2400"/>
              <a:buFont typeface="Arial"/>
              <a:buNone/>
            </a:pPr>
            <a:r>
              <a:t/>
            </a:r>
            <a:endParaRPr sz="2400">
              <a:latin typeface="Calibri"/>
              <a:ea typeface="Calibri"/>
              <a:cs typeface="Calibri"/>
              <a:sym typeface="Calibri"/>
            </a:endParaRPr>
          </a:p>
          <a:p>
            <a:pPr indent="-342900" lvl="0" marL="571500" rtl="0" algn="l">
              <a:lnSpc>
                <a:spcPct val="90000"/>
              </a:lnSpc>
              <a:spcBef>
                <a:spcPts val="1000"/>
              </a:spcBef>
              <a:spcAft>
                <a:spcPts val="0"/>
              </a:spcAft>
              <a:buClr>
                <a:srgbClr val="FF0000"/>
              </a:buClr>
              <a:buSzPts val="2400"/>
              <a:buChar char="•"/>
            </a:pPr>
            <a:r>
              <a:rPr b="1" lang="en-US" sz="2400">
                <a:solidFill>
                  <a:srgbClr val="FF0000"/>
                </a:solidFill>
                <a:latin typeface="Calibri"/>
                <a:ea typeface="Calibri"/>
                <a:cs typeface="Calibri"/>
                <a:sym typeface="Calibri"/>
              </a:rPr>
              <a:t>Eating a balance diet is the easiest way to protect yourself from many of the diseases associated with ageing, including diabetes and heart disease.</a:t>
            </a:r>
            <a:endParaRPr b="1" i="1" sz="2400">
              <a:solidFill>
                <a:srgbClr val="FF0000"/>
              </a:solidFill>
              <a:latin typeface="Calibri"/>
              <a:ea typeface="Calibri"/>
              <a:cs typeface="Calibri"/>
              <a:sym typeface="Calibri"/>
            </a:endParaRPr>
          </a:p>
        </p:txBody>
      </p:sp>
      <p:sp>
        <p:nvSpPr>
          <p:cNvPr id="336" name="Google Shape;336;p27"/>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337" name="Google Shape;337;p27"/>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28"/>
          <p:cNvSpPr txBox="1"/>
          <p:nvPr>
            <p:ph type="title"/>
          </p:nvPr>
        </p:nvSpPr>
        <p:spPr>
          <a:xfrm>
            <a:off x="0" y="0"/>
            <a:ext cx="10327005" cy="663575"/>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3200"/>
              <a:buFont typeface="Calibri"/>
              <a:buNone/>
            </a:pPr>
            <a:r>
              <a:rPr b="1" lang="en-US" sz="3200">
                <a:latin typeface="Calibri"/>
                <a:ea typeface="Calibri"/>
                <a:cs typeface="Calibri"/>
                <a:sym typeface="Calibri"/>
              </a:rPr>
              <a:t>Components of a balanced diet</a:t>
            </a:r>
            <a:endParaRPr b="1" sz="3200">
              <a:latin typeface="Calibri"/>
              <a:ea typeface="Calibri"/>
              <a:cs typeface="Calibri"/>
              <a:sym typeface="Calibri"/>
            </a:endParaRPr>
          </a:p>
        </p:txBody>
      </p:sp>
      <p:sp>
        <p:nvSpPr>
          <p:cNvPr id="343" name="Google Shape;343;p28"/>
          <p:cNvSpPr txBox="1"/>
          <p:nvPr>
            <p:ph idx="1" type="body"/>
          </p:nvPr>
        </p:nvSpPr>
        <p:spPr>
          <a:xfrm>
            <a:off x="171450" y="581660"/>
            <a:ext cx="11861165" cy="4890770"/>
          </a:xfrm>
          <a:prstGeom prst="rect">
            <a:avLst/>
          </a:prstGeom>
          <a:noFill/>
          <a:ln>
            <a:noFill/>
          </a:ln>
        </p:spPr>
        <p:txBody>
          <a:bodyPr anchorCtr="0" anchor="t" bIns="45700" lIns="91425" spcFirstLastPara="1" rIns="91425" wrap="square" tIns="45700">
            <a:normAutofit lnSpcReduction="20000"/>
          </a:bodyPr>
          <a:lstStyle/>
          <a:p>
            <a:pPr indent="-190500" lvl="0" marL="228600" rtl="0" algn="just">
              <a:lnSpc>
                <a:spcPct val="90000"/>
              </a:lnSpc>
              <a:spcBef>
                <a:spcPts val="0"/>
              </a:spcBef>
              <a:spcAft>
                <a:spcPts val="0"/>
              </a:spcAft>
              <a:buClr>
                <a:schemeClr val="dk1"/>
              </a:buClr>
              <a:buSzPts val="600"/>
              <a:buNone/>
            </a:pPr>
            <a:r>
              <a:t/>
            </a:r>
            <a:endParaRPr sz="600"/>
          </a:p>
          <a:p>
            <a:pPr indent="0" lvl="0" marL="0" rtl="0" algn="just">
              <a:lnSpc>
                <a:spcPct val="90000"/>
              </a:lnSpc>
              <a:spcBef>
                <a:spcPts val="1000"/>
              </a:spcBef>
              <a:spcAft>
                <a:spcPts val="0"/>
              </a:spcAft>
              <a:buClr>
                <a:schemeClr val="dk1"/>
              </a:buClr>
              <a:buSzPts val="2800"/>
              <a:buNone/>
            </a:pPr>
            <a:r>
              <a:rPr lang="en-US"/>
              <a:t>Some components of a balanced diet are as follows :</a:t>
            </a:r>
            <a:endParaRPr/>
          </a:p>
          <a:p>
            <a:pPr indent="-228600" lvl="0" marL="228600" rtl="0" algn="just">
              <a:lnSpc>
                <a:spcPct val="90000"/>
              </a:lnSpc>
              <a:spcBef>
                <a:spcPts val="1000"/>
              </a:spcBef>
              <a:spcAft>
                <a:spcPts val="0"/>
              </a:spcAft>
              <a:buClr>
                <a:schemeClr val="dk1"/>
              </a:buClr>
              <a:buSzPts val="2800"/>
              <a:buChar char="•"/>
            </a:pPr>
            <a:r>
              <a:rPr b="1" lang="en-US"/>
              <a:t>Fats: </a:t>
            </a:r>
            <a:r>
              <a:rPr lang="en-US"/>
              <a:t>Some part of our energy requirement is fulfilled by fats. Fats can be found in fatty foods such as butter, ghee, oil, cheese, etc.</a:t>
            </a:r>
            <a:endParaRPr/>
          </a:p>
          <a:p>
            <a:pPr indent="-228600" lvl="0" marL="228600" rtl="0" algn="just">
              <a:lnSpc>
                <a:spcPct val="90000"/>
              </a:lnSpc>
              <a:spcBef>
                <a:spcPts val="1000"/>
              </a:spcBef>
              <a:spcAft>
                <a:spcPts val="0"/>
              </a:spcAft>
              <a:buClr>
                <a:schemeClr val="dk1"/>
              </a:buClr>
              <a:buSzPts val="2800"/>
              <a:buChar char="•"/>
            </a:pPr>
            <a:r>
              <a:rPr b="1" lang="en-US"/>
              <a:t>Proteins: </a:t>
            </a:r>
            <a:r>
              <a:rPr lang="en-US"/>
              <a:t>We need proteins for growth purposes and to repair the wear and tear of the body. Protein also helps in building muscle.  It is found in dairy products, sprouts, meat, eggs, chicken, etc</a:t>
            </a:r>
            <a:endParaRPr/>
          </a:p>
          <a:p>
            <a:pPr indent="-228600" lvl="0" marL="228600" rtl="0" algn="just">
              <a:lnSpc>
                <a:spcPct val="90000"/>
              </a:lnSpc>
              <a:spcBef>
                <a:spcPts val="1000"/>
              </a:spcBef>
              <a:spcAft>
                <a:spcPts val="0"/>
              </a:spcAft>
              <a:buClr>
                <a:schemeClr val="dk1"/>
              </a:buClr>
              <a:buSzPts val="2800"/>
              <a:buChar char="•"/>
            </a:pPr>
            <a:r>
              <a:rPr b="1" lang="en-US"/>
              <a:t>Carbohydrates: </a:t>
            </a:r>
            <a:r>
              <a:rPr lang="en-US"/>
              <a:t>We need the energy to process and it is fulfilled by carbohydrates. Carbs provide us energy. Carbohydrates can be found in rice, wheat, chapati, bread, etc. Cereals are our staple food.</a:t>
            </a:r>
            <a:endParaRPr/>
          </a:p>
          <a:p>
            <a:pPr indent="-228600" lvl="0" marL="228600" rtl="0" algn="just">
              <a:lnSpc>
                <a:spcPct val="90000"/>
              </a:lnSpc>
              <a:spcBef>
                <a:spcPts val="1000"/>
              </a:spcBef>
              <a:spcAft>
                <a:spcPts val="0"/>
              </a:spcAft>
              <a:buClr>
                <a:schemeClr val="dk1"/>
              </a:buClr>
              <a:buSzPts val="2800"/>
              <a:buChar char="•"/>
            </a:pPr>
            <a:r>
              <a:rPr b="1" lang="en-US"/>
              <a:t>Minerals and Vitamins: </a:t>
            </a:r>
            <a:r>
              <a:rPr lang="en-US"/>
              <a:t>Vitamins, Minerals, and Fibre improve the body’s resistance to disease. We mainly obtain it from vegetables and fruits. Deficiency diseases like Anemia, Goitre, etc can be caused due to lack of mineral in the body.</a:t>
            </a:r>
            <a:endParaRPr/>
          </a:p>
          <a:p>
            <a:pPr indent="-50800" lvl="0" marL="228600" rtl="0" algn="just">
              <a:lnSpc>
                <a:spcPct val="90000"/>
              </a:lnSpc>
              <a:spcBef>
                <a:spcPts val="1000"/>
              </a:spcBef>
              <a:spcAft>
                <a:spcPts val="0"/>
              </a:spcAft>
              <a:buClr>
                <a:schemeClr val="dk1"/>
              </a:buClr>
              <a:buSzPts val="2800"/>
              <a:buNone/>
            </a:pPr>
            <a:r>
              <a:t/>
            </a:r>
            <a:endParaRPr/>
          </a:p>
        </p:txBody>
      </p:sp>
      <p:sp>
        <p:nvSpPr>
          <p:cNvPr id="344" name="Google Shape;344;p28"/>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345" name="Google Shape;345;p28"/>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29"/>
          <p:cNvSpPr txBox="1"/>
          <p:nvPr>
            <p:ph idx="1" type="body"/>
          </p:nvPr>
        </p:nvSpPr>
        <p:spPr>
          <a:xfrm>
            <a:off x="191770" y="726440"/>
            <a:ext cx="10572750" cy="5098415"/>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2400"/>
              <a:buChar char="•"/>
            </a:pPr>
            <a:r>
              <a:rPr lang="en-US" sz="2400">
                <a:latin typeface="Calibri"/>
                <a:ea typeface="Calibri"/>
                <a:cs typeface="Calibri"/>
                <a:sym typeface="Calibri"/>
              </a:rPr>
              <a:t>Water is an essential nutrient. It is essential to all forms of life.</a:t>
            </a:r>
            <a:endParaRPr sz="2400">
              <a:latin typeface="Calibri"/>
              <a:ea typeface="Calibri"/>
              <a:cs typeface="Calibri"/>
              <a:sym typeface="Calibri"/>
            </a:endParaRPr>
          </a:p>
          <a:p>
            <a:pPr indent="-228600" lvl="0" marL="228600" rtl="0" algn="l">
              <a:lnSpc>
                <a:spcPct val="90000"/>
              </a:lnSpc>
              <a:spcBef>
                <a:spcPts val="1000"/>
              </a:spcBef>
              <a:spcAft>
                <a:spcPts val="0"/>
              </a:spcAft>
              <a:buClr>
                <a:schemeClr val="dk1"/>
              </a:buClr>
              <a:buSzPts val="2400"/>
              <a:buChar char="•"/>
            </a:pPr>
            <a:r>
              <a:rPr lang="en-US" sz="2400">
                <a:latin typeface="Calibri"/>
                <a:ea typeface="Calibri"/>
                <a:cs typeface="Calibri"/>
                <a:sym typeface="Calibri"/>
              </a:rPr>
              <a:t>About 55 to 65 percent of the human body is water by weight. Cells, tissues, and organs need water to function.</a:t>
            </a:r>
            <a:endParaRPr sz="2400">
              <a:latin typeface="Calibri"/>
              <a:ea typeface="Calibri"/>
              <a:cs typeface="Calibri"/>
              <a:sym typeface="Calibri"/>
            </a:endParaRPr>
          </a:p>
          <a:p>
            <a:pPr indent="-228600" lvl="0" marL="228600" rtl="0" algn="l">
              <a:lnSpc>
                <a:spcPct val="90000"/>
              </a:lnSpc>
              <a:spcBef>
                <a:spcPts val="1000"/>
              </a:spcBef>
              <a:spcAft>
                <a:spcPts val="0"/>
              </a:spcAft>
              <a:buClr>
                <a:schemeClr val="dk1"/>
              </a:buClr>
              <a:buSzPts val="2400"/>
              <a:buChar char="•"/>
            </a:pPr>
            <a:r>
              <a:rPr lang="en-US" sz="2400">
                <a:latin typeface="Calibri"/>
                <a:ea typeface="Calibri"/>
                <a:cs typeface="Calibri"/>
                <a:sym typeface="Calibri"/>
              </a:rPr>
              <a:t>Water has many important roles:</a:t>
            </a:r>
            <a:endParaRPr sz="2400">
              <a:latin typeface="Calibri"/>
              <a:ea typeface="Calibri"/>
              <a:cs typeface="Calibri"/>
              <a:sym typeface="Calibri"/>
            </a:endParaRPr>
          </a:p>
          <a:p>
            <a:pPr indent="-228600" lvl="1" marL="685800" rtl="0" algn="l">
              <a:lnSpc>
                <a:spcPct val="90000"/>
              </a:lnSpc>
              <a:spcBef>
                <a:spcPts val="500"/>
              </a:spcBef>
              <a:spcAft>
                <a:spcPts val="0"/>
              </a:spcAft>
              <a:buClr>
                <a:schemeClr val="dk1"/>
              </a:buClr>
              <a:buSzPts val="2400"/>
              <a:buChar char="•"/>
            </a:pPr>
            <a:r>
              <a:rPr lang="en-US">
                <a:latin typeface="Calibri"/>
                <a:ea typeface="Calibri"/>
                <a:cs typeface="Calibri"/>
                <a:sym typeface="Calibri"/>
              </a:rPr>
              <a:t>Helping with the digestion, absorption, and transportation of nutrients. </a:t>
            </a:r>
            <a:endParaRPr>
              <a:latin typeface="Calibri"/>
              <a:ea typeface="Calibri"/>
              <a:cs typeface="Calibri"/>
              <a:sym typeface="Calibri"/>
            </a:endParaRPr>
          </a:p>
          <a:p>
            <a:pPr indent="-228600" lvl="1" marL="685800" rtl="0" algn="l">
              <a:lnSpc>
                <a:spcPct val="90000"/>
              </a:lnSpc>
              <a:spcBef>
                <a:spcPts val="500"/>
              </a:spcBef>
              <a:spcAft>
                <a:spcPts val="0"/>
              </a:spcAft>
              <a:buClr>
                <a:schemeClr val="dk1"/>
              </a:buClr>
              <a:buSzPts val="2400"/>
              <a:buChar char="•"/>
            </a:pPr>
            <a:r>
              <a:rPr lang="en-US">
                <a:latin typeface="Calibri"/>
                <a:ea typeface="Calibri"/>
                <a:cs typeface="Calibri"/>
                <a:sym typeface="Calibri"/>
              </a:rPr>
              <a:t>Helping with the elimination of wastes through the kidneys, colon, and lungs. </a:t>
            </a:r>
            <a:endParaRPr>
              <a:latin typeface="Calibri"/>
              <a:ea typeface="Calibri"/>
              <a:cs typeface="Calibri"/>
              <a:sym typeface="Calibri"/>
            </a:endParaRPr>
          </a:p>
          <a:p>
            <a:pPr indent="-228600" lvl="1" marL="685800" rtl="0" algn="l">
              <a:lnSpc>
                <a:spcPct val="90000"/>
              </a:lnSpc>
              <a:spcBef>
                <a:spcPts val="500"/>
              </a:spcBef>
              <a:spcAft>
                <a:spcPts val="0"/>
              </a:spcAft>
              <a:buClr>
                <a:schemeClr val="dk1"/>
              </a:buClr>
              <a:buSzPts val="2400"/>
              <a:buChar char="•"/>
            </a:pPr>
            <a:r>
              <a:rPr lang="en-US">
                <a:latin typeface="Calibri"/>
                <a:ea typeface="Calibri"/>
                <a:cs typeface="Calibri"/>
                <a:sym typeface="Calibri"/>
              </a:rPr>
              <a:t>Distributing heat throughout the body and allowing heat to be released through the skin by evaporation (sweating).</a:t>
            </a:r>
            <a:endParaRPr>
              <a:latin typeface="Calibri"/>
              <a:ea typeface="Calibri"/>
              <a:cs typeface="Calibri"/>
              <a:sym typeface="Calibri"/>
            </a:endParaRPr>
          </a:p>
          <a:p>
            <a:pPr indent="-228600" lvl="1" marL="685800" rtl="0" algn="l">
              <a:lnSpc>
                <a:spcPct val="90000"/>
              </a:lnSpc>
              <a:spcBef>
                <a:spcPts val="500"/>
              </a:spcBef>
              <a:spcAft>
                <a:spcPts val="0"/>
              </a:spcAft>
              <a:buClr>
                <a:schemeClr val="dk1"/>
              </a:buClr>
              <a:buSzPts val="2400"/>
              <a:buChar char="•"/>
            </a:pPr>
            <a:r>
              <a:rPr lang="en-US">
                <a:latin typeface="Calibri"/>
                <a:ea typeface="Calibri"/>
                <a:cs typeface="Calibri"/>
                <a:sym typeface="Calibri"/>
              </a:rPr>
              <a:t>Lubricating joints and cushioning body tissues. </a:t>
            </a:r>
            <a:endParaRPr>
              <a:latin typeface="Calibri"/>
              <a:ea typeface="Calibri"/>
              <a:cs typeface="Calibri"/>
              <a:sym typeface="Calibri"/>
            </a:endParaRPr>
          </a:p>
          <a:p>
            <a:pPr indent="-228600" lvl="0" marL="228600" rtl="0" algn="l">
              <a:lnSpc>
                <a:spcPct val="90000"/>
              </a:lnSpc>
              <a:spcBef>
                <a:spcPts val="1000"/>
              </a:spcBef>
              <a:spcAft>
                <a:spcPts val="0"/>
              </a:spcAft>
              <a:buClr>
                <a:schemeClr val="dk1"/>
              </a:buClr>
              <a:buSzPts val="2400"/>
              <a:buChar char="•"/>
            </a:pPr>
            <a:r>
              <a:rPr lang="en-US" sz="2400">
                <a:latin typeface="Calibri"/>
                <a:ea typeface="Calibri"/>
                <a:cs typeface="Calibri"/>
                <a:sym typeface="Calibri"/>
              </a:rPr>
              <a:t>The human body can live a long time without many other nutrients, but only a few days without water. </a:t>
            </a:r>
            <a:endParaRPr sz="2400">
              <a:latin typeface="Calibri"/>
              <a:ea typeface="Calibri"/>
              <a:cs typeface="Calibri"/>
              <a:sym typeface="Calibri"/>
            </a:endParaRPr>
          </a:p>
          <a:p>
            <a:pPr indent="-228600" lvl="0" marL="228600" rtl="0" algn="l">
              <a:lnSpc>
                <a:spcPct val="90000"/>
              </a:lnSpc>
              <a:spcBef>
                <a:spcPts val="1000"/>
              </a:spcBef>
              <a:spcAft>
                <a:spcPts val="0"/>
              </a:spcAft>
              <a:buClr>
                <a:schemeClr val="dk1"/>
              </a:buClr>
              <a:buSzPts val="2400"/>
              <a:buChar char="•"/>
            </a:pPr>
            <a:r>
              <a:rPr b="1" lang="en-US" sz="2400">
                <a:latin typeface="Calibri"/>
                <a:ea typeface="Calibri"/>
                <a:cs typeface="Calibri"/>
                <a:sym typeface="Calibri"/>
              </a:rPr>
              <a:t>Your body loses water by perspiration. When you exhale, you lose water as water vapor. Then,  your </a:t>
            </a:r>
            <a:r>
              <a:rPr b="1" lang="en-US" sz="2400"/>
              <a:t>nervous</a:t>
            </a:r>
            <a:r>
              <a:rPr b="1" lang="en-US" sz="2400">
                <a:latin typeface="Calibri"/>
                <a:ea typeface="Calibri"/>
                <a:cs typeface="Calibri"/>
                <a:sym typeface="Calibri"/>
              </a:rPr>
              <a:t> system send a signal to your brain for water. </a:t>
            </a:r>
            <a:r>
              <a:rPr b="1" lang="en-US" sz="2400">
                <a:solidFill>
                  <a:srgbClr val="FF0000"/>
                </a:solidFill>
                <a:latin typeface="Calibri"/>
                <a:ea typeface="Calibri"/>
                <a:cs typeface="Calibri"/>
                <a:sym typeface="Calibri"/>
              </a:rPr>
              <a:t>This is why you feel thirsty.</a:t>
            </a:r>
            <a:endParaRPr sz="2400">
              <a:latin typeface="Calibri"/>
              <a:ea typeface="Calibri"/>
              <a:cs typeface="Calibri"/>
              <a:sym typeface="Calibri"/>
            </a:endParaRPr>
          </a:p>
          <a:p>
            <a:pPr indent="-139700" lvl="0" marL="228600" rtl="0" algn="l">
              <a:lnSpc>
                <a:spcPct val="90000"/>
              </a:lnSpc>
              <a:spcBef>
                <a:spcPts val="1000"/>
              </a:spcBef>
              <a:spcAft>
                <a:spcPts val="0"/>
              </a:spcAft>
              <a:buClr>
                <a:schemeClr val="dk1"/>
              </a:buClr>
              <a:buSzPts val="1400"/>
              <a:buNone/>
            </a:pPr>
            <a:r>
              <a:t/>
            </a:r>
            <a:endParaRPr sz="1400">
              <a:latin typeface="Calibri"/>
              <a:ea typeface="Calibri"/>
              <a:cs typeface="Calibri"/>
              <a:sym typeface="Calibri"/>
            </a:endParaRPr>
          </a:p>
        </p:txBody>
      </p:sp>
      <p:sp>
        <p:nvSpPr>
          <p:cNvPr id="351" name="Google Shape;351;p29"/>
          <p:cNvSpPr/>
          <p:nvPr/>
        </p:nvSpPr>
        <p:spPr>
          <a:xfrm>
            <a:off x="62865" y="132080"/>
            <a:ext cx="7543800" cy="400685"/>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3200">
                <a:solidFill>
                  <a:schemeClr val="dk1"/>
                </a:solidFill>
                <a:latin typeface="Calibri"/>
                <a:ea typeface="Calibri"/>
                <a:cs typeface="Calibri"/>
                <a:sym typeface="Calibri"/>
              </a:rPr>
              <a:t> Water - component of a balanced diet</a:t>
            </a:r>
            <a:endParaRPr b="1" sz="3200">
              <a:solidFill>
                <a:schemeClr val="dk1"/>
              </a:solidFill>
              <a:latin typeface="Calibri"/>
              <a:ea typeface="Calibri"/>
              <a:cs typeface="Calibri"/>
              <a:sym typeface="Calibri"/>
            </a:endParaRPr>
          </a:p>
        </p:txBody>
      </p:sp>
      <p:sp>
        <p:nvSpPr>
          <p:cNvPr id="352" name="Google Shape;352;p29"/>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353" name="Google Shape;353;p29"/>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30"/>
          <p:cNvSpPr txBox="1"/>
          <p:nvPr>
            <p:ph type="title"/>
          </p:nvPr>
        </p:nvSpPr>
        <p:spPr>
          <a:xfrm>
            <a:off x="95250" y="124460"/>
            <a:ext cx="10515600" cy="6026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b="1" lang="en-US" sz="3200">
                <a:latin typeface="Calibri"/>
                <a:ea typeface="Calibri"/>
                <a:cs typeface="Calibri"/>
                <a:sym typeface="Calibri"/>
              </a:rPr>
              <a:t>Proper Diet</a:t>
            </a:r>
            <a:endParaRPr b="1" sz="3200">
              <a:latin typeface="Calibri"/>
              <a:ea typeface="Calibri"/>
              <a:cs typeface="Calibri"/>
              <a:sym typeface="Calibri"/>
            </a:endParaRPr>
          </a:p>
        </p:txBody>
      </p:sp>
      <p:sp>
        <p:nvSpPr>
          <p:cNvPr id="359" name="Google Shape;359;p30"/>
          <p:cNvSpPr txBox="1"/>
          <p:nvPr>
            <p:ph idx="2" type="body"/>
          </p:nvPr>
        </p:nvSpPr>
        <p:spPr>
          <a:xfrm>
            <a:off x="6731635" y="379095"/>
            <a:ext cx="5181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sz="2800">
                <a:solidFill>
                  <a:schemeClr val="dk1"/>
                </a:solidFill>
                <a:latin typeface="Calibri"/>
                <a:ea typeface="Calibri"/>
                <a:cs typeface="Calibri"/>
                <a:sym typeface="Calibri"/>
              </a:rPr>
              <a:t>Along with exercise, a proper diet is essential for weight control and physical fitness. </a:t>
            </a:r>
            <a:endParaRPr/>
          </a:p>
          <a:p>
            <a:pPr indent="-228600" lvl="0" marL="228600" rtl="0" algn="l">
              <a:lnSpc>
                <a:spcPct val="90000"/>
              </a:lnSpc>
              <a:spcBef>
                <a:spcPts val="1000"/>
              </a:spcBef>
              <a:spcAft>
                <a:spcPts val="0"/>
              </a:spcAft>
              <a:buClr>
                <a:schemeClr val="dk1"/>
              </a:buClr>
              <a:buSzPts val="2800"/>
              <a:buChar char="•"/>
            </a:pPr>
            <a:r>
              <a:rPr lang="en-US" sz="2800">
                <a:solidFill>
                  <a:schemeClr val="dk1"/>
                </a:solidFill>
                <a:latin typeface="Calibri"/>
                <a:ea typeface="Calibri"/>
                <a:cs typeface="Calibri"/>
                <a:sym typeface="Calibri"/>
              </a:rPr>
              <a:t>How you eat has a huge impact on your physique and how your body metabolizes food.</a:t>
            </a:r>
            <a:endParaRPr/>
          </a:p>
          <a:p>
            <a:pPr indent="-50800" lvl="0" marL="228600" rtl="0" algn="l">
              <a:lnSpc>
                <a:spcPct val="90000"/>
              </a:lnSpc>
              <a:spcBef>
                <a:spcPts val="1000"/>
              </a:spcBef>
              <a:spcAft>
                <a:spcPts val="0"/>
              </a:spcAft>
              <a:buClr>
                <a:schemeClr val="dk1"/>
              </a:buClr>
              <a:buSzPts val="2800"/>
              <a:buNone/>
            </a:pPr>
            <a:r>
              <a:t/>
            </a:r>
            <a:endParaRPr sz="2800">
              <a:solidFill>
                <a:schemeClr val="dk1"/>
              </a:solidFill>
              <a:latin typeface="Calibri"/>
              <a:ea typeface="Calibri"/>
              <a:cs typeface="Calibri"/>
              <a:sym typeface="Calibri"/>
            </a:endParaRPr>
          </a:p>
        </p:txBody>
      </p:sp>
      <p:pic>
        <p:nvPicPr>
          <p:cNvPr descr="Weight loss diet programs -cartoon comics " id="360" name="Google Shape;360;p30"/>
          <p:cNvPicPr preferRelativeResize="0"/>
          <p:nvPr/>
        </p:nvPicPr>
        <p:blipFill rotWithShape="1">
          <a:blip r:embed="rId3">
            <a:alphaModFix/>
          </a:blip>
          <a:srcRect b="0" l="0" r="0" t="0"/>
          <a:stretch/>
        </p:blipFill>
        <p:spPr>
          <a:xfrm>
            <a:off x="9064943" y="2918460"/>
            <a:ext cx="2232025" cy="2381250"/>
          </a:xfrm>
          <a:prstGeom prst="rect">
            <a:avLst/>
          </a:prstGeom>
          <a:noFill/>
          <a:ln>
            <a:noFill/>
          </a:ln>
        </p:spPr>
      </p:pic>
      <p:pic>
        <p:nvPicPr>
          <p:cNvPr id="361" name="Google Shape;361;p30"/>
          <p:cNvPicPr preferRelativeResize="0"/>
          <p:nvPr>
            <p:ph idx="1" type="body"/>
          </p:nvPr>
        </p:nvPicPr>
        <p:blipFill rotWithShape="1">
          <a:blip r:embed="rId4">
            <a:alphaModFix/>
          </a:blip>
          <a:srcRect b="0" l="3010" r="3010" t="0"/>
          <a:stretch/>
        </p:blipFill>
        <p:spPr>
          <a:xfrm>
            <a:off x="226695" y="669290"/>
            <a:ext cx="6679565" cy="5610225"/>
          </a:xfrm>
          <a:prstGeom prst="rect">
            <a:avLst/>
          </a:prstGeom>
          <a:noFill/>
          <a:ln cap="flat" cmpd="sng" w="9525">
            <a:solidFill>
              <a:srgbClr val="C00000"/>
            </a:solidFill>
            <a:prstDash val="solid"/>
            <a:round/>
            <a:headEnd len="sm" w="sm" type="none"/>
            <a:tailEnd len="sm" w="sm" type="none"/>
          </a:ln>
        </p:spPr>
      </p:pic>
      <p:sp>
        <p:nvSpPr>
          <p:cNvPr id="362" name="Google Shape;362;p30"/>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363" name="Google Shape;363;p30"/>
          <p:cNvPicPr preferRelativeResize="0"/>
          <p:nvPr/>
        </p:nvPicPr>
        <p:blipFill rotWithShape="1">
          <a:blip r:embed="rId5">
            <a:alphaModFix/>
          </a:blip>
          <a:srcRect b="0" l="0" r="0" t="0"/>
          <a:stretch/>
        </p:blipFill>
        <p:spPr>
          <a:xfrm>
            <a:off x="10657840" y="5140325"/>
            <a:ext cx="1524000" cy="171513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31"/>
          <p:cNvSpPr txBox="1"/>
          <p:nvPr>
            <p:ph type="title"/>
          </p:nvPr>
        </p:nvSpPr>
        <p:spPr>
          <a:xfrm>
            <a:off x="57150" y="85090"/>
            <a:ext cx="10890250" cy="99758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b="1" lang="en-US" sz="3200">
                <a:solidFill>
                  <a:schemeClr val="dk1"/>
                </a:solidFill>
                <a:latin typeface="Calibri"/>
                <a:ea typeface="Calibri"/>
                <a:cs typeface="Calibri"/>
                <a:sym typeface="Calibri"/>
              </a:rPr>
              <a:t>WHY DO WE NEED A BALANCED DIET?</a:t>
            </a:r>
            <a:endParaRPr b="1" sz="3200">
              <a:solidFill>
                <a:schemeClr val="dk1"/>
              </a:solidFill>
              <a:latin typeface="Calibri"/>
              <a:ea typeface="Calibri"/>
              <a:cs typeface="Calibri"/>
              <a:sym typeface="Calibri"/>
            </a:endParaRPr>
          </a:p>
        </p:txBody>
      </p:sp>
      <p:sp>
        <p:nvSpPr>
          <p:cNvPr id="369" name="Google Shape;369;p31"/>
          <p:cNvSpPr txBox="1"/>
          <p:nvPr>
            <p:ph idx="1" type="body"/>
          </p:nvPr>
        </p:nvSpPr>
        <p:spPr>
          <a:xfrm>
            <a:off x="161290" y="1082675"/>
            <a:ext cx="11793220" cy="418084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400"/>
              <a:buFont typeface="Noto Sans Symbols"/>
              <a:buChar char="✔"/>
            </a:pPr>
            <a:r>
              <a:rPr lang="en-US" sz="2400">
                <a:solidFill>
                  <a:schemeClr val="dk1"/>
                </a:solidFill>
                <a:latin typeface="Times New Roman"/>
                <a:ea typeface="Times New Roman"/>
                <a:cs typeface="Times New Roman"/>
                <a:sym typeface="Times New Roman"/>
              </a:rPr>
              <a:t>A balanced diet is one that fulfills all of a person’s nutritional needs. Humans need a certain amount of calories and nutrients to stay healthy.</a:t>
            </a:r>
            <a:endParaRPr sz="2400">
              <a:solidFill>
                <a:schemeClr val="dk1"/>
              </a:solidFill>
              <a:latin typeface="Times New Roman"/>
              <a:ea typeface="Times New Roman"/>
              <a:cs typeface="Times New Roman"/>
              <a:sym typeface="Times New Roman"/>
            </a:endParaRPr>
          </a:p>
          <a:p>
            <a:pPr indent="-228600" lvl="0" marL="228600" rtl="0" algn="l">
              <a:lnSpc>
                <a:spcPct val="90000"/>
              </a:lnSpc>
              <a:spcBef>
                <a:spcPts val="1000"/>
              </a:spcBef>
              <a:spcAft>
                <a:spcPts val="0"/>
              </a:spcAft>
              <a:buClr>
                <a:schemeClr val="dk1"/>
              </a:buClr>
              <a:buSzPts val="2400"/>
              <a:buFont typeface="Noto Sans Symbols"/>
              <a:buChar char="✔"/>
            </a:pPr>
            <a:r>
              <a:rPr lang="en-US" sz="2400">
                <a:solidFill>
                  <a:schemeClr val="dk1"/>
                </a:solidFill>
                <a:latin typeface="Times New Roman"/>
                <a:ea typeface="Times New Roman"/>
                <a:cs typeface="Times New Roman"/>
                <a:sym typeface="Times New Roman"/>
              </a:rPr>
              <a:t>A balanced diet provides all the nutrients a person requires, without going over the recommended daily calorie intake.</a:t>
            </a:r>
            <a:endParaRPr sz="2400">
              <a:solidFill>
                <a:schemeClr val="dk1"/>
              </a:solidFill>
              <a:latin typeface="Times New Roman"/>
              <a:ea typeface="Times New Roman"/>
              <a:cs typeface="Times New Roman"/>
              <a:sym typeface="Times New Roman"/>
            </a:endParaRPr>
          </a:p>
          <a:p>
            <a:pPr indent="-228600" lvl="0" marL="228600" rtl="0" algn="l">
              <a:lnSpc>
                <a:spcPct val="90000"/>
              </a:lnSpc>
              <a:spcBef>
                <a:spcPts val="1000"/>
              </a:spcBef>
              <a:spcAft>
                <a:spcPts val="0"/>
              </a:spcAft>
              <a:buClr>
                <a:schemeClr val="dk1"/>
              </a:buClr>
              <a:buSzPts val="2400"/>
              <a:buFont typeface="Noto Sans Symbols"/>
              <a:buChar char="✔"/>
            </a:pPr>
            <a:r>
              <a:rPr lang="en-US" sz="2400">
                <a:solidFill>
                  <a:schemeClr val="dk1"/>
                </a:solidFill>
                <a:latin typeface="Times New Roman"/>
                <a:ea typeface="Times New Roman"/>
                <a:cs typeface="Times New Roman"/>
                <a:sym typeface="Times New Roman"/>
              </a:rPr>
              <a:t>By eating a balanced diet, people can get the nutrients and calories they need and avoid eating junk food, or food without nutritional value.</a:t>
            </a:r>
            <a:endParaRPr sz="2400">
              <a:solidFill>
                <a:schemeClr val="dk1"/>
              </a:solidFill>
              <a:latin typeface="Times New Roman"/>
              <a:ea typeface="Times New Roman"/>
              <a:cs typeface="Times New Roman"/>
              <a:sym typeface="Times New Roman"/>
            </a:endParaRPr>
          </a:p>
          <a:p>
            <a:pPr indent="-76200" lvl="0" marL="228600" rtl="0" algn="l">
              <a:lnSpc>
                <a:spcPct val="90000"/>
              </a:lnSpc>
              <a:spcBef>
                <a:spcPts val="1000"/>
              </a:spcBef>
              <a:spcAft>
                <a:spcPts val="0"/>
              </a:spcAft>
              <a:buClr>
                <a:schemeClr val="dk1"/>
              </a:buClr>
              <a:buSzPts val="2400"/>
              <a:buNone/>
            </a:pPr>
            <a:r>
              <a:t/>
            </a:r>
            <a:endParaRPr sz="2400">
              <a:solidFill>
                <a:schemeClr val="dk1"/>
              </a:solidFill>
              <a:latin typeface="Times New Roman"/>
              <a:ea typeface="Times New Roman"/>
              <a:cs typeface="Times New Roman"/>
              <a:sym typeface="Times New Roman"/>
            </a:endParaRPr>
          </a:p>
        </p:txBody>
      </p:sp>
      <p:sp>
        <p:nvSpPr>
          <p:cNvPr id="370" name="Google Shape;370;p31"/>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371" name="Google Shape;371;p31"/>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Tree>
  </p:cSld>
  <p:clrMapOvr>
    <a:masterClrMapping/>
  </p:clrMapOvr>
  <p:transition advTm="70786" p14:dur="100">
    <p:cut/>
  </p:transition>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32"/>
          <p:cNvSpPr txBox="1"/>
          <p:nvPr>
            <p:ph type="title"/>
          </p:nvPr>
        </p:nvSpPr>
        <p:spPr>
          <a:xfrm>
            <a:off x="162560" y="69215"/>
            <a:ext cx="10515600" cy="80518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b="1" lang="en-US" sz="3200">
                <a:solidFill>
                  <a:schemeClr val="dk1"/>
                </a:solidFill>
                <a:latin typeface="Calibri"/>
                <a:ea typeface="Calibri"/>
                <a:cs typeface="Calibri"/>
                <a:sym typeface="Calibri"/>
              </a:rPr>
              <a:t>HOW TO PLAN A BALANCED DIET?</a:t>
            </a:r>
            <a:endParaRPr b="1" sz="3200">
              <a:solidFill>
                <a:schemeClr val="dk1"/>
              </a:solidFill>
              <a:latin typeface="Calibri"/>
              <a:ea typeface="Calibri"/>
              <a:cs typeface="Calibri"/>
              <a:sym typeface="Calibri"/>
            </a:endParaRPr>
          </a:p>
        </p:txBody>
      </p:sp>
      <p:sp>
        <p:nvSpPr>
          <p:cNvPr id="377" name="Google Shape;377;p32"/>
          <p:cNvSpPr txBox="1"/>
          <p:nvPr>
            <p:ph idx="1" type="body"/>
          </p:nvPr>
        </p:nvSpPr>
        <p:spPr>
          <a:xfrm>
            <a:off x="162560" y="807085"/>
            <a:ext cx="10515600" cy="2286635"/>
          </a:xfrm>
          <a:prstGeom prst="rect">
            <a:avLst/>
          </a:prstGeom>
          <a:noFill/>
          <a:ln>
            <a:noFill/>
          </a:ln>
        </p:spPr>
        <p:txBody>
          <a:bodyPr anchorCtr="0" anchor="t" bIns="45700" lIns="91425" spcFirstLastPara="1" rIns="91425" wrap="square" tIns="45700">
            <a:normAutofit/>
          </a:bodyPr>
          <a:lstStyle/>
          <a:p>
            <a:pPr indent="-514350" lvl="0" marL="514350" rtl="0" algn="l">
              <a:lnSpc>
                <a:spcPct val="90000"/>
              </a:lnSpc>
              <a:spcBef>
                <a:spcPts val="0"/>
              </a:spcBef>
              <a:spcAft>
                <a:spcPts val="0"/>
              </a:spcAft>
              <a:buClr>
                <a:schemeClr val="dk1"/>
              </a:buClr>
              <a:buSzPts val="2400"/>
              <a:buFont typeface="Calibri"/>
              <a:buAutoNum type="arabicPeriod"/>
            </a:pPr>
            <a:r>
              <a:rPr lang="en-US" sz="2400">
                <a:solidFill>
                  <a:schemeClr val="dk1"/>
                </a:solidFill>
                <a:latin typeface="Calibri"/>
                <a:ea typeface="Calibri"/>
                <a:cs typeface="Calibri"/>
                <a:sym typeface="Calibri"/>
              </a:rPr>
              <a:t>Age, sex and caloric requirement.</a:t>
            </a:r>
            <a:endParaRPr sz="2400">
              <a:solidFill>
                <a:schemeClr val="dk1"/>
              </a:solidFill>
              <a:latin typeface="Calibri"/>
              <a:ea typeface="Calibri"/>
              <a:cs typeface="Calibri"/>
              <a:sym typeface="Calibri"/>
            </a:endParaRPr>
          </a:p>
          <a:p>
            <a:pPr indent="-514350" lvl="0" marL="514350" rtl="0" algn="l">
              <a:lnSpc>
                <a:spcPct val="90000"/>
              </a:lnSpc>
              <a:spcBef>
                <a:spcPts val="1000"/>
              </a:spcBef>
              <a:spcAft>
                <a:spcPts val="0"/>
              </a:spcAft>
              <a:buClr>
                <a:schemeClr val="dk1"/>
              </a:buClr>
              <a:buSzPts val="2400"/>
              <a:buFont typeface="Calibri"/>
              <a:buAutoNum type="arabicPeriod"/>
            </a:pPr>
            <a:r>
              <a:rPr lang="en-US" sz="2400">
                <a:solidFill>
                  <a:schemeClr val="dk1"/>
                </a:solidFill>
                <a:latin typeface="Calibri"/>
                <a:ea typeface="Calibri"/>
                <a:cs typeface="Calibri"/>
                <a:sym typeface="Calibri"/>
              </a:rPr>
              <a:t>Selection of nutrients from basic food groups.</a:t>
            </a:r>
            <a:endParaRPr sz="2400">
              <a:solidFill>
                <a:schemeClr val="dk1"/>
              </a:solidFill>
              <a:latin typeface="Calibri"/>
              <a:ea typeface="Calibri"/>
              <a:cs typeface="Calibri"/>
              <a:sym typeface="Calibri"/>
            </a:endParaRPr>
          </a:p>
          <a:p>
            <a:pPr indent="-514350" lvl="0" marL="514350" rtl="0" algn="l">
              <a:lnSpc>
                <a:spcPct val="90000"/>
              </a:lnSpc>
              <a:spcBef>
                <a:spcPts val="1000"/>
              </a:spcBef>
              <a:spcAft>
                <a:spcPts val="0"/>
              </a:spcAft>
              <a:buClr>
                <a:schemeClr val="dk1"/>
              </a:buClr>
              <a:buSzPts val="2400"/>
              <a:buFont typeface="Calibri"/>
              <a:buAutoNum type="arabicPeriod"/>
            </a:pPr>
            <a:r>
              <a:rPr lang="en-US" sz="2400">
                <a:solidFill>
                  <a:schemeClr val="dk1"/>
                </a:solidFill>
                <a:latin typeface="Calibri"/>
                <a:ea typeface="Calibri"/>
                <a:cs typeface="Calibri"/>
                <a:sym typeface="Calibri"/>
              </a:rPr>
              <a:t>Economic status from Basic Food Groups.</a:t>
            </a:r>
            <a:endParaRPr sz="2400">
              <a:solidFill>
                <a:schemeClr val="dk1"/>
              </a:solidFill>
              <a:latin typeface="Calibri"/>
              <a:ea typeface="Calibri"/>
              <a:cs typeface="Calibri"/>
              <a:sym typeface="Calibri"/>
            </a:endParaRPr>
          </a:p>
          <a:p>
            <a:pPr indent="-514350" lvl="0" marL="514350" rtl="0" algn="l">
              <a:lnSpc>
                <a:spcPct val="90000"/>
              </a:lnSpc>
              <a:spcBef>
                <a:spcPts val="1000"/>
              </a:spcBef>
              <a:spcAft>
                <a:spcPts val="0"/>
              </a:spcAft>
              <a:buClr>
                <a:schemeClr val="dk1"/>
              </a:buClr>
              <a:buSzPts val="2400"/>
              <a:buFont typeface="Calibri"/>
              <a:buAutoNum type="arabicPeriod"/>
            </a:pPr>
            <a:r>
              <a:rPr lang="en-US" sz="2400">
                <a:solidFill>
                  <a:schemeClr val="dk1"/>
                </a:solidFill>
                <a:latin typeface="Calibri"/>
                <a:ea typeface="Calibri"/>
                <a:cs typeface="Calibri"/>
                <a:sym typeface="Calibri"/>
              </a:rPr>
              <a:t>High-cost and low-cost diet.</a:t>
            </a:r>
            <a:endParaRPr sz="2400">
              <a:solidFill>
                <a:schemeClr val="dk1"/>
              </a:solidFill>
              <a:latin typeface="Calibri"/>
              <a:ea typeface="Calibri"/>
              <a:cs typeface="Calibri"/>
              <a:sym typeface="Calibri"/>
            </a:endParaRPr>
          </a:p>
        </p:txBody>
      </p:sp>
      <p:sp>
        <p:nvSpPr>
          <p:cNvPr id="378" name="Google Shape;378;p32"/>
          <p:cNvSpPr/>
          <p:nvPr/>
        </p:nvSpPr>
        <p:spPr>
          <a:xfrm>
            <a:off x="1299845" y="2774950"/>
            <a:ext cx="7720965" cy="25590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2400"/>
              <a:buFont typeface="Noto Sans Symbols"/>
              <a:buNone/>
            </a:pPr>
            <a:r>
              <a:rPr b="1" i="1" lang="en-US" sz="2400">
                <a:solidFill>
                  <a:schemeClr val="dk1"/>
                </a:solidFill>
                <a:latin typeface="Calibri"/>
                <a:ea typeface="Calibri"/>
                <a:cs typeface="Calibri"/>
                <a:sym typeface="Calibri"/>
              </a:rPr>
              <a:t>Take into account:</a:t>
            </a:r>
            <a:endParaRPr b="1" i="1" sz="2400">
              <a:solidFill>
                <a:schemeClr val="dk1"/>
              </a:solidFill>
              <a:latin typeface="Calibri"/>
              <a:ea typeface="Calibri"/>
              <a:cs typeface="Calibri"/>
              <a:sym typeface="Calibri"/>
            </a:endParaRPr>
          </a:p>
          <a:p>
            <a:pPr indent="-571500" lvl="0" marL="571500" marR="0" rtl="0" algn="l">
              <a:spcBef>
                <a:spcPts val="0"/>
              </a:spcBef>
              <a:spcAft>
                <a:spcPts val="0"/>
              </a:spcAft>
              <a:buClr>
                <a:schemeClr val="dk1"/>
              </a:buClr>
              <a:buSzPts val="2400"/>
              <a:buFont typeface="Noto Sans Symbols"/>
              <a:buChar char="✔"/>
            </a:pPr>
            <a:r>
              <a:rPr i="1" lang="en-US" sz="2400">
                <a:solidFill>
                  <a:schemeClr val="dk1"/>
                </a:solidFill>
                <a:latin typeface="Calibri"/>
                <a:ea typeface="Calibri"/>
                <a:cs typeface="Calibri"/>
                <a:sym typeface="Calibri"/>
              </a:rPr>
              <a:t>Kinds of food produced in the region;</a:t>
            </a:r>
            <a:endParaRPr i="1" sz="2400">
              <a:solidFill>
                <a:schemeClr val="dk1"/>
              </a:solidFill>
              <a:latin typeface="Calibri"/>
              <a:ea typeface="Calibri"/>
              <a:cs typeface="Calibri"/>
              <a:sym typeface="Calibri"/>
            </a:endParaRPr>
          </a:p>
          <a:p>
            <a:pPr indent="-571500" lvl="0" marL="571500" marR="0" rtl="0" algn="l">
              <a:spcBef>
                <a:spcPts val="0"/>
              </a:spcBef>
              <a:spcAft>
                <a:spcPts val="0"/>
              </a:spcAft>
              <a:buClr>
                <a:schemeClr val="dk1"/>
              </a:buClr>
              <a:buSzPts val="2400"/>
              <a:buFont typeface="Noto Sans Symbols"/>
              <a:buChar char="✔"/>
            </a:pPr>
            <a:r>
              <a:rPr i="1" lang="en-US" sz="2400">
                <a:solidFill>
                  <a:schemeClr val="dk1"/>
                </a:solidFill>
                <a:latin typeface="Calibri"/>
                <a:ea typeface="Calibri"/>
                <a:cs typeface="Calibri"/>
                <a:sym typeface="Calibri"/>
              </a:rPr>
              <a:t>Economic capacity;</a:t>
            </a:r>
            <a:endParaRPr i="1" sz="2400">
              <a:solidFill>
                <a:schemeClr val="dk1"/>
              </a:solidFill>
              <a:latin typeface="Calibri"/>
              <a:ea typeface="Calibri"/>
              <a:cs typeface="Calibri"/>
              <a:sym typeface="Calibri"/>
            </a:endParaRPr>
          </a:p>
          <a:p>
            <a:pPr indent="-571500" lvl="0" marL="571500" marR="0" rtl="0" algn="l">
              <a:spcBef>
                <a:spcPts val="0"/>
              </a:spcBef>
              <a:spcAft>
                <a:spcPts val="0"/>
              </a:spcAft>
              <a:buClr>
                <a:schemeClr val="dk1"/>
              </a:buClr>
              <a:buSzPts val="2400"/>
              <a:buFont typeface="Noto Sans Symbols"/>
              <a:buChar char="✔"/>
            </a:pPr>
            <a:r>
              <a:rPr i="1" lang="en-US" sz="2400">
                <a:solidFill>
                  <a:schemeClr val="dk1"/>
                </a:solidFill>
                <a:latin typeface="Calibri"/>
                <a:ea typeface="Calibri"/>
                <a:cs typeface="Calibri"/>
                <a:sym typeface="Calibri"/>
              </a:rPr>
              <a:t>Religion of the person;</a:t>
            </a:r>
            <a:endParaRPr i="1" sz="2400">
              <a:solidFill>
                <a:schemeClr val="dk1"/>
              </a:solidFill>
              <a:latin typeface="Calibri"/>
              <a:ea typeface="Calibri"/>
              <a:cs typeface="Calibri"/>
              <a:sym typeface="Calibri"/>
            </a:endParaRPr>
          </a:p>
          <a:p>
            <a:pPr indent="-571500" lvl="0" marL="571500" marR="0" rtl="0" algn="l">
              <a:spcBef>
                <a:spcPts val="0"/>
              </a:spcBef>
              <a:spcAft>
                <a:spcPts val="0"/>
              </a:spcAft>
              <a:buClr>
                <a:schemeClr val="dk1"/>
              </a:buClr>
              <a:buSzPts val="2400"/>
              <a:buFont typeface="Noto Sans Symbols"/>
              <a:buChar char="✔"/>
            </a:pPr>
            <a:r>
              <a:rPr i="1" lang="en-US" sz="2400">
                <a:solidFill>
                  <a:schemeClr val="dk1"/>
                </a:solidFill>
                <a:latin typeface="Calibri"/>
                <a:ea typeface="Calibri"/>
                <a:cs typeface="Calibri"/>
                <a:sym typeface="Calibri"/>
              </a:rPr>
              <a:t>Habit and interest of the people;</a:t>
            </a:r>
            <a:endParaRPr i="1" sz="2400">
              <a:solidFill>
                <a:schemeClr val="dk1"/>
              </a:solidFill>
              <a:latin typeface="Calibri"/>
              <a:ea typeface="Calibri"/>
              <a:cs typeface="Calibri"/>
              <a:sym typeface="Calibri"/>
            </a:endParaRPr>
          </a:p>
          <a:p>
            <a:pPr indent="-571500" lvl="0" marL="571500" marR="0" rtl="0" algn="l">
              <a:spcBef>
                <a:spcPts val="0"/>
              </a:spcBef>
              <a:spcAft>
                <a:spcPts val="0"/>
              </a:spcAft>
              <a:buClr>
                <a:schemeClr val="dk1"/>
              </a:buClr>
              <a:buSzPts val="2400"/>
              <a:buFont typeface="Noto Sans Symbols"/>
              <a:buChar char="✔"/>
            </a:pPr>
            <a:r>
              <a:rPr i="1" lang="en-US" sz="2400">
                <a:solidFill>
                  <a:schemeClr val="dk1"/>
                </a:solidFill>
                <a:latin typeface="Calibri"/>
                <a:ea typeface="Calibri"/>
                <a:cs typeface="Calibri"/>
                <a:sym typeface="Calibri"/>
              </a:rPr>
              <a:t>Customs;</a:t>
            </a:r>
            <a:endParaRPr i="1" sz="2400">
              <a:solidFill>
                <a:schemeClr val="dk1"/>
              </a:solidFill>
              <a:latin typeface="Calibri"/>
              <a:ea typeface="Calibri"/>
              <a:cs typeface="Calibri"/>
              <a:sym typeface="Calibri"/>
            </a:endParaRPr>
          </a:p>
          <a:p>
            <a:pPr indent="-571500" lvl="0" marL="571500" marR="0" rtl="0" algn="l">
              <a:spcBef>
                <a:spcPts val="0"/>
              </a:spcBef>
              <a:spcAft>
                <a:spcPts val="0"/>
              </a:spcAft>
              <a:buClr>
                <a:schemeClr val="dk1"/>
              </a:buClr>
              <a:buSzPts val="2400"/>
              <a:buFont typeface="Noto Sans Symbols"/>
              <a:buChar char="✔"/>
            </a:pPr>
            <a:r>
              <a:rPr i="1" lang="en-US" sz="2400">
                <a:solidFill>
                  <a:schemeClr val="dk1"/>
                </a:solidFill>
                <a:latin typeface="Calibri"/>
                <a:ea typeface="Calibri"/>
                <a:cs typeface="Calibri"/>
                <a:sym typeface="Calibri"/>
              </a:rPr>
              <a:t>Tastes. </a:t>
            </a:r>
            <a:endParaRPr i="1" sz="2400">
              <a:solidFill>
                <a:schemeClr val="dk1"/>
              </a:solidFill>
              <a:latin typeface="Calibri"/>
              <a:ea typeface="Calibri"/>
              <a:cs typeface="Calibri"/>
              <a:sym typeface="Calibri"/>
            </a:endParaRPr>
          </a:p>
        </p:txBody>
      </p:sp>
      <p:sp>
        <p:nvSpPr>
          <p:cNvPr id="379" name="Google Shape;379;p32"/>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380" name="Google Shape;380;p32"/>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Tree>
  </p:cSld>
  <p:clrMapOvr>
    <a:masterClrMapping/>
  </p:clrMapOvr>
  <p:transition advTm="261561" spd="slow">
    <p:wipe dir="l"/>
  </p:transition>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33"/>
          <p:cNvSpPr txBox="1"/>
          <p:nvPr>
            <p:ph type="title"/>
          </p:nvPr>
        </p:nvSpPr>
        <p:spPr>
          <a:xfrm>
            <a:off x="124460" y="114935"/>
            <a:ext cx="10515600" cy="77597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b="1" lang="en-US" sz="3200">
                <a:latin typeface="Calibri"/>
                <a:ea typeface="Calibri"/>
                <a:cs typeface="Calibri"/>
                <a:sym typeface="Calibri"/>
              </a:rPr>
              <a:t>Tips about Nutrition</a:t>
            </a:r>
            <a:endParaRPr b="1" sz="3200">
              <a:latin typeface="Calibri"/>
              <a:ea typeface="Calibri"/>
              <a:cs typeface="Calibri"/>
              <a:sym typeface="Calibri"/>
            </a:endParaRPr>
          </a:p>
        </p:txBody>
      </p:sp>
      <p:sp>
        <p:nvSpPr>
          <p:cNvPr id="386" name="Google Shape;386;p33"/>
          <p:cNvSpPr txBox="1"/>
          <p:nvPr>
            <p:ph idx="1" type="body"/>
          </p:nvPr>
        </p:nvSpPr>
        <p:spPr>
          <a:xfrm>
            <a:off x="214630" y="735965"/>
            <a:ext cx="11228705" cy="269303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400"/>
              <a:buFont typeface="Noto Sans Symbols"/>
              <a:buChar char="❖"/>
            </a:pPr>
            <a:r>
              <a:rPr lang="en-US" sz="2400">
                <a:latin typeface="Calibri"/>
                <a:ea typeface="Calibri"/>
                <a:cs typeface="Calibri"/>
                <a:sym typeface="Calibri"/>
              </a:rPr>
              <a:t> If you don't use a proper diet, little things might happen like:</a:t>
            </a:r>
            <a:br>
              <a:rPr lang="en-US" sz="2400">
                <a:latin typeface="Calibri"/>
                <a:ea typeface="Calibri"/>
                <a:cs typeface="Calibri"/>
                <a:sym typeface="Calibri"/>
              </a:rPr>
            </a:br>
            <a:endParaRPr sz="2400">
              <a:latin typeface="Calibri"/>
              <a:ea typeface="Calibri"/>
              <a:cs typeface="Calibri"/>
              <a:sym typeface="Calibri"/>
            </a:endParaRPr>
          </a:p>
          <a:p>
            <a:pPr indent="-228600" lvl="0" marL="228600" rtl="0" algn="l">
              <a:lnSpc>
                <a:spcPct val="90000"/>
              </a:lnSpc>
              <a:spcBef>
                <a:spcPts val="1000"/>
              </a:spcBef>
              <a:spcAft>
                <a:spcPts val="0"/>
              </a:spcAft>
              <a:buClr>
                <a:srgbClr val="000000"/>
              </a:buClr>
              <a:buSzPts val="2400"/>
              <a:buFont typeface="Noto Sans Symbols"/>
              <a:buChar char="❖"/>
            </a:pPr>
            <a:r>
              <a:rPr lang="en-US" sz="2400">
                <a:solidFill>
                  <a:srgbClr val="000000"/>
                </a:solidFill>
                <a:latin typeface="Calibri"/>
                <a:ea typeface="Calibri"/>
                <a:cs typeface="Calibri"/>
                <a:sym typeface="Calibri"/>
              </a:rPr>
              <a:t> Maybe you’re too tired to do your work</a:t>
            </a:r>
            <a:r>
              <a:rPr lang="en-US" sz="2400">
                <a:solidFill>
                  <a:srgbClr val="FFFFFF"/>
                </a:solidFill>
                <a:latin typeface="Calibri"/>
                <a:ea typeface="Calibri"/>
                <a:cs typeface="Calibri"/>
                <a:sym typeface="Calibri"/>
              </a:rPr>
              <a:t> </a:t>
            </a:r>
            <a:r>
              <a:rPr lang="en-US" sz="2400">
                <a:solidFill>
                  <a:srgbClr val="000000"/>
                </a:solidFill>
                <a:latin typeface="Calibri"/>
                <a:ea typeface="Calibri"/>
                <a:cs typeface="Calibri"/>
                <a:sym typeface="Calibri"/>
              </a:rPr>
              <a:t>at school, or it takes longer to get over a cold, cuts and injuries might take longer to heal, you're cranky.</a:t>
            </a:r>
            <a:endParaRPr sz="2400">
              <a:solidFill>
                <a:srgbClr val="000000"/>
              </a:solidFill>
              <a:latin typeface="Calibri"/>
              <a:ea typeface="Calibri"/>
              <a:cs typeface="Calibri"/>
              <a:sym typeface="Calibri"/>
            </a:endParaRPr>
          </a:p>
          <a:p>
            <a:pPr indent="-76200" lvl="0" marL="228600" rtl="0" algn="l">
              <a:lnSpc>
                <a:spcPct val="90000"/>
              </a:lnSpc>
              <a:spcBef>
                <a:spcPts val="1000"/>
              </a:spcBef>
              <a:spcAft>
                <a:spcPts val="0"/>
              </a:spcAft>
              <a:buClr>
                <a:schemeClr val="dk1"/>
              </a:buClr>
              <a:buSzPts val="2400"/>
              <a:buFont typeface="Noto Sans Symbols"/>
              <a:buNone/>
            </a:pPr>
            <a:r>
              <a:t/>
            </a:r>
            <a:endParaRPr sz="2400">
              <a:latin typeface="Calibri"/>
              <a:ea typeface="Calibri"/>
              <a:cs typeface="Calibri"/>
              <a:sym typeface="Calibri"/>
            </a:endParaRPr>
          </a:p>
        </p:txBody>
      </p:sp>
      <p:pic>
        <p:nvPicPr>
          <p:cNvPr id="387" name="Google Shape;387;p33"/>
          <p:cNvPicPr preferRelativeResize="0"/>
          <p:nvPr/>
        </p:nvPicPr>
        <p:blipFill rotWithShape="1">
          <a:blip r:embed="rId3">
            <a:alphaModFix/>
          </a:blip>
          <a:srcRect b="0" l="0" r="0" t="0"/>
          <a:stretch/>
        </p:blipFill>
        <p:spPr>
          <a:xfrm>
            <a:off x="7394575" y="2561406"/>
            <a:ext cx="2421194" cy="2794819"/>
          </a:xfrm>
          <a:prstGeom prst="rect">
            <a:avLst/>
          </a:prstGeom>
          <a:noFill/>
          <a:ln>
            <a:noFill/>
          </a:ln>
        </p:spPr>
      </p:pic>
      <p:pic>
        <p:nvPicPr>
          <p:cNvPr id="388" name="Google Shape;388;p33"/>
          <p:cNvPicPr preferRelativeResize="0"/>
          <p:nvPr/>
        </p:nvPicPr>
        <p:blipFill rotWithShape="1">
          <a:blip r:embed="rId4">
            <a:alphaModFix/>
          </a:blip>
          <a:srcRect b="0" l="0" r="0" t="0"/>
          <a:stretch/>
        </p:blipFill>
        <p:spPr>
          <a:xfrm>
            <a:off x="2507327" y="2826184"/>
            <a:ext cx="2753647" cy="2265881"/>
          </a:xfrm>
          <a:prstGeom prst="rect">
            <a:avLst/>
          </a:prstGeom>
          <a:noFill/>
          <a:ln>
            <a:noFill/>
          </a:ln>
        </p:spPr>
      </p:pic>
      <p:sp>
        <p:nvSpPr>
          <p:cNvPr id="389" name="Google Shape;389;p33"/>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390" name="Google Shape;390;p33"/>
          <p:cNvPicPr preferRelativeResize="0"/>
          <p:nvPr/>
        </p:nvPicPr>
        <p:blipFill rotWithShape="1">
          <a:blip r:embed="rId5">
            <a:alphaModFix/>
          </a:blip>
          <a:srcRect b="0" l="0" r="0" t="0"/>
          <a:stretch/>
        </p:blipFill>
        <p:spPr>
          <a:xfrm>
            <a:off x="10657840" y="5140325"/>
            <a:ext cx="1524000" cy="171513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graphicFrame>
        <p:nvGraphicFramePr>
          <p:cNvPr id="395" name="Google Shape;395;p34"/>
          <p:cNvGraphicFramePr/>
          <p:nvPr/>
        </p:nvGraphicFramePr>
        <p:xfrm>
          <a:off x="71120" y="0"/>
          <a:ext cx="3000000" cy="3000000"/>
        </p:xfrm>
        <a:graphic>
          <a:graphicData uri="http://schemas.openxmlformats.org/drawingml/2006/table">
            <a:tbl>
              <a:tblPr bandRow="1" firstRow="1">
                <a:noFill/>
                <a:tableStyleId>{9EBE6DE3-D30F-4FC7-A7AC-6DB5EEEAFF87}</a:tableStyleId>
              </a:tblPr>
              <a:tblGrid>
                <a:gridCol w="7825750"/>
              </a:tblGrid>
              <a:tr h="365750">
                <a:tc>
                  <a:txBody>
                    <a:bodyPr/>
                    <a:lstStyle/>
                    <a:p>
                      <a:pPr indent="0" lvl="0" marL="0" marR="0" rtl="0" algn="ctr">
                        <a:spcBef>
                          <a:spcPts val="0"/>
                        </a:spcBef>
                        <a:spcAft>
                          <a:spcPts val="0"/>
                        </a:spcAft>
                        <a:buNone/>
                      </a:pPr>
                      <a:r>
                        <a:rPr lang="en-US" sz="1800" u="none" cap="none" strike="noStrike"/>
                        <a:t>DIETARY GUIDELINES</a:t>
                      </a:r>
                      <a:endParaRPr sz="1800" u="none" cap="none" strike="noStrike"/>
                    </a:p>
                  </a:txBody>
                  <a:tcPr marT="45725" marB="45725" marR="91450" marL="91450"/>
                </a:tc>
              </a:tr>
              <a:tr h="6126475">
                <a:tc>
                  <a:txBody>
                    <a:bodyPr/>
                    <a:lstStyle/>
                    <a:p>
                      <a:pPr indent="-342900" lvl="0" marL="342900" marR="0" rtl="0" algn="l">
                        <a:spcBef>
                          <a:spcPts val="0"/>
                        </a:spcBef>
                        <a:spcAft>
                          <a:spcPts val="0"/>
                        </a:spcAft>
                        <a:buClr>
                          <a:schemeClr val="dk1"/>
                        </a:buClr>
                        <a:buSzPts val="1800"/>
                        <a:buFont typeface="Calibri"/>
                        <a:buAutoNum type="arabicPeriod"/>
                      </a:pPr>
                      <a:r>
                        <a:rPr b="1" lang="en-US" sz="1800" u="none" cap="none" strike="noStrike"/>
                        <a:t>EAT VARIETY OF FOODS. </a:t>
                      </a:r>
                      <a:endParaRPr b="1" sz="1800" u="none" cap="none" strike="noStrike"/>
                    </a:p>
                    <a:p>
                      <a:pPr indent="-342900" lvl="0" marL="342900" marR="0" rtl="0" algn="l">
                        <a:spcBef>
                          <a:spcPts val="0"/>
                        </a:spcBef>
                        <a:spcAft>
                          <a:spcPts val="0"/>
                        </a:spcAft>
                        <a:buClr>
                          <a:schemeClr val="dk1"/>
                        </a:buClr>
                        <a:buSzPts val="1800"/>
                        <a:buFont typeface="Calibri"/>
                        <a:buNone/>
                      </a:pPr>
                      <a:r>
                        <a:rPr b="1" lang="en-US" sz="1800" u="none" cap="none" strike="noStrike"/>
                        <a:t>        - </a:t>
                      </a:r>
                      <a:r>
                        <a:rPr b="0" lang="en-US" sz="1800" u="none" cap="none" strike="noStrike"/>
                        <a:t>Include the selections of fruits, vegetables, milk cheese, yogurt, meats,   </a:t>
                      </a:r>
                      <a:endParaRPr b="0" sz="1800" u="none" cap="none" strike="noStrike"/>
                    </a:p>
                    <a:p>
                      <a:pPr indent="-342900" lvl="0" marL="342900" marR="0" rtl="0" algn="l">
                        <a:spcBef>
                          <a:spcPts val="0"/>
                        </a:spcBef>
                        <a:spcAft>
                          <a:spcPts val="0"/>
                        </a:spcAft>
                        <a:buClr>
                          <a:schemeClr val="dk1"/>
                        </a:buClr>
                        <a:buSzPts val="1800"/>
                        <a:buFont typeface="Calibri"/>
                        <a:buNone/>
                      </a:pPr>
                      <a:r>
                        <a:rPr b="0" lang="en-US" sz="1800" u="none" cap="none" strike="noStrike"/>
                        <a:t>             poultry, fish, eggs, and legumes. Whole grain, cereals.</a:t>
                      </a:r>
                      <a:endParaRPr b="0" sz="1800" u="none" cap="none" strike="noStrike"/>
                    </a:p>
                    <a:p>
                      <a:pPr indent="0" lvl="0" marL="0" marR="0" rtl="0" algn="l">
                        <a:spcBef>
                          <a:spcPts val="0"/>
                        </a:spcBef>
                        <a:spcAft>
                          <a:spcPts val="0"/>
                        </a:spcAft>
                        <a:buNone/>
                      </a:pPr>
                      <a:r>
                        <a:rPr b="0" lang="en-US" sz="1800" u="none" cap="none" strike="noStrike"/>
                        <a:t> </a:t>
                      </a:r>
                      <a:r>
                        <a:rPr b="1" lang="en-US" sz="1800" u="none" cap="none" strike="noStrike"/>
                        <a:t>2. MAINTAIN  IDEAL WEIGHT.</a:t>
                      </a:r>
                      <a:endParaRPr b="1" sz="1800"/>
                    </a:p>
                    <a:p>
                      <a:pPr indent="0" lvl="0" marL="0" marR="0" rtl="0" algn="l">
                        <a:spcBef>
                          <a:spcPts val="0"/>
                        </a:spcBef>
                        <a:spcAft>
                          <a:spcPts val="0"/>
                        </a:spcAft>
                        <a:buNone/>
                      </a:pPr>
                      <a:r>
                        <a:rPr b="1" lang="en-US" sz="1800"/>
                        <a:t>  </a:t>
                      </a:r>
                      <a:r>
                        <a:rPr b="0" lang="en-US" sz="1800"/>
                        <a:t>      - to improve eating habits: eat slowly, prepare smaller portion; avoid seconds</a:t>
                      </a:r>
                      <a:endParaRPr b="0" sz="1800"/>
                    </a:p>
                    <a:p>
                      <a:pPr indent="0" lvl="0" marL="0" marR="0" rtl="0" algn="l">
                        <a:spcBef>
                          <a:spcPts val="0"/>
                        </a:spcBef>
                        <a:spcAft>
                          <a:spcPts val="0"/>
                        </a:spcAft>
                        <a:buNone/>
                      </a:pPr>
                      <a:r>
                        <a:rPr b="0" lang="en-US" sz="1800"/>
                        <a:t>        - to loose weight; increase physical activity, eat less fat and fewer fatty     </a:t>
                      </a:r>
                      <a:endParaRPr b="0" sz="1800"/>
                    </a:p>
                    <a:p>
                      <a:pPr indent="0" lvl="0" marL="0" marR="0" rtl="0" algn="l">
                        <a:spcBef>
                          <a:spcPts val="0"/>
                        </a:spcBef>
                        <a:spcAft>
                          <a:spcPts val="0"/>
                        </a:spcAft>
                        <a:buNone/>
                      </a:pPr>
                      <a:r>
                        <a:rPr b="0" lang="en-US" sz="1800"/>
                        <a:t>           foods, eat less sugar, avoid too much alcohol.</a:t>
                      </a:r>
                      <a:endParaRPr b="0" sz="1800"/>
                    </a:p>
                    <a:p>
                      <a:pPr indent="0" lvl="0" marL="0" marR="0" rtl="0" algn="l">
                        <a:spcBef>
                          <a:spcPts val="0"/>
                        </a:spcBef>
                        <a:spcAft>
                          <a:spcPts val="0"/>
                        </a:spcAft>
                        <a:buNone/>
                      </a:pPr>
                      <a:r>
                        <a:rPr b="0" lang="en-US" sz="1800"/>
                        <a:t> </a:t>
                      </a:r>
                      <a:r>
                        <a:rPr b="1" lang="en-US" sz="1800"/>
                        <a:t>3. AVOID TOO MUCH FAT,SATURATED FAT AND CHOLESTEROL.</a:t>
                      </a:r>
                      <a:endParaRPr b="1" sz="1800"/>
                    </a:p>
                    <a:p>
                      <a:pPr indent="0" lvl="0" marL="0" marR="0" rtl="0" algn="l">
                        <a:spcBef>
                          <a:spcPts val="0"/>
                        </a:spcBef>
                        <a:spcAft>
                          <a:spcPts val="0"/>
                        </a:spcAft>
                        <a:buNone/>
                      </a:pPr>
                      <a:r>
                        <a:rPr b="0" lang="en-US" sz="1800"/>
                        <a:t>        - choose lean meat, fish, poultry, dry bean  as your protein sources.</a:t>
                      </a:r>
                      <a:endParaRPr b="0" sz="1800"/>
                    </a:p>
                    <a:p>
                      <a:pPr indent="0" lvl="0" marL="0" marR="0" rtl="0" algn="l">
                        <a:spcBef>
                          <a:spcPts val="0"/>
                        </a:spcBef>
                        <a:spcAft>
                          <a:spcPts val="0"/>
                        </a:spcAft>
                        <a:buNone/>
                      </a:pPr>
                      <a:r>
                        <a:rPr b="0" lang="en-US" sz="1800"/>
                        <a:t>        - moderate your use of eggs, and organ meats (such as liver)</a:t>
                      </a:r>
                      <a:endParaRPr b="0" sz="1800"/>
                    </a:p>
                    <a:p>
                      <a:pPr indent="0" lvl="0" marL="0" marR="0" rtl="0" algn="l">
                        <a:spcBef>
                          <a:spcPts val="0"/>
                        </a:spcBef>
                        <a:spcAft>
                          <a:spcPts val="0"/>
                        </a:spcAft>
                        <a:buNone/>
                      </a:pPr>
                      <a:r>
                        <a:rPr b="0" lang="en-US" sz="1800"/>
                        <a:t>        - limit your intake of butter, cream, margarine, coconut oil and food made </a:t>
                      </a:r>
                      <a:endParaRPr b="0" sz="1800"/>
                    </a:p>
                    <a:p>
                      <a:pPr indent="0" lvl="0" marL="0" marR="0" rtl="0" algn="l">
                        <a:spcBef>
                          <a:spcPts val="0"/>
                        </a:spcBef>
                        <a:spcAft>
                          <a:spcPts val="0"/>
                        </a:spcAft>
                        <a:buNone/>
                      </a:pPr>
                      <a:r>
                        <a:rPr b="0" lang="en-US" sz="1800"/>
                        <a:t>               from such products.    </a:t>
                      </a:r>
                      <a:endParaRPr b="0" sz="1800"/>
                    </a:p>
                    <a:p>
                      <a:pPr indent="0" lvl="0" marL="0" marR="0" rtl="0" algn="l">
                        <a:spcBef>
                          <a:spcPts val="0"/>
                        </a:spcBef>
                        <a:spcAft>
                          <a:spcPts val="0"/>
                        </a:spcAft>
                        <a:buNone/>
                      </a:pPr>
                      <a:r>
                        <a:rPr b="0" lang="en-US" sz="1800"/>
                        <a:t> </a:t>
                      </a:r>
                      <a:r>
                        <a:rPr b="1" lang="en-US" sz="1800"/>
                        <a:t>4. EAT FOOD WITH ADEQUATE STARCH AND FIBERS.</a:t>
                      </a:r>
                      <a:endParaRPr b="1" sz="1800"/>
                    </a:p>
                    <a:p>
                      <a:pPr indent="0" lvl="0" marL="0" marR="0" rtl="0" algn="l">
                        <a:spcBef>
                          <a:spcPts val="0"/>
                        </a:spcBef>
                        <a:spcAft>
                          <a:spcPts val="0"/>
                        </a:spcAft>
                        <a:buNone/>
                      </a:pPr>
                      <a:r>
                        <a:rPr b="1" lang="en-US" sz="1800"/>
                        <a:t>  </a:t>
                      </a:r>
                      <a:r>
                        <a:rPr b="0" lang="en-US" sz="1800"/>
                        <a:t>      -substitute starches for fat and sugar, select foods that are good sources of    </a:t>
                      </a:r>
                      <a:endParaRPr b="0" sz="1800"/>
                    </a:p>
                    <a:p>
                      <a:pPr indent="0" lvl="0" marL="0" marR="0" rtl="0" algn="l">
                        <a:spcBef>
                          <a:spcPts val="0"/>
                        </a:spcBef>
                        <a:spcAft>
                          <a:spcPts val="0"/>
                        </a:spcAft>
                        <a:buNone/>
                      </a:pPr>
                      <a:r>
                        <a:rPr b="0" lang="en-US" sz="1800"/>
                        <a:t>          fiber and starch, such as whole-grain bread and cereals, fruits and  </a:t>
                      </a:r>
                      <a:endParaRPr b="0" sz="1800"/>
                    </a:p>
                    <a:p>
                      <a:pPr indent="0" lvl="0" marL="0" marR="0" rtl="0" algn="l">
                        <a:spcBef>
                          <a:spcPts val="0"/>
                        </a:spcBef>
                        <a:spcAft>
                          <a:spcPts val="0"/>
                        </a:spcAft>
                        <a:buNone/>
                      </a:pPr>
                      <a:r>
                        <a:rPr b="0" lang="en-US" sz="1800"/>
                        <a:t>           vegetables.</a:t>
                      </a:r>
                      <a:endParaRPr b="0" sz="1800"/>
                    </a:p>
                    <a:p>
                      <a:pPr indent="0" lvl="0" marL="0" marR="0" rtl="0" algn="l">
                        <a:spcBef>
                          <a:spcPts val="0"/>
                        </a:spcBef>
                        <a:spcAft>
                          <a:spcPts val="0"/>
                        </a:spcAft>
                        <a:buNone/>
                      </a:pPr>
                      <a:r>
                        <a:rPr b="0" lang="en-US" sz="1800"/>
                        <a:t> </a:t>
                      </a:r>
                      <a:r>
                        <a:rPr b="1" lang="en-US" sz="1800"/>
                        <a:t>5. AVOID TOO MUCH SUGAR.</a:t>
                      </a:r>
                      <a:endParaRPr b="1" sz="1800"/>
                    </a:p>
                    <a:p>
                      <a:pPr indent="0" lvl="0" marL="0" marR="0" rtl="0" algn="l">
                        <a:spcBef>
                          <a:spcPts val="0"/>
                        </a:spcBef>
                        <a:spcAft>
                          <a:spcPts val="0"/>
                        </a:spcAft>
                        <a:buNone/>
                      </a:pPr>
                      <a:r>
                        <a:rPr b="0" lang="en-US" sz="1800"/>
                        <a:t>        - use less of all sugars such as brown ,white sugar, raw sugar, honey, syrups</a:t>
                      </a:r>
                      <a:endParaRPr b="0" sz="1800"/>
                    </a:p>
                    <a:p>
                      <a:pPr indent="0" lvl="0" marL="0" marR="0" rtl="0" algn="l">
                        <a:spcBef>
                          <a:spcPts val="0"/>
                        </a:spcBef>
                        <a:spcAft>
                          <a:spcPts val="0"/>
                        </a:spcAft>
                        <a:buNone/>
                      </a:pPr>
                      <a:r>
                        <a:rPr b="0" lang="en-US" sz="1800"/>
                        <a:t>        - eat fewer foods containing these sugars.</a:t>
                      </a:r>
                      <a:endParaRPr b="0" sz="1800"/>
                    </a:p>
                    <a:p>
                      <a:pPr indent="0" lvl="0" marL="0" marR="0" rtl="0" algn="l">
                        <a:spcBef>
                          <a:spcPts val="0"/>
                        </a:spcBef>
                        <a:spcAft>
                          <a:spcPts val="0"/>
                        </a:spcAft>
                        <a:buNone/>
                      </a:pPr>
                      <a:r>
                        <a:rPr b="0" lang="en-US" sz="1800"/>
                        <a:t> </a:t>
                      </a:r>
                      <a:r>
                        <a:rPr b="1" lang="en-US" sz="1800"/>
                        <a:t> 6. AVOID TOO MUCH SODIUM</a:t>
                      </a:r>
                      <a:endParaRPr b="1" sz="1800"/>
                    </a:p>
                    <a:p>
                      <a:pPr indent="0" lvl="0" marL="0" marR="0" rtl="0" algn="l">
                        <a:spcBef>
                          <a:spcPts val="0"/>
                        </a:spcBef>
                        <a:spcAft>
                          <a:spcPts val="0"/>
                        </a:spcAft>
                        <a:buNone/>
                      </a:pPr>
                      <a:r>
                        <a:rPr b="1" lang="en-US" sz="1800"/>
                        <a:t>  7.  IF YOU DRINK ALCOHOL,DO SO IN MODERATION .</a:t>
                      </a:r>
                      <a:endParaRPr b="1" sz="1800"/>
                    </a:p>
                    <a:p>
                      <a:pPr indent="0" lvl="0" marL="0" marR="0" rtl="0" algn="l">
                        <a:spcBef>
                          <a:spcPts val="0"/>
                        </a:spcBef>
                        <a:spcAft>
                          <a:spcPts val="0"/>
                        </a:spcAft>
                        <a:buNone/>
                      </a:pPr>
                      <a:r>
                        <a:rPr b="1" lang="en-US" sz="1800"/>
                        <a:t>        </a:t>
                      </a:r>
                      <a:endParaRPr b="1" sz="1800"/>
                    </a:p>
                  </a:txBody>
                  <a:tcPr marT="45725" marB="45725" marR="91450" marL="91450"/>
                </a:tc>
              </a:tr>
            </a:tbl>
          </a:graphicData>
        </a:graphic>
      </p:graphicFrame>
      <p:sp>
        <p:nvSpPr>
          <p:cNvPr id="396" name="Google Shape;396;p34"/>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397" name="Google Shape;397;p34"/>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p35"/>
          <p:cNvSpPr txBox="1"/>
          <p:nvPr>
            <p:ph type="title"/>
          </p:nvPr>
        </p:nvSpPr>
        <p:spPr>
          <a:xfrm>
            <a:off x="229870" y="47625"/>
            <a:ext cx="10515600" cy="100647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b="1" lang="en-US" sz="3200">
                <a:latin typeface="Calibri"/>
                <a:ea typeface="Calibri"/>
                <a:cs typeface="Calibri"/>
                <a:sym typeface="Calibri"/>
              </a:rPr>
              <a:t>Exercise IS important</a:t>
            </a:r>
            <a:endParaRPr b="1" sz="3200">
              <a:latin typeface="Calibri"/>
              <a:ea typeface="Calibri"/>
              <a:cs typeface="Calibri"/>
              <a:sym typeface="Calibri"/>
            </a:endParaRPr>
          </a:p>
        </p:txBody>
      </p:sp>
      <p:pic>
        <p:nvPicPr>
          <p:cNvPr descr="exercise.jpg" id="403" name="Google Shape;403;p35"/>
          <p:cNvPicPr preferRelativeResize="0"/>
          <p:nvPr>
            <p:ph idx="1" type="body"/>
          </p:nvPr>
        </p:nvPicPr>
        <p:blipFill rotWithShape="1">
          <a:blip r:embed="rId3">
            <a:alphaModFix/>
          </a:blip>
          <a:srcRect b="0" l="0" r="0" t="0"/>
          <a:stretch/>
        </p:blipFill>
        <p:spPr>
          <a:xfrm>
            <a:off x="6193790" y="1319530"/>
            <a:ext cx="2831465" cy="2555240"/>
          </a:xfrm>
          <a:prstGeom prst="rect">
            <a:avLst/>
          </a:prstGeom>
          <a:noFill/>
          <a:ln>
            <a:noFill/>
          </a:ln>
        </p:spPr>
      </p:pic>
      <p:sp>
        <p:nvSpPr>
          <p:cNvPr id="404" name="Google Shape;404;p35"/>
          <p:cNvSpPr txBox="1"/>
          <p:nvPr/>
        </p:nvSpPr>
        <p:spPr>
          <a:xfrm>
            <a:off x="5325745" y="4213225"/>
            <a:ext cx="5943600" cy="1383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800">
                <a:solidFill>
                  <a:schemeClr val="dk1"/>
                </a:solidFill>
                <a:latin typeface="Book Antiqua"/>
                <a:ea typeface="Book Antiqua"/>
                <a:cs typeface="Book Antiqua"/>
                <a:sym typeface="Book Antiqua"/>
              </a:rPr>
              <a:t>And fun!</a:t>
            </a:r>
            <a:endParaRPr b="1" sz="2800">
              <a:solidFill>
                <a:schemeClr val="dk1"/>
              </a:solidFill>
              <a:latin typeface="Book Antiqua"/>
              <a:ea typeface="Book Antiqua"/>
              <a:cs typeface="Book Antiqua"/>
              <a:sym typeface="Book Antiqua"/>
            </a:endParaRPr>
          </a:p>
          <a:p>
            <a:pPr indent="0" lvl="0" marL="0" marR="0" rtl="0" algn="ctr">
              <a:spcBef>
                <a:spcPts val="0"/>
              </a:spcBef>
              <a:spcAft>
                <a:spcPts val="0"/>
              </a:spcAft>
              <a:buNone/>
            </a:pPr>
            <a:r>
              <a:t/>
            </a:r>
            <a:endParaRPr b="1" sz="2800">
              <a:solidFill>
                <a:schemeClr val="dk1"/>
              </a:solidFill>
              <a:latin typeface="Book Antiqua"/>
              <a:ea typeface="Book Antiqua"/>
              <a:cs typeface="Book Antiqua"/>
              <a:sym typeface="Book Antiqua"/>
            </a:endParaRPr>
          </a:p>
          <a:p>
            <a:pPr indent="0" lvl="0" marL="0" marR="0" rtl="0" algn="ctr">
              <a:spcBef>
                <a:spcPts val="0"/>
              </a:spcBef>
              <a:spcAft>
                <a:spcPts val="0"/>
              </a:spcAft>
              <a:buNone/>
            </a:pPr>
            <a:r>
              <a:rPr b="1" lang="en-US" sz="2800">
                <a:solidFill>
                  <a:schemeClr val="dk1"/>
                </a:solidFill>
                <a:latin typeface="Book Antiqua"/>
                <a:ea typeface="Book Antiqua"/>
                <a:cs typeface="Book Antiqua"/>
                <a:sym typeface="Book Antiqua"/>
              </a:rPr>
              <a:t>So go outside and play!!</a:t>
            </a:r>
            <a:endParaRPr b="1" sz="2800">
              <a:solidFill>
                <a:schemeClr val="dk1"/>
              </a:solidFill>
              <a:latin typeface="Book Antiqua"/>
              <a:ea typeface="Book Antiqua"/>
              <a:cs typeface="Book Antiqua"/>
              <a:sym typeface="Book Antiqua"/>
            </a:endParaRPr>
          </a:p>
        </p:txBody>
      </p:sp>
      <p:pic>
        <p:nvPicPr>
          <p:cNvPr id="405" name="Google Shape;405;p35"/>
          <p:cNvPicPr preferRelativeResize="0"/>
          <p:nvPr/>
        </p:nvPicPr>
        <p:blipFill rotWithShape="1">
          <a:blip r:embed="rId4">
            <a:alphaModFix/>
          </a:blip>
          <a:srcRect b="0" l="0" r="0" t="0"/>
          <a:stretch/>
        </p:blipFill>
        <p:spPr>
          <a:xfrm>
            <a:off x="9394190" y="290830"/>
            <a:ext cx="2402840" cy="3696970"/>
          </a:xfrm>
          <a:prstGeom prst="rect">
            <a:avLst/>
          </a:prstGeom>
          <a:noFill/>
          <a:ln>
            <a:noFill/>
          </a:ln>
        </p:spPr>
      </p:pic>
      <p:sp>
        <p:nvSpPr>
          <p:cNvPr id="406" name="Google Shape;406;p35"/>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407" name="Google Shape;407;p35"/>
          <p:cNvPicPr preferRelativeResize="0"/>
          <p:nvPr/>
        </p:nvPicPr>
        <p:blipFill rotWithShape="1">
          <a:blip r:embed="rId5">
            <a:alphaModFix/>
          </a:blip>
          <a:srcRect b="0" l="0" r="0" t="0"/>
          <a:stretch/>
        </p:blipFill>
        <p:spPr>
          <a:xfrm>
            <a:off x="10657840" y="5140325"/>
            <a:ext cx="1524000" cy="1715135"/>
          </a:xfrm>
          <a:prstGeom prst="rect">
            <a:avLst/>
          </a:prstGeom>
          <a:noFill/>
          <a:ln>
            <a:noFill/>
          </a:ln>
        </p:spPr>
      </p:pic>
      <p:sp>
        <p:nvSpPr>
          <p:cNvPr id="408" name="Google Shape;408;p35"/>
          <p:cNvSpPr txBox="1"/>
          <p:nvPr/>
        </p:nvSpPr>
        <p:spPr>
          <a:xfrm>
            <a:off x="146685" y="945515"/>
            <a:ext cx="5179060" cy="5297805"/>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b="0" i="0" lang="en-US" sz="2400">
                <a:solidFill>
                  <a:schemeClr val="dk1"/>
                </a:solidFill>
                <a:latin typeface="Calibri"/>
                <a:ea typeface="Calibri"/>
                <a:cs typeface="Calibri"/>
                <a:sym typeface="Calibri"/>
              </a:rPr>
              <a:t>Physical activity is associated with neurochemical changes, including alterations in cortisol levels and increased production of endorphins, endocannabinoids, serotonin, and dopamine.</a:t>
            </a:r>
            <a:endParaRPr b="0" i="0" sz="2400">
              <a:solidFill>
                <a:schemeClr val="dk1"/>
              </a:solidFill>
              <a:latin typeface="Calibri"/>
              <a:ea typeface="Calibri"/>
              <a:cs typeface="Calibri"/>
              <a:sym typeface="Calibri"/>
            </a:endParaRPr>
          </a:p>
          <a:p>
            <a:pPr indent="0" lvl="0" marL="0" marR="0" rtl="0" algn="just">
              <a:spcBef>
                <a:spcPts val="1200"/>
              </a:spcBef>
              <a:spcAft>
                <a:spcPts val="0"/>
              </a:spcAft>
              <a:buNone/>
            </a:pPr>
            <a:r>
              <a:rPr lang="en-US" sz="2400">
                <a:solidFill>
                  <a:schemeClr val="dk1"/>
                </a:solidFill>
                <a:latin typeface="Calibri"/>
                <a:ea typeface="Calibri"/>
                <a:cs typeface="Calibri"/>
                <a:sym typeface="Calibri"/>
              </a:rPr>
              <a:t>Also causes positive changes in microbiome bacterial diversity.</a:t>
            </a:r>
            <a:endParaRPr sz="2400">
              <a:solidFill>
                <a:schemeClr val="dk1"/>
              </a:solidFill>
              <a:latin typeface="Calibri"/>
              <a:ea typeface="Calibri"/>
              <a:cs typeface="Calibri"/>
              <a:sym typeface="Calibri"/>
            </a:endParaRPr>
          </a:p>
          <a:p>
            <a:pPr indent="0" lvl="0" marL="0" marR="0" rtl="0" algn="just">
              <a:spcBef>
                <a:spcPts val="1200"/>
              </a:spcBef>
              <a:spcAft>
                <a:spcPts val="0"/>
              </a:spcAft>
              <a:buNone/>
            </a:pPr>
            <a:r>
              <a:rPr lang="en-US" sz="2400">
                <a:solidFill>
                  <a:schemeClr val="dk1"/>
                </a:solidFill>
                <a:latin typeface="Calibri"/>
                <a:ea typeface="Calibri"/>
                <a:cs typeface="Calibri"/>
                <a:sym typeface="Calibri"/>
              </a:rPr>
              <a:t>Exercise also improves blood flow to brain and stimulates brain cell regeneration via BDNF.</a:t>
            </a:r>
            <a:endParaRPr sz="2400">
              <a:solidFill>
                <a:schemeClr val="dk1"/>
              </a:solidFill>
              <a:latin typeface="Calibri"/>
              <a:ea typeface="Calibri"/>
              <a:cs typeface="Calibri"/>
              <a:sym typeface="Calibri"/>
            </a:endParaRPr>
          </a:p>
          <a:p>
            <a:pPr indent="0" lvl="0" marL="0" marR="0" rtl="0" algn="just">
              <a:spcBef>
                <a:spcPts val="1200"/>
              </a:spcBef>
              <a:spcAft>
                <a:spcPts val="0"/>
              </a:spcAft>
              <a:buNone/>
            </a:pPr>
            <a:r>
              <a:rPr lang="en-US" sz="2400">
                <a:solidFill>
                  <a:schemeClr val="dk1"/>
                </a:solidFill>
                <a:latin typeface="Calibri"/>
                <a:ea typeface="Calibri"/>
                <a:cs typeface="Calibri"/>
                <a:sym typeface="Calibri"/>
              </a:rPr>
              <a:t>Socialising while exercise gives an additional mood boost.</a:t>
            </a:r>
            <a:endParaRPr sz="2400">
              <a:solidFill>
                <a:schemeClr val="dk1"/>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36"/>
          <p:cNvSpPr txBox="1"/>
          <p:nvPr>
            <p:ph type="title"/>
          </p:nvPr>
        </p:nvSpPr>
        <p:spPr>
          <a:xfrm>
            <a:off x="182245" y="0"/>
            <a:ext cx="11238230" cy="80581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b="1" lang="en-US" sz="3200">
                <a:latin typeface="Calibri"/>
                <a:ea typeface="Calibri"/>
                <a:cs typeface="Calibri"/>
                <a:sym typeface="Calibri"/>
              </a:rPr>
              <a:t>Microflora management for improved gut health </a:t>
            </a:r>
            <a:endParaRPr b="1" sz="3200">
              <a:latin typeface="Calibri"/>
              <a:ea typeface="Calibri"/>
              <a:cs typeface="Calibri"/>
              <a:sym typeface="Calibri"/>
            </a:endParaRPr>
          </a:p>
        </p:txBody>
      </p:sp>
      <p:sp>
        <p:nvSpPr>
          <p:cNvPr id="414" name="Google Shape;414;p36"/>
          <p:cNvSpPr txBox="1"/>
          <p:nvPr>
            <p:ph idx="1" type="body"/>
          </p:nvPr>
        </p:nvSpPr>
        <p:spPr>
          <a:xfrm>
            <a:off x="293370" y="880110"/>
            <a:ext cx="11603990" cy="4515485"/>
          </a:xfrm>
          <a:prstGeom prst="rect">
            <a:avLst/>
          </a:prstGeom>
          <a:noFill/>
          <a:ln>
            <a:noFill/>
          </a:ln>
        </p:spPr>
        <p:txBody>
          <a:bodyPr anchorCtr="0" anchor="t" bIns="45700" lIns="91425" spcFirstLastPara="1" rIns="91425" wrap="square" tIns="45700">
            <a:normAutofit fontScale="90000" lnSpcReduction="10000"/>
          </a:bodyPr>
          <a:lstStyle/>
          <a:p>
            <a:pPr indent="-228632" lvl="0" marL="228600" rtl="0" algn="l">
              <a:lnSpc>
                <a:spcPct val="90000"/>
              </a:lnSpc>
              <a:spcBef>
                <a:spcPts val="0"/>
              </a:spcBef>
              <a:spcAft>
                <a:spcPts val="0"/>
              </a:spcAft>
              <a:buClr>
                <a:schemeClr val="dk1"/>
              </a:buClr>
              <a:buSzPct val="100000"/>
              <a:buChar char="•"/>
            </a:pPr>
            <a:r>
              <a:rPr lang="en-US" sz="2665">
                <a:latin typeface="Calibri"/>
                <a:ea typeface="Calibri"/>
                <a:cs typeface="Calibri"/>
                <a:sym typeface="Calibri"/>
              </a:rPr>
              <a:t>The human gut is dominated by several bacterial phyla including </a:t>
            </a:r>
            <a:r>
              <a:rPr i="1" lang="en-US" sz="2665">
                <a:latin typeface="Calibri"/>
                <a:ea typeface="Calibri"/>
                <a:cs typeface="Calibri"/>
                <a:sym typeface="Calibri"/>
              </a:rPr>
              <a:t>Bacteroidetes</a:t>
            </a:r>
            <a:r>
              <a:rPr lang="en-US" sz="2665">
                <a:latin typeface="Calibri"/>
                <a:ea typeface="Calibri"/>
                <a:cs typeface="Calibri"/>
                <a:sym typeface="Calibri"/>
              </a:rPr>
              <a:t>, </a:t>
            </a:r>
            <a:r>
              <a:rPr i="1" lang="en-US" sz="2665">
                <a:latin typeface="Calibri"/>
                <a:ea typeface="Calibri"/>
                <a:cs typeface="Calibri"/>
                <a:sym typeface="Calibri"/>
              </a:rPr>
              <a:t>Firmicutes</a:t>
            </a:r>
            <a:r>
              <a:rPr lang="en-US" sz="2665">
                <a:latin typeface="Calibri"/>
                <a:ea typeface="Calibri"/>
                <a:cs typeface="Calibri"/>
                <a:sym typeface="Calibri"/>
              </a:rPr>
              <a:t>, and </a:t>
            </a:r>
            <a:r>
              <a:rPr i="1" lang="en-US" sz="2665">
                <a:latin typeface="Calibri"/>
                <a:ea typeface="Calibri"/>
                <a:cs typeface="Calibri"/>
                <a:sym typeface="Calibri"/>
              </a:rPr>
              <a:t>Actinobacteria</a:t>
            </a:r>
            <a:r>
              <a:rPr lang="en-US" sz="2665">
                <a:latin typeface="Calibri"/>
                <a:ea typeface="Calibri"/>
                <a:cs typeface="Calibri"/>
                <a:sym typeface="Calibri"/>
              </a:rPr>
              <a:t>. </a:t>
            </a:r>
            <a:endParaRPr sz="2665">
              <a:latin typeface="Calibri"/>
              <a:ea typeface="Calibri"/>
              <a:cs typeface="Calibri"/>
              <a:sym typeface="Calibri"/>
            </a:endParaRPr>
          </a:p>
          <a:p>
            <a:pPr indent="-228632" lvl="0" marL="228600" rtl="0" algn="l">
              <a:lnSpc>
                <a:spcPct val="90000"/>
              </a:lnSpc>
              <a:spcBef>
                <a:spcPts val="1000"/>
              </a:spcBef>
              <a:spcAft>
                <a:spcPts val="0"/>
              </a:spcAft>
              <a:buClr>
                <a:schemeClr val="dk1"/>
              </a:buClr>
              <a:buSzPct val="100000"/>
              <a:buChar char="•"/>
            </a:pPr>
            <a:r>
              <a:rPr lang="en-US" sz="2665">
                <a:latin typeface="Calibri"/>
                <a:ea typeface="Calibri"/>
                <a:cs typeface="Calibri"/>
                <a:sym typeface="Calibri"/>
              </a:rPr>
              <a:t>The term “microbiota,” “microflora,” or “normal flora” is used to designate this vast host of microbes which coexist with the host</a:t>
            </a:r>
            <a:endParaRPr sz="2665">
              <a:latin typeface="Calibri"/>
              <a:ea typeface="Calibri"/>
              <a:cs typeface="Calibri"/>
              <a:sym typeface="Calibri"/>
            </a:endParaRPr>
          </a:p>
          <a:p>
            <a:pPr indent="-228632" lvl="0" marL="228600" rtl="0" algn="l">
              <a:lnSpc>
                <a:spcPct val="90000"/>
              </a:lnSpc>
              <a:spcBef>
                <a:spcPts val="1000"/>
              </a:spcBef>
              <a:spcAft>
                <a:spcPts val="0"/>
              </a:spcAft>
              <a:buClr>
                <a:schemeClr val="dk1"/>
              </a:buClr>
              <a:buSzPct val="100000"/>
              <a:buChar char="•"/>
            </a:pPr>
            <a:r>
              <a:rPr lang="en-US" sz="2665">
                <a:latin typeface="Calibri"/>
                <a:ea typeface="Calibri"/>
                <a:cs typeface="Calibri"/>
                <a:sym typeface="Calibri"/>
              </a:rPr>
              <a:t>It is estimated that the human microbiota contains as many as 10</a:t>
            </a:r>
            <a:r>
              <a:rPr baseline="30000" lang="en-US" sz="2665">
                <a:latin typeface="Calibri"/>
                <a:ea typeface="Calibri"/>
                <a:cs typeface="Calibri"/>
                <a:sym typeface="Calibri"/>
              </a:rPr>
              <a:t>14</a:t>
            </a:r>
            <a:r>
              <a:rPr lang="en-US" sz="2665">
                <a:latin typeface="Calibri"/>
                <a:ea typeface="Calibri"/>
                <a:cs typeface="Calibri"/>
                <a:sym typeface="Calibri"/>
              </a:rPr>
              <a:t> bacterial cells, a number that is 10 times greater than the number of human cells present in our bodies.</a:t>
            </a:r>
            <a:endParaRPr sz="2665">
              <a:latin typeface="Calibri"/>
              <a:ea typeface="Calibri"/>
              <a:cs typeface="Calibri"/>
              <a:sym typeface="Calibri"/>
            </a:endParaRPr>
          </a:p>
          <a:p>
            <a:pPr indent="-228632" lvl="0" marL="228600" rtl="0" algn="l">
              <a:lnSpc>
                <a:spcPct val="90000"/>
              </a:lnSpc>
              <a:spcBef>
                <a:spcPts val="1000"/>
              </a:spcBef>
              <a:spcAft>
                <a:spcPts val="0"/>
              </a:spcAft>
              <a:buClr>
                <a:schemeClr val="dk1"/>
              </a:buClr>
              <a:buSzPct val="100000"/>
              <a:buChar char="•"/>
            </a:pPr>
            <a:r>
              <a:rPr lang="en-US" sz="2665">
                <a:latin typeface="Calibri"/>
                <a:ea typeface="Calibri"/>
                <a:cs typeface="Calibri"/>
                <a:sym typeface="Calibri"/>
              </a:rPr>
              <a:t>Virtually every surface of the human body starting from the skin surface to the genitourinary tract, oral cavity, respiratory tract, ear, and the gastrointestinal (GI) tract is colonized heavily by various species of bacteria.</a:t>
            </a:r>
            <a:endParaRPr sz="2665">
              <a:latin typeface="Calibri"/>
              <a:ea typeface="Calibri"/>
              <a:cs typeface="Calibri"/>
              <a:sym typeface="Calibri"/>
            </a:endParaRPr>
          </a:p>
          <a:p>
            <a:pPr indent="-228632" lvl="0" marL="228600" rtl="0" algn="l">
              <a:lnSpc>
                <a:spcPct val="90000"/>
              </a:lnSpc>
              <a:spcBef>
                <a:spcPts val="1000"/>
              </a:spcBef>
              <a:spcAft>
                <a:spcPts val="0"/>
              </a:spcAft>
              <a:buClr>
                <a:schemeClr val="dk1"/>
              </a:buClr>
              <a:buSzPct val="100000"/>
              <a:buChar char="•"/>
            </a:pPr>
            <a:r>
              <a:rPr lang="en-US" sz="2665">
                <a:latin typeface="Calibri"/>
                <a:ea typeface="Calibri"/>
                <a:cs typeface="Calibri"/>
                <a:sym typeface="Calibri"/>
              </a:rPr>
              <a:t>By far, the most heavily colonized organ is the gastrointestinal tract which houses a huge microbial ecosystem; the colon alone is estimated to contain over 70% of all the microbes in the human body.</a:t>
            </a:r>
            <a:endParaRPr sz="2665">
              <a:latin typeface="Calibri"/>
              <a:ea typeface="Calibri"/>
              <a:cs typeface="Calibri"/>
              <a:sym typeface="Calibri"/>
            </a:endParaRPr>
          </a:p>
          <a:p>
            <a:pPr indent="-76327" lvl="0" marL="228600" rtl="0" algn="l">
              <a:lnSpc>
                <a:spcPct val="90000"/>
              </a:lnSpc>
              <a:spcBef>
                <a:spcPts val="1000"/>
              </a:spcBef>
              <a:spcAft>
                <a:spcPts val="0"/>
              </a:spcAft>
              <a:buClr>
                <a:schemeClr val="dk1"/>
              </a:buClr>
              <a:buSzPct val="100000"/>
              <a:buNone/>
            </a:pPr>
            <a:r>
              <a:t/>
            </a:r>
            <a:endParaRPr sz="2665">
              <a:latin typeface="Calibri"/>
              <a:ea typeface="Calibri"/>
              <a:cs typeface="Calibri"/>
              <a:sym typeface="Calibri"/>
            </a:endParaRPr>
          </a:p>
        </p:txBody>
      </p:sp>
      <p:sp>
        <p:nvSpPr>
          <p:cNvPr id="415" name="Google Shape;415;p36"/>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416" name="Google Shape;416;p36"/>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pic>
        <p:nvPicPr>
          <p:cNvPr descr="D:\Untitled.png" id="421" name="Google Shape;421;p37"/>
          <p:cNvPicPr preferRelativeResize="0"/>
          <p:nvPr/>
        </p:nvPicPr>
        <p:blipFill rotWithShape="1">
          <a:blip r:embed="rId3">
            <a:alphaModFix/>
          </a:blip>
          <a:srcRect b="0" l="0" r="0" t="0"/>
          <a:stretch/>
        </p:blipFill>
        <p:spPr>
          <a:xfrm>
            <a:off x="581660" y="116205"/>
            <a:ext cx="10327640" cy="5751195"/>
          </a:xfrm>
          <a:prstGeom prst="rect">
            <a:avLst/>
          </a:prstGeom>
          <a:noFill/>
          <a:ln>
            <a:noFill/>
          </a:ln>
        </p:spPr>
      </p:pic>
      <p:sp>
        <p:nvSpPr>
          <p:cNvPr id="422" name="Google Shape;422;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423" name="Google Shape;423;p37"/>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424" name="Google Shape;424;p37"/>
          <p:cNvPicPr preferRelativeResize="0"/>
          <p:nvPr/>
        </p:nvPicPr>
        <p:blipFill rotWithShape="1">
          <a:blip r:embed="rId4">
            <a:alphaModFix/>
          </a:blip>
          <a:srcRect b="0" l="0" r="0" t="0"/>
          <a:stretch/>
        </p:blipFill>
        <p:spPr>
          <a:xfrm>
            <a:off x="10657840" y="5140325"/>
            <a:ext cx="1524000" cy="171513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pic>
        <p:nvPicPr>
          <p:cNvPr descr="http://www.csa.com/discoveryguides/probiotic/images/innards.gif" id="429" name="Google Shape;429;p38"/>
          <p:cNvPicPr preferRelativeResize="0"/>
          <p:nvPr/>
        </p:nvPicPr>
        <p:blipFill rotWithShape="1">
          <a:blip r:embed="rId3">
            <a:alphaModFix/>
          </a:blip>
          <a:srcRect b="0" l="0" r="0" t="0"/>
          <a:stretch/>
        </p:blipFill>
        <p:spPr>
          <a:xfrm>
            <a:off x="925830" y="0"/>
            <a:ext cx="7738110" cy="6577965"/>
          </a:xfrm>
          <a:prstGeom prst="rect">
            <a:avLst/>
          </a:prstGeom>
          <a:noFill/>
          <a:ln>
            <a:noFill/>
          </a:ln>
        </p:spPr>
      </p:pic>
      <p:sp>
        <p:nvSpPr>
          <p:cNvPr id="430" name="Google Shape;430;p38"/>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431" name="Google Shape;431;p38"/>
          <p:cNvPicPr preferRelativeResize="0"/>
          <p:nvPr/>
        </p:nvPicPr>
        <p:blipFill rotWithShape="1">
          <a:blip r:embed="rId4">
            <a:alphaModFix/>
          </a:blip>
          <a:srcRect b="0" l="0" r="0" t="0"/>
          <a:stretch/>
        </p:blipFill>
        <p:spPr>
          <a:xfrm>
            <a:off x="10657840" y="5140325"/>
            <a:ext cx="1524000" cy="1715135"/>
          </a:xfrm>
          <a:prstGeom prst="rect">
            <a:avLst/>
          </a:prstGeom>
          <a:noFill/>
          <a:ln>
            <a:noFill/>
          </a:ln>
        </p:spPr>
      </p:pic>
    </p:spTree>
  </p:cSld>
  <p:clrMapOvr>
    <a:masterClrMapping/>
  </p:clrMapOvr>
  <p:transition spd="med">
    <p:blinds dir="vert"/>
  </p:transition>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sp>
        <p:nvSpPr>
          <p:cNvPr id="436" name="Google Shape;436;p39"/>
          <p:cNvSpPr txBox="1"/>
          <p:nvPr>
            <p:ph type="title"/>
          </p:nvPr>
        </p:nvSpPr>
        <p:spPr>
          <a:xfrm>
            <a:off x="142240" y="78105"/>
            <a:ext cx="10515600" cy="83375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b="1" lang="en-US" sz="3200">
                <a:latin typeface="Calibri"/>
                <a:ea typeface="Calibri"/>
                <a:cs typeface="Calibri"/>
                <a:sym typeface="Calibri"/>
              </a:rPr>
              <a:t>Gut Microbiota and Functions</a:t>
            </a:r>
            <a:endParaRPr b="1" sz="3200">
              <a:latin typeface="Calibri"/>
              <a:ea typeface="Calibri"/>
              <a:cs typeface="Calibri"/>
              <a:sym typeface="Calibri"/>
            </a:endParaRPr>
          </a:p>
        </p:txBody>
      </p:sp>
      <p:sp>
        <p:nvSpPr>
          <p:cNvPr id="437" name="Google Shape;437;p39"/>
          <p:cNvSpPr txBox="1"/>
          <p:nvPr>
            <p:ph idx="1" type="body"/>
          </p:nvPr>
        </p:nvSpPr>
        <p:spPr>
          <a:xfrm>
            <a:off x="142240" y="911860"/>
            <a:ext cx="11711305" cy="4351655"/>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90000"/>
              </a:lnSpc>
              <a:spcBef>
                <a:spcPts val="0"/>
              </a:spcBef>
              <a:spcAft>
                <a:spcPts val="0"/>
              </a:spcAft>
              <a:buClr>
                <a:schemeClr val="dk1"/>
              </a:buClr>
              <a:buSzPts val="2800"/>
              <a:buChar char="•"/>
            </a:pPr>
            <a:r>
              <a:rPr lang="en-US"/>
              <a:t>A newborn baby has a sterile gut that is colonized by bacteria from the mother and from the baby’s surroundings or environment.</a:t>
            </a:r>
            <a:endParaRPr/>
          </a:p>
          <a:p>
            <a:pPr indent="-228600" lvl="0" marL="228600" rtl="0" algn="l">
              <a:lnSpc>
                <a:spcPct val="90000"/>
              </a:lnSpc>
              <a:spcBef>
                <a:spcPts val="1000"/>
              </a:spcBef>
              <a:spcAft>
                <a:spcPts val="0"/>
              </a:spcAft>
              <a:buClr>
                <a:schemeClr val="dk1"/>
              </a:buClr>
              <a:buSzPts val="2800"/>
              <a:buChar char="•"/>
            </a:pPr>
            <a:r>
              <a:rPr lang="en-US"/>
              <a:t>The composition and complexity of the gut microbiota changes when the baby is weaned to solid foods.</a:t>
            </a:r>
            <a:endParaRPr/>
          </a:p>
          <a:p>
            <a:pPr indent="-228600" lvl="0" marL="228600" rtl="0" algn="l">
              <a:lnSpc>
                <a:spcPct val="90000"/>
              </a:lnSpc>
              <a:spcBef>
                <a:spcPts val="1000"/>
              </a:spcBef>
              <a:spcAft>
                <a:spcPts val="0"/>
              </a:spcAft>
              <a:buClr>
                <a:schemeClr val="dk1"/>
              </a:buClr>
              <a:buSzPts val="2800"/>
              <a:buChar char="•"/>
            </a:pPr>
            <a:r>
              <a:rPr lang="en-US"/>
              <a:t>Dietary changes in adulthood are also greatly responsible for the composition of gut microbiota.</a:t>
            </a:r>
            <a:endParaRPr/>
          </a:p>
        </p:txBody>
      </p:sp>
      <p:sp>
        <p:nvSpPr>
          <p:cNvPr id="438" name="Google Shape;438;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439" name="Google Shape;439;p39"/>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440" name="Google Shape;440;p39"/>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pic>
        <p:nvPicPr>
          <p:cNvPr descr="Diagram&#10;&#10;Description automatically generated" id="446" name="Google Shape;446;p40"/>
          <p:cNvPicPr preferRelativeResize="0"/>
          <p:nvPr/>
        </p:nvPicPr>
        <p:blipFill rotWithShape="1">
          <a:blip r:embed="rId3">
            <a:alphaModFix/>
          </a:blip>
          <a:srcRect b="0" l="0" r="0" t="0"/>
          <a:stretch/>
        </p:blipFill>
        <p:spPr>
          <a:xfrm>
            <a:off x="0" y="0"/>
            <a:ext cx="12192000" cy="68580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p41"/>
          <p:cNvSpPr txBox="1"/>
          <p:nvPr>
            <p:ph type="title"/>
          </p:nvPr>
        </p:nvSpPr>
        <p:spPr>
          <a:xfrm>
            <a:off x="133985" y="143510"/>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b="1" lang="en-US" sz="3200">
                <a:latin typeface="Calibri"/>
                <a:ea typeface="Calibri"/>
                <a:cs typeface="Calibri"/>
                <a:sym typeface="Calibri"/>
              </a:rPr>
              <a:t>1. Structure and Histological Functions</a:t>
            </a:r>
            <a:endParaRPr b="1" sz="3200">
              <a:latin typeface="Calibri"/>
              <a:ea typeface="Calibri"/>
              <a:cs typeface="Calibri"/>
              <a:sym typeface="Calibri"/>
            </a:endParaRPr>
          </a:p>
        </p:txBody>
      </p:sp>
      <p:sp>
        <p:nvSpPr>
          <p:cNvPr id="452" name="Google Shape;452;p41"/>
          <p:cNvSpPr txBox="1"/>
          <p:nvPr>
            <p:ph idx="1" type="body"/>
          </p:nvPr>
        </p:nvSpPr>
        <p:spPr>
          <a:xfrm>
            <a:off x="201295" y="1159510"/>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400"/>
              <a:buChar char="•"/>
            </a:pPr>
            <a:r>
              <a:rPr lang="en-US" sz="2400"/>
              <a:t>The intestinal structure and function is ensured by the microbiota present within. </a:t>
            </a:r>
            <a:endParaRPr sz="2400"/>
          </a:p>
          <a:p>
            <a:pPr indent="-228600" lvl="0" marL="228600" rtl="0" algn="l">
              <a:lnSpc>
                <a:spcPct val="90000"/>
              </a:lnSpc>
              <a:spcBef>
                <a:spcPts val="1000"/>
              </a:spcBef>
              <a:spcAft>
                <a:spcPts val="0"/>
              </a:spcAft>
              <a:buClr>
                <a:schemeClr val="dk1"/>
              </a:buClr>
              <a:buSzPts val="2400"/>
              <a:buChar char="•"/>
            </a:pPr>
            <a:r>
              <a:rPr lang="en-US" sz="2400"/>
              <a:t>The intestinal mucus layer is a balance of Mucin secretion and degradation. This Mucin layer creates an obstacle to proinflammatory compounds and uptake of antigens.</a:t>
            </a:r>
            <a:endParaRPr sz="2400"/>
          </a:p>
          <a:p>
            <a:pPr indent="-228600" lvl="0" marL="228600" rtl="0" algn="l">
              <a:lnSpc>
                <a:spcPct val="90000"/>
              </a:lnSpc>
              <a:spcBef>
                <a:spcPts val="1000"/>
              </a:spcBef>
              <a:spcAft>
                <a:spcPts val="0"/>
              </a:spcAft>
              <a:buClr>
                <a:schemeClr val="dk1"/>
              </a:buClr>
              <a:buSzPts val="2400"/>
              <a:buChar char="•"/>
            </a:pPr>
            <a:r>
              <a:rPr lang="en-US" sz="2400"/>
              <a:t>Evidence indicates that butyrate induces secretion of Mucin, antimicrobial peptides, and other factors which reinforces the defense barrier in the colon.</a:t>
            </a:r>
            <a:endParaRPr sz="2400"/>
          </a:p>
        </p:txBody>
      </p:sp>
      <p:sp>
        <p:nvSpPr>
          <p:cNvPr id="453" name="Google Shape;453;p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454" name="Google Shape;454;p41"/>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455" name="Google Shape;455;p41"/>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sp>
        <p:nvSpPr>
          <p:cNvPr id="460" name="Google Shape;460;p42"/>
          <p:cNvSpPr txBox="1"/>
          <p:nvPr>
            <p:ph idx="1" type="body"/>
          </p:nvPr>
        </p:nvSpPr>
        <p:spPr>
          <a:xfrm>
            <a:off x="381000" y="321945"/>
            <a:ext cx="10708640" cy="566928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Secondly, the gut microflora has a role in the development of cell and tissue. </a:t>
            </a:r>
            <a:endParaRPr/>
          </a:p>
          <a:p>
            <a:pPr indent="-228600" lvl="0" marL="228600" rtl="0" algn="l">
              <a:lnSpc>
                <a:spcPct val="90000"/>
              </a:lnSpc>
              <a:spcBef>
                <a:spcPts val="1000"/>
              </a:spcBef>
              <a:spcAft>
                <a:spcPts val="0"/>
              </a:spcAft>
              <a:buClr>
                <a:schemeClr val="dk1"/>
              </a:buClr>
              <a:buSzPts val="2800"/>
              <a:buChar char="•"/>
            </a:pPr>
            <a:r>
              <a:rPr lang="en-US"/>
              <a:t>Butyrate, a short chain fatty acid that is secreted by these colonic microbes, regulates cell growth and differentiation, inhibits transformation of cell growth and helps in reverting the cells from a neoplastic to a nonneoplastic phenotype.</a:t>
            </a:r>
            <a:endParaRPr/>
          </a:p>
          <a:p>
            <a:pPr indent="-228600" lvl="0" marL="228600" rtl="0" algn="l">
              <a:lnSpc>
                <a:spcPct val="90000"/>
              </a:lnSpc>
              <a:spcBef>
                <a:spcPts val="1000"/>
              </a:spcBef>
              <a:spcAft>
                <a:spcPts val="0"/>
              </a:spcAft>
              <a:buClr>
                <a:schemeClr val="dk1"/>
              </a:buClr>
              <a:buSzPts val="2800"/>
              <a:buChar char="•"/>
            </a:pPr>
            <a:r>
              <a:rPr lang="en-US"/>
              <a:t>The development of the microvasculature of the intestinal villi is dependent on the indigenous microbes.</a:t>
            </a:r>
            <a:endParaRPr/>
          </a:p>
        </p:txBody>
      </p:sp>
      <p:sp>
        <p:nvSpPr>
          <p:cNvPr id="461" name="Google Shape;461;p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462" name="Google Shape;462;p42"/>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463" name="Google Shape;463;p42"/>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p43"/>
          <p:cNvSpPr txBox="1"/>
          <p:nvPr>
            <p:ph type="title"/>
          </p:nvPr>
        </p:nvSpPr>
        <p:spPr>
          <a:xfrm>
            <a:off x="260350" y="229870"/>
            <a:ext cx="10515600" cy="66992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b="1" lang="en-US" sz="3200">
                <a:latin typeface="Calibri"/>
                <a:ea typeface="Calibri"/>
                <a:cs typeface="Calibri"/>
                <a:sym typeface="Calibri"/>
              </a:rPr>
              <a:t>2. Metabolic Functions</a:t>
            </a:r>
            <a:endParaRPr b="1" sz="3200">
              <a:latin typeface="Calibri"/>
              <a:ea typeface="Calibri"/>
              <a:cs typeface="Calibri"/>
              <a:sym typeface="Calibri"/>
            </a:endParaRPr>
          </a:p>
        </p:txBody>
      </p:sp>
      <p:sp>
        <p:nvSpPr>
          <p:cNvPr id="469" name="Google Shape;469;p43"/>
          <p:cNvSpPr txBox="1"/>
          <p:nvPr>
            <p:ph idx="1" type="body"/>
          </p:nvPr>
        </p:nvSpPr>
        <p:spPr>
          <a:xfrm>
            <a:off x="260350" y="899795"/>
            <a:ext cx="11576685" cy="4351655"/>
          </a:xfrm>
          <a:prstGeom prst="rect">
            <a:avLst/>
          </a:prstGeom>
          <a:noFill/>
          <a:ln>
            <a:noFill/>
          </a:ln>
        </p:spPr>
        <p:txBody>
          <a:bodyPr anchorCtr="0" anchor="t" bIns="45700" lIns="91425" spcFirstLastPara="1" rIns="91425" wrap="square" tIns="45700">
            <a:normAutofit lnSpcReduction="20000"/>
          </a:bodyPr>
          <a:lstStyle/>
          <a:p>
            <a:pPr indent="-228600" lvl="0" marL="228600" rtl="0" algn="l">
              <a:lnSpc>
                <a:spcPct val="90000"/>
              </a:lnSpc>
              <a:spcBef>
                <a:spcPts val="0"/>
              </a:spcBef>
              <a:spcAft>
                <a:spcPts val="0"/>
              </a:spcAft>
              <a:buClr>
                <a:schemeClr val="dk1"/>
              </a:buClr>
              <a:buSzPts val="2400"/>
              <a:buChar char="•"/>
            </a:pPr>
            <a:r>
              <a:rPr lang="en-US" sz="2400"/>
              <a:t>The gut bacteria are known to produce a large number of vitamins like the B group of vitamins, synthesize amino acids, and carry out biotransformation (alteration) of the bile.</a:t>
            </a:r>
            <a:endParaRPr sz="2400"/>
          </a:p>
          <a:p>
            <a:pPr indent="-228600" lvl="0" marL="228600" rtl="0" algn="l">
              <a:lnSpc>
                <a:spcPct val="90000"/>
              </a:lnSpc>
              <a:spcBef>
                <a:spcPts val="1000"/>
              </a:spcBef>
              <a:spcAft>
                <a:spcPts val="0"/>
              </a:spcAft>
              <a:buClr>
                <a:schemeClr val="dk1"/>
              </a:buClr>
              <a:buSzPts val="2400"/>
              <a:buChar char="•"/>
            </a:pPr>
            <a:r>
              <a:rPr lang="en-US" sz="2400"/>
              <a:t>Biotransformation of bile by microbial enzymes is important for the metabolism of glucose and cholesterol.</a:t>
            </a:r>
            <a:endParaRPr sz="2400"/>
          </a:p>
          <a:p>
            <a:pPr indent="-228600" lvl="0" marL="228600" rtl="0" algn="l">
              <a:lnSpc>
                <a:spcPct val="90000"/>
              </a:lnSpc>
              <a:spcBef>
                <a:spcPts val="1000"/>
              </a:spcBef>
              <a:spcAft>
                <a:spcPts val="0"/>
              </a:spcAft>
              <a:buClr>
                <a:schemeClr val="dk1"/>
              </a:buClr>
              <a:buSzPts val="2400"/>
              <a:buChar char="•"/>
            </a:pPr>
            <a:r>
              <a:rPr lang="en-US" sz="2400"/>
              <a:t>The microbiome provides the much needed biochemical pathways for the fermentation of nondigestible substrates like fibers and endogenous mucus.</a:t>
            </a:r>
            <a:endParaRPr sz="2400"/>
          </a:p>
          <a:p>
            <a:pPr indent="-228600" lvl="0" marL="228600" rtl="0" algn="l">
              <a:lnSpc>
                <a:spcPct val="90000"/>
              </a:lnSpc>
              <a:spcBef>
                <a:spcPts val="1000"/>
              </a:spcBef>
              <a:spcAft>
                <a:spcPts val="0"/>
              </a:spcAft>
              <a:buClr>
                <a:schemeClr val="dk1"/>
              </a:buClr>
              <a:buSzPts val="2400"/>
              <a:buChar char="•"/>
            </a:pPr>
            <a:r>
              <a:rPr lang="en-US" sz="2400"/>
              <a:t>Fermentation or metabolism of these nondigestible substrates leads to the growth of these microbes and the production of short chain fatty acids (SCFA’s) and gases. </a:t>
            </a:r>
            <a:endParaRPr sz="2400"/>
          </a:p>
          <a:p>
            <a:pPr indent="-228600" lvl="0" marL="228600" rtl="0" algn="l">
              <a:lnSpc>
                <a:spcPct val="90000"/>
              </a:lnSpc>
              <a:spcBef>
                <a:spcPts val="1000"/>
              </a:spcBef>
              <a:spcAft>
                <a:spcPts val="0"/>
              </a:spcAft>
              <a:buClr>
                <a:schemeClr val="dk1"/>
              </a:buClr>
              <a:buSzPts val="2400"/>
              <a:buChar char="•"/>
            </a:pPr>
            <a:r>
              <a:rPr lang="en-US" sz="2400"/>
              <a:t>The major SCFA’s produced are acetate, propionate, and butyrate. </a:t>
            </a:r>
            <a:endParaRPr sz="2400"/>
          </a:p>
          <a:p>
            <a:pPr indent="-228600" lvl="0" marL="228600" rtl="0" algn="l">
              <a:lnSpc>
                <a:spcPct val="90000"/>
              </a:lnSpc>
              <a:spcBef>
                <a:spcPts val="1000"/>
              </a:spcBef>
              <a:spcAft>
                <a:spcPts val="0"/>
              </a:spcAft>
              <a:buClr>
                <a:schemeClr val="dk1"/>
              </a:buClr>
              <a:buSzPts val="2400"/>
              <a:buChar char="•"/>
            </a:pPr>
            <a:r>
              <a:rPr lang="en-US" sz="2400"/>
              <a:t>Other bacterial end products include lactate, ethanol, succinate, formate, valerate, caproate, isobutyrate, 2-methyl-butyrate, and isovalerate.</a:t>
            </a:r>
            <a:endParaRPr sz="2400"/>
          </a:p>
        </p:txBody>
      </p:sp>
      <p:sp>
        <p:nvSpPr>
          <p:cNvPr id="470" name="Google Shape;470;p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471" name="Google Shape;471;p43"/>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472" name="Google Shape;472;p43"/>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sp>
        <p:nvSpPr>
          <p:cNvPr id="477" name="Google Shape;477;p44"/>
          <p:cNvSpPr txBox="1"/>
          <p:nvPr>
            <p:ph idx="1" type="body"/>
          </p:nvPr>
        </p:nvSpPr>
        <p:spPr>
          <a:xfrm>
            <a:off x="161925" y="203835"/>
            <a:ext cx="11800840" cy="544068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400"/>
              <a:buChar char="•"/>
            </a:pPr>
            <a:r>
              <a:rPr lang="en-US" sz="2400"/>
              <a:t>Bacterial fermentation takes place in the cecum and colon, where the short-chain fatty acids are absorbed, stimulating the absorption of salts and water. </a:t>
            </a:r>
            <a:endParaRPr sz="2400"/>
          </a:p>
          <a:p>
            <a:pPr indent="-228600" lvl="0" marL="228600" rtl="0" algn="l">
              <a:lnSpc>
                <a:spcPct val="90000"/>
              </a:lnSpc>
              <a:spcBef>
                <a:spcPts val="1000"/>
              </a:spcBef>
              <a:spcAft>
                <a:spcPts val="0"/>
              </a:spcAft>
              <a:buClr>
                <a:schemeClr val="dk1"/>
              </a:buClr>
              <a:buSzPts val="2400"/>
              <a:buChar char="•"/>
            </a:pPr>
            <a:r>
              <a:rPr lang="en-US" sz="2400"/>
              <a:t>These short-chain fatty acids have a protective effect on the intestinal epithelium.</a:t>
            </a:r>
            <a:endParaRPr sz="2400"/>
          </a:p>
          <a:p>
            <a:pPr indent="-228600" lvl="0" marL="228600" rtl="0" algn="l">
              <a:lnSpc>
                <a:spcPct val="90000"/>
              </a:lnSpc>
              <a:spcBef>
                <a:spcPts val="1000"/>
              </a:spcBef>
              <a:spcAft>
                <a:spcPts val="0"/>
              </a:spcAft>
              <a:buClr>
                <a:schemeClr val="dk1"/>
              </a:buClr>
              <a:buSzPts val="2400"/>
              <a:buChar char="•"/>
            </a:pPr>
            <a:r>
              <a:rPr lang="en-US" sz="2400"/>
              <a:t>The principal short chain fatty acid produced in the colon is acetate, and it serves as a substrate for biosynthesis of cholesterol. </a:t>
            </a:r>
            <a:endParaRPr sz="2400"/>
          </a:p>
          <a:p>
            <a:pPr indent="-228600" lvl="0" marL="228600" rtl="0" algn="l">
              <a:lnSpc>
                <a:spcPct val="90000"/>
              </a:lnSpc>
              <a:spcBef>
                <a:spcPts val="1000"/>
              </a:spcBef>
              <a:spcAft>
                <a:spcPts val="0"/>
              </a:spcAft>
              <a:buClr>
                <a:schemeClr val="dk1"/>
              </a:buClr>
              <a:buSzPts val="2400"/>
              <a:buChar char="•"/>
            </a:pPr>
            <a:r>
              <a:rPr lang="en-US" sz="2400"/>
              <a:t>Thus the gut microbiota performs various metabolic acitivities which are essential for the host’s metabolism.</a:t>
            </a:r>
            <a:endParaRPr sz="2400"/>
          </a:p>
        </p:txBody>
      </p:sp>
      <p:sp>
        <p:nvSpPr>
          <p:cNvPr id="478" name="Google Shape;478;p4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479" name="Google Shape;479;p44"/>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480" name="Google Shape;480;p44"/>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sp>
        <p:nvSpPr>
          <p:cNvPr id="485" name="Google Shape;485;p45"/>
          <p:cNvSpPr txBox="1"/>
          <p:nvPr>
            <p:ph type="title"/>
          </p:nvPr>
        </p:nvSpPr>
        <p:spPr>
          <a:xfrm>
            <a:off x="142240" y="96520"/>
            <a:ext cx="10515600" cy="92138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b="1" lang="en-US" sz="3200">
                <a:latin typeface="Calibri"/>
                <a:ea typeface="Calibri"/>
                <a:cs typeface="Calibri"/>
                <a:sym typeface="Calibri"/>
              </a:rPr>
              <a:t>3. Protective Functions</a:t>
            </a:r>
            <a:endParaRPr b="1" sz="3200">
              <a:latin typeface="Calibri"/>
              <a:ea typeface="Calibri"/>
              <a:cs typeface="Calibri"/>
              <a:sym typeface="Calibri"/>
            </a:endParaRPr>
          </a:p>
        </p:txBody>
      </p:sp>
      <p:sp>
        <p:nvSpPr>
          <p:cNvPr id="486" name="Google Shape;486;p45"/>
          <p:cNvSpPr txBox="1"/>
          <p:nvPr>
            <p:ph idx="1" type="body"/>
          </p:nvPr>
        </p:nvSpPr>
        <p:spPr>
          <a:xfrm>
            <a:off x="142240" y="880110"/>
            <a:ext cx="11816715" cy="435165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400"/>
              <a:buChar char="•"/>
            </a:pPr>
            <a:r>
              <a:rPr lang="en-US" sz="2400"/>
              <a:t>Many of the commensal organisms produce antimicrobial compounds and compete for nutrients and sites of attachment in the gut lining, thereby preventing colonization by pathogens. </a:t>
            </a:r>
            <a:endParaRPr sz="2400"/>
          </a:p>
          <a:p>
            <a:pPr indent="-228600" lvl="0" marL="228600" rtl="0" algn="l">
              <a:lnSpc>
                <a:spcPct val="90000"/>
              </a:lnSpc>
              <a:spcBef>
                <a:spcPts val="1000"/>
              </a:spcBef>
              <a:spcAft>
                <a:spcPts val="0"/>
              </a:spcAft>
              <a:buClr>
                <a:schemeClr val="dk1"/>
              </a:buClr>
              <a:buSzPts val="2400"/>
              <a:buChar char="•"/>
            </a:pPr>
            <a:r>
              <a:rPr lang="en-US" sz="2400"/>
              <a:t>This helps reduce the production of lipopolysaccharides and peptidoglycans which can all be detrimental to the host.</a:t>
            </a:r>
            <a:endParaRPr sz="2400"/>
          </a:p>
          <a:p>
            <a:pPr indent="-228600" lvl="0" marL="228600" rtl="0" algn="l">
              <a:lnSpc>
                <a:spcPct val="90000"/>
              </a:lnSpc>
              <a:spcBef>
                <a:spcPts val="1000"/>
              </a:spcBef>
              <a:spcAft>
                <a:spcPts val="0"/>
              </a:spcAft>
              <a:buClr>
                <a:schemeClr val="dk1"/>
              </a:buClr>
              <a:buSzPts val="2400"/>
              <a:buChar char="•"/>
            </a:pPr>
            <a:r>
              <a:rPr lang="en-US" sz="2400"/>
              <a:t>Germ free animals have fewer dendritic cells, and evidence shows that bacterial systems have a role to play in development of B cells.</a:t>
            </a:r>
            <a:endParaRPr sz="2400"/>
          </a:p>
          <a:p>
            <a:pPr indent="-228600" lvl="0" marL="228600" rtl="0" algn="l">
              <a:lnSpc>
                <a:spcPct val="90000"/>
              </a:lnSpc>
              <a:spcBef>
                <a:spcPts val="1000"/>
              </a:spcBef>
              <a:spcAft>
                <a:spcPts val="0"/>
              </a:spcAft>
              <a:buClr>
                <a:schemeClr val="dk1"/>
              </a:buClr>
              <a:buSzPts val="2400"/>
              <a:buChar char="•"/>
            </a:pPr>
            <a:r>
              <a:rPr lang="en-US" sz="2400"/>
              <a:t>The development of regulatory T cells, T helper type 1 and 2 cells, and T helper 17 cells is also dependent on the signals given by the intestinal bacteria.</a:t>
            </a:r>
            <a:endParaRPr sz="2400"/>
          </a:p>
          <a:p>
            <a:pPr indent="-228600" lvl="0" marL="228600" rtl="0" algn="l">
              <a:lnSpc>
                <a:spcPct val="90000"/>
              </a:lnSpc>
              <a:spcBef>
                <a:spcPts val="1000"/>
              </a:spcBef>
              <a:spcAft>
                <a:spcPts val="0"/>
              </a:spcAft>
              <a:buClr>
                <a:schemeClr val="dk1"/>
              </a:buClr>
              <a:buSzPts val="2400"/>
              <a:buChar char="•"/>
            </a:pPr>
            <a:r>
              <a:rPr lang="en-US" sz="2400"/>
              <a:t>Short-chain fatty acids, such as butyrate, have been shown to inhibit NF-kB in patients with ulcerative colitis thus exerting immunomodulatory effects.</a:t>
            </a:r>
            <a:endParaRPr sz="2400"/>
          </a:p>
        </p:txBody>
      </p:sp>
      <p:sp>
        <p:nvSpPr>
          <p:cNvPr id="487" name="Google Shape;487;p4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488" name="Google Shape;488;p45"/>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489" name="Google Shape;489;p45"/>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sp>
        <p:nvSpPr>
          <p:cNvPr id="494" name="Google Shape;494;p46"/>
          <p:cNvSpPr txBox="1"/>
          <p:nvPr>
            <p:ph idx="1" type="body"/>
          </p:nvPr>
        </p:nvSpPr>
        <p:spPr>
          <a:xfrm>
            <a:off x="226060" y="137795"/>
            <a:ext cx="11806555" cy="458978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400"/>
              <a:buChar char="•"/>
            </a:pPr>
            <a:r>
              <a:rPr lang="en-US" sz="2400">
                <a:latin typeface="Calibri"/>
                <a:ea typeface="Calibri"/>
                <a:cs typeface="Calibri"/>
                <a:sym typeface="Calibri"/>
              </a:rPr>
              <a:t>The intestinal mucosa prevents threats by signaling to the innate immune system through toll-like receptors. </a:t>
            </a:r>
            <a:endParaRPr sz="2400">
              <a:latin typeface="Calibri"/>
              <a:ea typeface="Calibri"/>
              <a:cs typeface="Calibri"/>
              <a:sym typeface="Calibri"/>
            </a:endParaRPr>
          </a:p>
          <a:p>
            <a:pPr indent="-228600" lvl="0" marL="228600" rtl="0" algn="l">
              <a:lnSpc>
                <a:spcPct val="90000"/>
              </a:lnSpc>
              <a:spcBef>
                <a:spcPts val="1000"/>
              </a:spcBef>
              <a:spcAft>
                <a:spcPts val="0"/>
              </a:spcAft>
              <a:buClr>
                <a:schemeClr val="dk1"/>
              </a:buClr>
              <a:buSzPts val="2400"/>
              <a:buChar char="•"/>
            </a:pPr>
            <a:r>
              <a:rPr lang="en-US" sz="2400">
                <a:latin typeface="Calibri"/>
                <a:ea typeface="Calibri"/>
                <a:cs typeface="Calibri"/>
                <a:sym typeface="Calibri"/>
              </a:rPr>
              <a:t>These recognize and bind to specific microbial macromolecules, like lipopolysaccharide, flagellin, peptidoglycan, and N-formylated peptides. </a:t>
            </a:r>
            <a:endParaRPr sz="2400">
              <a:latin typeface="Calibri"/>
              <a:ea typeface="Calibri"/>
              <a:cs typeface="Calibri"/>
              <a:sym typeface="Calibri"/>
            </a:endParaRPr>
          </a:p>
          <a:p>
            <a:pPr indent="-228600" lvl="0" marL="228600" rtl="0" algn="l">
              <a:lnSpc>
                <a:spcPct val="90000"/>
              </a:lnSpc>
              <a:spcBef>
                <a:spcPts val="1000"/>
              </a:spcBef>
              <a:spcAft>
                <a:spcPts val="0"/>
              </a:spcAft>
              <a:buClr>
                <a:schemeClr val="dk1"/>
              </a:buClr>
              <a:buSzPts val="2400"/>
              <a:buChar char="•"/>
            </a:pPr>
            <a:r>
              <a:rPr lang="en-US" sz="2400">
                <a:latin typeface="Calibri"/>
                <a:ea typeface="Calibri"/>
                <a:cs typeface="Calibri"/>
                <a:sym typeface="Calibri"/>
              </a:rPr>
              <a:t>In the intestinal mucosa, the activation of toll-like receptors initiates nuclear factor-kB pathways, mitogen-activated protein kinase, and caspase-dependent signaling cascades. </a:t>
            </a:r>
            <a:endParaRPr sz="2400">
              <a:latin typeface="Calibri"/>
              <a:ea typeface="Calibri"/>
              <a:cs typeface="Calibri"/>
              <a:sym typeface="Calibri"/>
            </a:endParaRPr>
          </a:p>
          <a:p>
            <a:pPr indent="-228600" lvl="0" marL="228600" rtl="0" algn="l">
              <a:lnSpc>
                <a:spcPct val="90000"/>
              </a:lnSpc>
              <a:spcBef>
                <a:spcPts val="1000"/>
              </a:spcBef>
              <a:spcAft>
                <a:spcPts val="0"/>
              </a:spcAft>
              <a:buClr>
                <a:schemeClr val="dk1"/>
              </a:buClr>
              <a:buSzPts val="2400"/>
              <a:buChar char="•"/>
            </a:pPr>
            <a:r>
              <a:rPr lang="en-US" sz="2400">
                <a:latin typeface="Calibri"/>
                <a:ea typeface="Calibri"/>
                <a:cs typeface="Calibri"/>
                <a:sym typeface="Calibri"/>
              </a:rPr>
              <a:t>These lead to the production and release of protective peptides, cytokines, chemokines, and phagocytes. The result can be a protective response to commensal bacteria, an inflammatory response to pathogenic organisms, or a trigger of apoptosis.</a:t>
            </a:r>
            <a:endParaRPr sz="2400">
              <a:latin typeface="Calibri"/>
              <a:ea typeface="Calibri"/>
              <a:cs typeface="Calibri"/>
              <a:sym typeface="Calibri"/>
            </a:endParaRPr>
          </a:p>
        </p:txBody>
      </p:sp>
      <p:sp>
        <p:nvSpPr>
          <p:cNvPr id="495" name="Google Shape;495;p4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496" name="Google Shape;496;p46"/>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497" name="Google Shape;497;p46"/>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sp>
        <p:nvSpPr>
          <p:cNvPr id="502" name="Google Shape;502;p47"/>
          <p:cNvSpPr txBox="1"/>
          <p:nvPr>
            <p:ph type="title"/>
          </p:nvPr>
        </p:nvSpPr>
        <p:spPr>
          <a:xfrm>
            <a:off x="142240" y="143510"/>
            <a:ext cx="10515600" cy="75692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b="1" lang="en-US" sz="3200">
                <a:latin typeface="Calibri"/>
                <a:ea typeface="Calibri"/>
                <a:cs typeface="Calibri"/>
                <a:sym typeface="Calibri"/>
              </a:rPr>
              <a:t>Dysbiosis and Modulation of Gut Microbiota</a:t>
            </a:r>
            <a:endParaRPr b="1" sz="3200">
              <a:latin typeface="Calibri"/>
              <a:ea typeface="Calibri"/>
              <a:cs typeface="Calibri"/>
              <a:sym typeface="Calibri"/>
            </a:endParaRPr>
          </a:p>
        </p:txBody>
      </p:sp>
      <p:sp>
        <p:nvSpPr>
          <p:cNvPr id="503" name="Google Shape;503;p47"/>
          <p:cNvSpPr txBox="1"/>
          <p:nvPr>
            <p:ph idx="1" type="body"/>
          </p:nvPr>
        </p:nvSpPr>
        <p:spPr>
          <a:xfrm>
            <a:off x="288290" y="1063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just">
              <a:lnSpc>
                <a:spcPct val="90000"/>
              </a:lnSpc>
              <a:spcBef>
                <a:spcPts val="0"/>
              </a:spcBef>
              <a:spcAft>
                <a:spcPts val="0"/>
              </a:spcAft>
              <a:buClr>
                <a:schemeClr val="dk1"/>
              </a:buClr>
              <a:buSzPts val="2400"/>
              <a:buChar char="•"/>
            </a:pPr>
            <a:r>
              <a:rPr lang="en-US" sz="2400"/>
              <a:t>Any changes to this microbial ecosystem could cause an imbalance or dysregulation of the microbiota (dysbiosis) often associated with various disease states ranging from the most common IBD and IBS to the more unexpected activation of chronic human immunodeficiency virus (HIV) infection and generation of atopy.</a:t>
            </a:r>
            <a:endParaRPr sz="2400"/>
          </a:p>
          <a:p>
            <a:pPr indent="-228600" lvl="0" marL="228600" rtl="0" algn="just">
              <a:lnSpc>
                <a:spcPct val="90000"/>
              </a:lnSpc>
              <a:spcBef>
                <a:spcPts val="1000"/>
              </a:spcBef>
              <a:spcAft>
                <a:spcPts val="0"/>
              </a:spcAft>
              <a:buClr>
                <a:schemeClr val="dk1"/>
              </a:buClr>
              <a:buSzPts val="2400"/>
              <a:buChar char="•"/>
            </a:pPr>
            <a:r>
              <a:rPr lang="en-US" sz="2400"/>
              <a:t>It is therefore important to reestablish the bacterial homeostasis which may have been disturbed by any or several factors.</a:t>
            </a:r>
            <a:endParaRPr sz="2400"/>
          </a:p>
        </p:txBody>
      </p:sp>
      <p:sp>
        <p:nvSpPr>
          <p:cNvPr id="504" name="Google Shape;504;p4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505" name="Google Shape;505;p47"/>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506" name="Google Shape;506;p47"/>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 name="Shape 510"/>
        <p:cNvGrpSpPr/>
        <p:nvPr/>
      </p:nvGrpSpPr>
      <p:grpSpPr>
        <a:xfrm>
          <a:off x="0" y="0"/>
          <a:ext cx="0" cy="0"/>
          <a:chOff x="0" y="0"/>
          <a:chExt cx="0" cy="0"/>
        </a:xfrm>
      </p:grpSpPr>
      <p:pic>
        <p:nvPicPr>
          <p:cNvPr descr="D:\Untitled.png" id="511" name="Google Shape;511;p48"/>
          <p:cNvPicPr preferRelativeResize="0"/>
          <p:nvPr/>
        </p:nvPicPr>
        <p:blipFill rotWithShape="1">
          <a:blip r:embed="rId3">
            <a:alphaModFix/>
          </a:blip>
          <a:srcRect b="0" l="0" r="0" t="0"/>
          <a:stretch/>
        </p:blipFill>
        <p:spPr>
          <a:xfrm>
            <a:off x="269240" y="-21626"/>
            <a:ext cx="8534400" cy="6377975"/>
          </a:xfrm>
          <a:prstGeom prst="rect">
            <a:avLst/>
          </a:prstGeom>
          <a:noFill/>
          <a:ln>
            <a:noFill/>
          </a:ln>
        </p:spPr>
      </p:pic>
      <p:sp>
        <p:nvSpPr>
          <p:cNvPr id="512" name="Google Shape;512;p4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513" name="Google Shape;513;p48"/>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514" name="Google Shape;514;p48"/>
          <p:cNvPicPr preferRelativeResize="0"/>
          <p:nvPr/>
        </p:nvPicPr>
        <p:blipFill rotWithShape="1">
          <a:blip r:embed="rId4">
            <a:alphaModFix/>
          </a:blip>
          <a:srcRect b="0" l="0" r="0" t="0"/>
          <a:stretch/>
        </p:blipFill>
        <p:spPr>
          <a:xfrm>
            <a:off x="10657840" y="5140325"/>
            <a:ext cx="1524000" cy="1715135"/>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p49"/>
          <p:cNvSpPr/>
          <p:nvPr>
            <p:ph type="title"/>
          </p:nvPr>
        </p:nvSpPr>
        <p:spPr>
          <a:xfrm>
            <a:off x="232436" y="2074363"/>
            <a:ext cx="2752354" cy="2709275"/>
          </a:xfrm>
          <a:prstGeom prst="ellipse">
            <a:avLst/>
          </a:prstGeom>
          <a:solidFill>
            <a:srgbClr val="262626"/>
          </a:solidFill>
          <a:ln cap="flat" cmpd="thinThick" w="174625">
            <a:solidFill>
              <a:srgbClr val="262626"/>
            </a:solidFill>
            <a:prstDash val="solid"/>
            <a:round/>
            <a:headEnd len="sm" w="sm" type="none"/>
            <a:tailEnd len="sm" w="sm" type="none"/>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2800"/>
              <a:buFont typeface="Calibri"/>
              <a:buNone/>
            </a:pPr>
            <a:r>
              <a:rPr lang="en-US" sz="2800">
                <a:solidFill>
                  <a:schemeClr val="lt1"/>
                </a:solidFill>
              </a:rPr>
              <a:t>Changes in the gut microbiota over life</a:t>
            </a:r>
            <a:endParaRPr sz="2800">
              <a:solidFill>
                <a:schemeClr val="lt1"/>
              </a:solidFill>
              <a:latin typeface="Calibri"/>
              <a:ea typeface="Calibri"/>
              <a:cs typeface="Calibri"/>
              <a:sym typeface="Calibri"/>
            </a:endParaRPr>
          </a:p>
        </p:txBody>
      </p:sp>
      <p:sp>
        <p:nvSpPr>
          <p:cNvPr id="521" name="Google Shape;521;p49"/>
          <p:cNvSpPr/>
          <p:nvPr/>
        </p:nvSpPr>
        <p:spPr>
          <a:xfrm>
            <a:off x="319553" y="5525476"/>
            <a:ext cx="5225845"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Calibri"/>
              <a:buNone/>
            </a:pPr>
            <a:r>
              <a:rPr b="0" i="0" lang="en-US" sz="1600" u="none" cap="none" strike="noStrike">
                <a:solidFill>
                  <a:srgbClr val="000000"/>
                </a:solidFill>
                <a:latin typeface="Calibri"/>
                <a:ea typeface="Calibri"/>
                <a:cs typeface="Calibri"/>
                <a:sym typeface="Calibri"/>
              </a:rPr>
              <a:t>Nagpal R et al. </a:t>
            </a:r>
            <a:r>
              <a:rPr b="0" i="1" lang="en-US" sz="1600" u="none" cap="none" strike="noStrike">
                <a:solidFill>
                  <a:srgbClr val="000000"/>
                </a:solidFill>
                <a:latin typeface="Calibri"/>
                <a:ea typeface="Calibri"/>
                <a:cs typeface="Calibri"/>
                <a:sym typeface="Calibri"/>
              </a:rPr>
              <a:t>Nutr Healthy Aging </a:t>
            </a:r>
            <a:r>
              <a:rPr b="0" i="0" lang="en-US" sz="1600" u="none" cap="none" strike="noStrike">
                <a:solidFill>
                  <a:srgbClr val="000000"/>
                </a:solidFill>
                <a:latin typeface="Calibri"/>
                <a:ea typeface="Calibri"/>
                <a:cs typeface="Calibri"/>
                <a:sym typeface="Calibri"/>
              </a:rPr>
              <a:t>2018;4:267-85</a:t>
            </a:r>
            <a:endParaRPr b="0" i="0" sz="1600" u="none" cap="none" strike="noStrike">
              <a:solidFill>
                <a:srgbClr val="000000"/>
              </a:solidFill>
              <a:latin typeface="Calibri"/>
              <a:ea typeface="Calibri"/>
              <a:cs typeface="Calibri"/>
              <a:sym typeface="Calibri"/>
            </a:endParaRPr>
          </a:p>
        </p:txBody>
      </p:sp>
      <p:pic>
        <p:nvPicPr>
          <p:cNvPr id="522" name="Google Shape;522;p49"/>
          <p:cNvPicPr preferRelativeResize="0"/>
          <p:nvPr/>
        </p:nvPicPr>
        <p:blipFill rotWithShape="1">
          <a:blip r:embed="rId3">
            <a:alphaModFix/>
          </a:blip>
          <a:srcRect b="0" l="0" r="0" t="0"/>
          <a:stretch/>
        </p:blipFill>
        <p:spPr>
          <a:xfrm>
            <a:off x="2984344" y="91164"/>
            <a:ext cx="8995719" cy="5340466"/>
          </a:xfrm>
          <a:prstGeom prst="rect">
            <a:avLst/>
          </a:prstGeom>
          <a:noFill/>
          <a:ln>
            <a:noFill/>
          </a:ln>
        </p:spPr>
      </p:pic>
      <p:sp>
        <p:nvSpPr>
          <p:cNvPr id="523" name="Google Shape;523;p49"/>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524" name="Google Shape;524;p49"/>
          <p:cNvPicPr preferRelativeResize="0"/>
          <p:nvPr/>
        </p:nvPicPr>
        <p:blipFill rotWithShape="1">
          <a:blip r:embed="rId4">
            <a:alphaModFix/>
          </a:blip>
          <a:srcRect b="0" l="0" r="0" t="0"/>
          <a:stretch/>
        </p:blipFill>
        <p:spPr>
          <a:xfrm>
            <a:off x="10657840" y="5140325"/>
            <a:ext cx="1524000" cy="1715135"/>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8" name="Shape 528"/>
        <p:cNvGrpSpPr/>
        <p:nvPr/>
      </p:nvGrpSpPr>
      <p:grpSpPr>
        <a:xfrm>
          <a:off x="0" y="0"/>
          <a:ext cx="0" cy="0"/>
          <a:chOff x="0" y="0"/>
          <a:chExt cx="0" cy="0"/>
        </a:xfrm>
      </p:grpSpPr>
      <p:sp>
        <p:nvSpPr>
          <p:cNvPr id="529" name="Google Shape;529;p50"/>
          <p:cNvSpPr txBox="1"/>
          <p:nvPr>
            <p:ph type="title"/>
          </p:nvPr>
        </p:nvSpPr>
        <p:spPr>
          <a:xfrm>
            <a:off x="182245" y="124460"/>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555"/>
              <a:buFont typeface="Calibri"/>
              <a:buNone/>
            </a:pPr>
            <a:r>
              <a:rPr b="1" lang="en-US" sz="3555">
                <a:latin typeface="Calibri"/>
                <a:ea typeface="Calibri"/>
                <a:cs typeface="Calibri"/>
                <a:sym typeface="Calibri"/>
              </a:rPr>
              <a:t>The gut microbiota plays an important role in the regulation of many aspects of health and disease</a:t>
            </a:r>
            <a:endParaRPr b="1" sz="3555">
              <a:latin typeface="Calibri"/>
              <a:ea typeface="Calibri"/>
              <a:cs typeface="Calibri"/>
              <a:sym typeface="Calibri"/>
            </a:endParaRPr>
          </a:p>
        </p:txBody>
      </p:sp>
      <p:sp>
        <p:nvSpPr>
          <p:cNvPr id="530" name="Google Shape;530;p50"/>
          <p:cNvSpPr txBox="1"/>
          <p:nvPr>
            <p:ph idx="1" type="body"/>
          </p:nvPr>
        </p:nvSpPr>
        <p:spPr>
          <a:xfrm>
            <a:off x="577850" y="1450340"/>
            <a:ext cx="10515600" cy="4351338"/>
          </a:xfrm>
          <a:prstGeom prst="rect">
            <a:avLst/>
          </a:prstGeom>
          <a:noFill/>
          <a:ln>
            <a:noFill/>
          </a:ln>
        </p:spPr>
        <p:txBody>
          <a:bodyPr anchorCtr="0" anchor="t" bIns="45700" lIns="91425" spcFirstLastPara="1" rIns="91425" wrap="square" tIns="45700">
            <a:normAutofit fontScale="90000" lnSpcReduction="20000"/>
          </a:bodyPr>
          <a:lstStyle/>
          <a:p>
            <a:pPr indent="-228632" lvl="0" marL="228600" rtl="0" algn="l">
              <a:lnSpc>
                <a:spcPct val="90000"/>
              </a:lnSpc>
              <a:spcBef>
                <a:spcPts val="0"/>
              </a:spcBef>
              <a:spcAft>
                <a:spcPts val="0"/>
              </a:spcAft>
              <a:buClr>
                <a:schemeClr val="dk1"/>
              </a:buClr>
              <a:buSzPct val="100000"/>
              <a:buChar char="•"/>
            </a:pPr>
            <a:r>
              <a:rPr lang="en-US" sz="2665"/>
              <a:t>The effect of probiotic supplementation has been studied in a wide range of conditions and in a large number of studies, including:</a:t>
            </a:r>
            <a:endParaRPr sz="2665"/>
          </a:p>
          <a:p>
            <a:pPr indent="-228632" lvl="0" marL="228600" rtl="0" algn="l">
              <a:lnSpc>
                <a:spcPct val="90000"/>
              </a:lnSpc>
              <a:spcBef>
                <a:spcPts val="1000"/>
              </a:spcBef>
              <a:spcAft>
                <a:spcPts val="0"/>
              </a:spcAft>
              <a:buClr>
                <a:schemeClr val="dk1"/>
              </a:buClr>
              <a:buSzPct val="100000"/>
              <a:buChar char="•"/>
            </a:pPr>
            <a:r>
              <a:rPr lang="en-US" sz="2665"/>
              <a:t> gastrointestinal conditions, </a:t>
            </a:r>
            <a:endParaRPr sz="2665"/>
          </a:p>
          <a:p>
            <a:pPr indent="-228632" lvl="0" marL="228600" rtl="0" algn="l">
              <a:lnSpc>
                <a:spcPct val="90000"/>
              </a:lnSpc>
              <a:spcBef>
                <a:spcPts val="1000"/>
              </a:spcBef>
              <a:spcAft>
                <a:spcPts val="0"/>
              </a:spcAft>
              <a:buClr>
                <a:schemeClr val="dk1"/>
              </a:buClr>
              <a:buSzPct val="100000"/>
              <a:buChar char="•"/>
            </a:pPr>
            <a:r>
              <a:rPr lang="en-US" sz="2665"/>
              <a:t>atopic eczema in children, </a:t>
            </a:r>
            <a:endParaRPr sz="2665"/>
          </a:p>
          <a:p>
            <a:pPr indent="-228632" lvl="0" marL="228600" rtl="0" algn="l">
              <a:lnSpc>
                <a:spcPct val="90000"/>
              </a:lnSpc>
              <a:spcBef>
                <a:spcPts val="1000"/>
              </a:spcBef>
              <a:spcAft>
                <a:spcPts val="0"/>
              </a:spcAft>
              <a:buClr>
                <a:schemeClr val="dk1"/>
              </a:buClr>
              <a:buSzPct val="100000"/>
              <a:buChar char="•"/>
            </a:pPr>
            <a:r>
              <a:rPr lang="en-US" sz="2665"/>
              <a:t>allergies, </a:t>
            </a:r>
            <a:endParaRPr sz="2665"/>
          </a:p>
          <a:p>
            <a:pPr indent="-228632" lvl="0" marL="228600" rtl="0" algn="l">
              <a:lnSpc>
                <a:spcPct val="90000"/>
              </a:lnSpc>
              <a:spcBef>
                <a:spcPts val="1000"/>
              </a:spcBef>
              <a:spcAft>
                <a:spcPts val="0"/>
              </a:spcAft>
              <a:buClr>
                <a:schemeClr val="dk1"/>
              </a:buClr>
              <a:buSzPct val="100000"/>
              <a:buChar char="•"/>
            </a:pPr>
            <a:r>
              <a:rPr lang="en-US" sz="2665"/>
              <a:t>respiratory tract infection, </a:t>
            </a:r>
            <a:endParaRPr sz="2665"/>
          </a:p>
          <a:p>
            <a:pPr indent="-228632" lvl="0" marL="228600" rtl="0" algn="l">
              <a:lnSpc>
                <a:spcPct val="90000"/>
              </a:lnSpc>
              <a:spcBef>
                <a:spcPts val="1000"/>
              </a:spcBef>
              <a:spcAft>
                <a:spcPts val="0"/>
              </a:spcAft>
              <a:buClr>
                <a:schemeClr val="dk1"/>
              </a:buClr>
              <a:buSzPct val="100000"/>
              <a:buChar char="•"/>
            </a:pPr>
            <a:r>
              <a:rPr lang="en-US" sz="2665"/>
              <a:t>obesity, </a:t>
            </a:r>
            <a:endParaRPr sz="2665"/>
          </a:p>
          <a:p>
            <a:pPr indent="-228632" lvl="0" marL="228600" rtl="0" algn="l">
              <a:lnSpc>
                <a:spcPct val="90000"/>
              </a:lnSpc>
              <a:spcBef>
                <a:spcPts val="1000"/>
              </a:spcBef>
              <a:spcAft>
                <a:spcPts val="0"/>
              </a:spcAft>
              <a:buClr>
                <a:schemeClr val="dk1"/>
              </a:buClr>
              <a:buSzPct val="100000"/>
              <a:buChar char="•"/>
            </a:pPr>
            <a:r>
              <a:rPr lang="en-US" sz="2665"/>
              <a:t>metabolic disease/ type 2 diabetes, </a:t>
            </a:r>
            <a:endParaRPr sz="2665"/>
          </a:p>
          <a:p>
            <a:pPr indent="-228632" lvl="0" marL="228600" rtl="0" algn="l">
              <a:lnSpc>
                <a:spcPct val="90000"/>
              </a:lnSpc>
              <a:spcBef>
                <a:spcPts val="1000"/>
              </a:spcBef>
              <a:spcAft>
                <a:spcPts val="0"/>
              </a:spcAft>
              <a:buClr>
                <a:schemeClr val="dk1"/>
              </a:buClr>
              <a:buSzPct val="100000"/>
              <a:buChar char="•"/>
            </a:pPr>
            <a:r>
              <a:rPr lang="en-US" sz="2665"/>
              <a:t>cardiovascular disease, </a:t>
            </a:r>
            <a:endParaRPr sz="2665"/>
          </a:p>
          <a:p>
            <a:pPr indent="-228632" lvl="0" marL="228600" rtl="0" algn="l">
              <a:lnSpc>
                <a:spcPct val="90000"/>
              </a:lnSpc>
              <a:spcBef>
                <a:spcPts val="1000"/>
              </a:spcBef>
              <a:spcAft>
                <a:spcPts val="0"/>
              </a:spcAft>
              <a:buClr>
                <a:schemeClr val="dk1"/>
              </a:buClr>
              <a:buSzPct val="100000"/>
              <a:buChar char="•"/>
            </a:pPr>
            <a:r>
              <a:rPr lang="en-US" sz="2665"/>
              <a:t>cognitive and mental health and </a:t>
            </a:r>
            <a:endParaRPr sz="2665"/>
          </a:p>
          <a:p>
            <a:pPr indent="-228632" lvl="0" marL="228600" rtl="0" algn="l">
              <a:lnSpc>
                <a:spcPct val="90000"/>
              </a:lnSpc>
              <a:spcBef>
                <a:spcPts val="1000"/>
              </a:spcBef>
              <a:spcAft>
                <a:spcPts val="0"/>
              </a:spcAft>
              <a:buClr>
                <a:schemeClr val="dk1"/>
              </a:buClr>
              <a:buSzPct val="100000"/>
              <a:buChar char="•"/>
            </a:pPr>
            <a:r>
              <a:rPr lang="en-US" sz="2665"/>
              <a:t>bone health.</a:t>
            </a:r>
            <a:endParaRPr sz="2665"/>
          </a:p>
        </p:txBody>
      </p:sp>
      <p:sp>
        <p:nvSpPr>
          <p:cNvPr id="531" name="Google Shape;531;p50"/>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532" name="Google Shape;532;p50"/>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6" name="Shape 536"/>
        <p:cNvGrpSpPr/>
        <p:nvPr/>
      </p:nvGrpSpPr>
      <p:grpSpPr>
        <a:xfrm>
          <a:off x="0" y="0"/>
          <a:ext cx="0" cy="0"/>
          <a:chOff x="0" y="0"/>
          <a:chExt cx="0" cy="0"/>
        </a:xfrm>
      </p:grpSpPr>
      <p:sp>
        <p:nvSpPr>
          <p:cNvPr id="537" name="Google Shape;537;p51"/>
          <p:cNvSpPr/>
          <p:nvPr/>
        </p:nvSpPr>
        <p:spPr>
          <a:xfrm>
            <a:off x="378460" y="65405"/>
            <a:ext cx="11118850" cy="6045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3200"/>
              <a:buFont typeface="Calibri"/>
              <a:buNone/>
            </a:pPr>
            <a:r>
              <a:rPr b="1" lang="en-US" sz="3200">
                <a:solidFill>
                  <a:schemeClr val="dk1"/>
                </a:solidFill>
                <a:latin typeface="Calibri"/>
                <a:ea typeface="Calibri"/>
                <a:cs typeface="Calibri"/>
                <a:sym typeface="Calibri"/>
              </a:rPr>
              <a:t>How food can improve your mental health</a:t>
            </a:r>
            <a:endParaRPr b="1" sz="3200">
              <a:solidFill>
                <a:schemeClr val="dk1"/>
              </a:solidFill>
              <a:latin typeface="Calibri"/>
              <a:ea typeface="Calibri"/>
              <a:cs typeface="Calibri"/>
              <a:sym typeface="Calibri"/>
            </a:endParaRPr>
          </a:p>
        </p:txBody>
      </p:sp>
      <p:pic>
        <p:nvPicPr>
          <p:cNvPr id="538" name="Google Shape;538;p51"/>
          <p:cNvPicPr preferRelativeResize="0"/>
          <p:nvPr>
            <p:ph idx="1" type="body"/>
          </p:nvPr>
        </p:nvPicPr>
        <p:blipFill rotWithShape="1">
          <a:blip r:embed="rId3">
            <a:alphaModFix/>
          </a:blip>
          <a:srcRect b="0" l="0" r="0" t="0"/>
          <a:stretch/>
        </p:blipFill>
        <p:spPr>
          <a:xfrm>
            <a:off x="219075" y="760730"/>
            <a:ext cx="4902835" cy="4836795"/>
          </a:xfrm>
          <a:prstGeom prst="rect">
            <a:avLst/>
          </a:prstGeom>
          <a:noFill/>
          <a:ln>
            <a:noFill/>
          </a:ln>
        </p:spPr>
      </p:pic>
      <p:sp>
        <p:nvSpPr>
          <p:cNvPr id="539" name="Google Shape;539;p51"/>
          <p:cNvSpPr txBox="1"/>
          <p:nvPr>
            <p:ph type="title"/>
          </p:nvPr>
        </p:nvSpPr>
        <p:spPr>
          <a:xfrm>
            <a:off x="378460" y="5597525"/>
            <a:ext cx="3731895" cy="35306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b="1" i="1" lang="en-US" sz="2220">
                <a:latin typeface="Calibri"/>
                <a:ea typeface="Calibri"/>
                <a:cs typeface="Calibri"/>
                <a:sym typeface="Calibri"/>
              </a:rPr>
              <a:t>(source: Mitrea et al., 2022)</a:t>
            </a:r>
            <a:endParaRPr b="1" i="1" sz="2220">
              <a:latin typeface="Calibri"/>
              <a:ea typeface="Calibri"/>
              <a:cs typeface="Calibri"/>
              <a:sym typeface="Calibri"/>
            </a:endParaRPr>
          </a:p>
        </p:txBody>
      </p:sp>
      <p:pic>
        <p:nvPicPr>
          <p:cNvPr descr="Diagram&#10;&#10;Description automatically generated" id="540" name="Google Shape;540;p51"/>
          <p:cNvPicPr preferRelativeResize="0"/>
          <p:nvPr/>
        </p:nvPicPr>
        <p:blipFill rotWithShape="1">
          <a:blip r:embed="rId4">
            <a:alphaModFix/>
          </a:blip>
          <a:srcRect b="0" l="0" r="0" t="0"/>
          <a:stretch/>
        </p:blipFill>
        <p:spPr>
          <a:xfrm>
            <a:off x="5535930" y="633095"/>
            <a:ext cx="5271770" cy="5271770"/>
          </a:xfrm>
          <a:prstGeom prst="rect">
            <a:avLst/>
          </a:prstGeom>
          <a:noFill/>
          <a:ln>
            <a:noFill/>
          </a:ln>
        </p:spPr>
      </p:pic>
      <p:sp>
        <p:nvSpPr>
          <p:cNvPr id="541" name="Google Shape;541;p51"/>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542" name="Google Shape;542;p51"/>
          <p:cNvPicPr preferRelativeResize="0"/>
          <p:nvPr/>
        </p:nvPicPr>
        <p:blipFill rotWithShape="1">
          <a:blip r:embed="rId5">
            <a:alphaModFix/>
          </a:blip>
          <a:srcRect b="0" l="0" r="0" t="0"/>
          <a:stretch/>
        </p:blipFill>
        <p:spPr>
          <a:xfrm>
            <a:off x="10657840" y="5140325"/>
            <a:ext cx="1524000" cy="1715135"/>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6" name="Shape 546"/>
        <p:cNvGrpSpPr/>
        <p:nvPr/>
      </p:nvGrpSpPr>
      <p:grpSpPr>
        <a:xfrm>
          <a:off x="0" y="0"/>
          <a:ext cx="0" cy="0"/>
          <a:chOff x="0" y="0"/>
          <a:chExt cx="0" cy="0"/>
        </a:xfrm>
      </p:grpSpPr>
      <p:sp>
        <p:nvSpPr>
          <p:cNvPr id="547" name="Google Shape;547;p52"/>
          <p:cNvSpPr txBox="1"/>
          <p:nvPr/>
        </p:nvSpPr>
        <p:spPr>
          <a:xfrm>
            <a:off x="86995" y="120650"/>
            <a:ext cx="11767185"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3200"/>
              <a:buFont typeface="Calibri"/>
              <a:buNone/>
            </a:pPr>
            <a:r>
              <a:rPr b="1" lang="en-US" sz="3200">
                <a:solidFill>
                  <a:schemeClr val="dk1"/>
                </a:solidFill>
                <a:latin typeface="Calibri"/>
                <a:ea typeface="Calibri"/>
                <a:cs typeface="Calibri"/>
                <a:sym typeface="Calibri"/>
              </a:rPr>
              <a:t>The gut microbiome, diet and mental health connection</a:t>
            </a:r>
            <a:endParaRPr b="1" sz="3200">
              <a:solidFill>
                <a:schemeClr val="dk1"/>
              </a:solidFill>
              <a:latin typeface="Calibri"/>
              <a:ea typeface="Calibri"/>
              <a:cs typeface="Calibri"/>
              <a:sym typeface="Calibri"/>
            </a:endParaRPr>
          </a:p>
        </p:txBody>
      </p:sp>
      <p:pic>
        <p:nvPicPr>
          <p:cNvPr descr="Key Ways to Support Healthy Vagus Nerve Function" id="548" name="Google Shape;548;p52"/>
          <p:cNvPicPr preferRelativeResize="0"/>
          <p:nvPr/>
        </p:nvPicPr>
        <p:blipFill rotWithShape="1">
          <a:blip r:embed="rId3">
            <a:alphaModFix/>
          </a:blip>
          <a:srcRect b="0" l="0" r="0" t="0"/>
          <a:stretch/>
        </p:blipFill>
        <p:spPr>
          <a:xfrm>
            <a:off x="5547995" y="1766570"/>
            <a:ext cx="6677660" cy="3473450"/>
          </a:xfrm>
          <a:prstGeom prst="rect">
            <a:avLst/>
          </a:prstGeom>
          <a:noFill/>
          <a:ln>
            <a:noFill/>
          </a:ln>
        </p:spPr>
      </p:pic>
      <p:pic>
        <p:nvPicPr>
          <p:cNvPr id="549" name="Google Shape;549;p52"/>
          <p:cNvPicPr preferRelativeResize="0"/>
          <p:nvPr/>
        </p:nvPicPr>
        <p:blipFill rotWithShape="1">
          <a:blip r:embed="rId4">
            <a:alphaModFix/>
          </a:blip>
          <a:srcRect b="0" l="0" r="0" t="0"/>
          <a:stretch/>
        </p:blipFill>
        <p:spPr>
          <a:xfrm>
            <a:off x="81280" y="1310005"/>
            <a:ext cx="5572760" cy="4674870"/>
          </a:xfrm>
          <a:prstGeom prst="rect">
            <a:avLst/>
          </a:prstGeom>
          <a:noFill/>
          <a:ln>
            <a:noFill/>
          </a:ln>
        </p:spPr>
      </p:pic>
      <p:sp>
        <p:nvSpPr>
          <p:cNvPr id="550" name="Google Shape;550;p52"/>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551" name="Google Shape;551;p52"/>
          <p:cNvPicPr preferRelativeResize="0"/>
          <p:nvPr/>
        </p:nvPicPr>
        <p:blipFill rotWithShape="1">
          <a:blip r:embed="rId5">
            <a:alphaModFix/>
          </a:blip>
          <a:srcRect b="0" l="0" r="0" t="0"/>
          <a:stretch/>
        </p:blipFill>
        <p:spPr>
          <a:xfrm>
            <a:off x="10657840" y="5140325"/>
            <a:ext cx="1524000" cy="1715135"/>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5" name="Shape 555"/>
        <p:cNvGrpSpPr/>
        <p:nvPr/>
      </p:nvGrpSpPr>
      <p:grpSpPr>
        <a:xfrm>
          <a:off x="0" y="0"/>
          <a:ext cx="0" cy="0"/>
          <a:chOff x="0" y="0"/>
          <a:chExt cx="0" cy="0"/>
        </a:xfrm>
      </p:grpSpPr>
      <p:pic>
        <p:nvPicPr>
          <p:cNvPr id="556" name="Google Shape;556;p53"/>
          <p:cNvPicPr preferRelativeResize="0"/>
          <p:nvPr/>
        </p:nvPicPr>
        <p:blipFill rotWithShape="1">
          <a:blip r:embed="rId3">
            <a:alphaModFix/>
          </a:blip>
          <a:srcRect b="0" l="0" r="0" t="0"/>
          <a:stretch/>
        </p:blipFill>
        <p:spPr>
          <a:xfrm>
            <a:off x="0" y="0"/>
            <a:ext cx="7579360" cy="6395085"/>
          </a:xfrm>
          <a:prstGeom prst="rect">
            <a:avLst/>
          </a:prstGeom>
          <a:noFill/>
          <a:ln>
            <a:noFill/>
          </a:ln>
        </p:spPr>
      </p:pic>
      <p:sp>
        <p:nvSpPr>
          <p:cNvPr id="557" name="Google Shape;557;p53"/>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558" name="Google Shape;558;p53"/>
          <p:cNvPicPr preferRelativeResize="0"/>
          <p:nvPr/>
        </p:nvPicPr>
        <p:blipFill rotWithShape="1">
          <a:blip r:embed="rId4">
            <a:alphaModFix/>
          </a:blip>
          <a:srcRect b="0" l="0" r="0" t="0"/>
          <a:stretch/>
        </p:blipFill>
        <p:spPr>
          <a:xfrm>
            <a:off x="10657840" y="5140325"/>
            <a:ext cx="1524000" cy="1715135"/>
          </a:xfrm>
          <a:prstGeom prst="rect">
            <a:avLst/>
          </a:prstGeom>
          <a:noFill/>
          <a:ln>
            <a:noFill/>
          </a:ln>
        </p:spPr>
      </p:pic>
      <p:pic>
        <p:nvPicPr>
          <p:cNvPr descr="Closing the feedback loop in your product | by Shashwat Pradhan | Prototypr" id="559" name="Google Shape;559;p53"/>
          <p:cNvPicPr preferRelativeResize="0"/>
          <p:nvPr/>
        </p:nvPicPr>
        <p:blipFill rotWithShape="1">
          <a:blip r:embed="rId5">
            <a:alphaModFix/>
          </a:blip>
          <a:srcRect b="0" l="16536" r="16181" t="0"/>
          <a:stretch/>
        </p:blipFill>
        <p:spPr>
          <a:xfrm>
            <a:off x="8265297" y="1014743"/>
            <a:ext cx="3347149" cy="2984839"/>
          </a:xfrm>
          <a:custGeom>
            <a:rect b="b" l="l" r="r" t="t"/>
            <a:pathLst>
              <a:path extrusionOk="0" h="5643794" w="4777381">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pic>
        <p:nvPicPr>
          <p:cNvPr id="564" name="Google Shape;564;p54"/>
          <p:cNvPicPr preferRelativeResize="0"/>
          <p:nvPr/>
        </p:nvPicPr>
        <p:blipFill rotWithShape="1">
          <a:blip r:embed="rId3">
            <a:alphaModFix/>
          </a:blip>
          <a:srcRect b="0" l="0" r="0" t="0"/>
          <a:stretch/>
        </p:blipFill>
        <p:spPr>
          <a:xfrm>
            <a:off x="731520" y="0"/>
            <a:ext cx="9681210" cy="6188075"/>
          </a:xfrm>
          <a:prstGeom prst="rect">
            <a:avLst/>
          </a:prstGeom>
          <a:noFill/>
          <a:ln>
            <a:noFill/>
          </a:ln>
        </p:spPr>
      </p:pic>
      <p:sp>
        <p:nvSpPr>
          <p:cNvPr id="565" name="Google Shape;565;p54"/>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566" name="Google Shape;566;p54"/>
          <p:cNvPicPr preferRelativeResize="0"/>
          <p:nvPr/>
        </p:nvPicPr>
        <p:blipFill rotWithShape="1">
          <a:blip r:embed="rId4">
            <a:alphaModFix/>
          </a:blip>
          <a:srcRect b="0" l="0" r="0" t="0"/>
          <a:stretch/>
        </p:blipFill>
        <p:spPr>
          <a:xfrm>
            <a:off x="10657840" y="5140325"/>
            <a:ext cx="1524000" cy="1715135"/>
          </a:xfrm>
          <a:prstGeom prst="rect">
            <a:avLst/>
          </a:prstGeom>
          <a:noFill/>
          <a:ln>
            <a:noFill/>
          </a:ln>
        </p:spPr>
      </p:pic>
      <p:sp>
        <p:nvSpPr>
          <p:cNvPr id="567" name="Google Shape;567;p54"/>
          <p:cNvSpPr txBox="1"/>
          <p:nvPr>
            <p:ph type="title"/>
          </p:nvPr>
        </p:nvSpPr>
        <p:spPr>
          <a:xfrm>
            <a:off x="0" y="5949315"/>
            <a:ext cx="3731895" cy="35306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b="1" i="1" lang="en-US" sz="2220">
                <a:latin typeface="Calibri"/>
                <a:ea typeface="Calibri"/>
                <a:cs typeface="Calibri"/>
                <a:sym typeface="Calibri"/>
              </a:rPr>
              <a:t>(source: Mitrea et al., 2022)</a:t>
            </a:r>
            <a:endParaRPr b="1" i="1" sz="2220">
              <a:latin typeface="Calibri"/>
              <a:ea typeface="Calibri"/>
              <a:cs typeface="Calibri"/>
              <a:sym typeface="Calibri"/>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sp>
        <p:nvSpPr>
          <p:cNvPr id="572" name="Google Shape;572;p5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How Food Can Impact Emotions and Mood | Biltmore Psychology and Counseling" id="573" name="Google Shape;573;p55"/>
          <p:cNvPicPr preferRelativeResize="0"/>
          <p:nvPr/>
        </p:nvPicPr>
        <p:blipFill rotWithShape="1">
          <a:blip r:embed="rId3">
            <a:alphaModFix/>
          </a:blip>
          <a:srcRect b="0" l="0" r="0" t="0"/>
          <a:stretch/>
        </p:blipFill>
        <p:spPr>
          <a:xfrm>
            <a:off x="172092" y="13453"/>
            <a:ext cx="4546700" cy="5665670"/>
          </a:xfrm>
          <a:custGeom>
            <a:rect b="b" l="l" r="r" t="t"/>
            <a:pathLst>
              <a:path extrusionOk="0" h="5643794" w="4777381">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a:ln>
            <a:noFill/>
          </a:ln>
        </p:spPr>
      </p:pic>
      <p:sp>
        <p:nvSpPr>
          <p:cNvPr id="574" name="Google Shape;574;p55"/>
          <p:cNvSpPr txBox="1"/>
          <p:nvPr>
            <p:ph idx="1" type="body"/>
          </p:nvPr>
        </p:nvSpPr>
        <p:spPr>
          <a:xfrm>
            <a:off x="4718685" y="283210"/>
            <a:ext cx="6435090" cy="419227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600"/>
              <a:buNone/>
            </a:pPr>
            <a:r>
              <a:rPr lang="en-US" sz="2600">
                <a:latin typeface="Calibri"/>
                <a:ea typeface="Calibri"/>
                <a:cs typeface="Calibri"/>
                <a:sym typeface="Calibri"/>
              </a:rPr>
              <a:t>What you eat can affect your mood</a:t>
            </a:r>
            <a:endParaRPr sz="2600">
              <a:latin typeface="Calibri"/>
              <a:ea typeface="Calibri"/>
              <a:cs typeface="Calibri"/>
              <a:sym typeface="Calibri"/>
            </a:endParaRPr>
          </a:p>
          <a:p>
            <a:pPr indent="0" lvl="0" marL="0" rtl="0" algn="l">
              <a:lnSpc>
                <a:spcPct val="90000"/>
              </a:lnSpc>
              <a:spcBef>
                <a:spcPts val="1200"/>
              </a:spcBef>
              <a:spcAft>
                <a:spcPts val="0"/>
              </a:spcAft>
              <a:buClr>
                <a:schemeClr val="dk1"/>
              </a:buClr>
              <a:buSzPts val="2600"/>
              <a:buNone/>
            </a:pPr>
            <a:r>
              <a:rPr lang="en-US" sz="2600">
                <a:latin typeface="Calibri"/>
                <a:ea typeface="Calibri"/>
                <a:cs typeface="Calibri"/>
                <a:sym typeface="Calibri"/>
              </a:rPr>
              <a:t>But your mood also influences what you choose to eat</a:t>
            </a:r>
            <a:endParaRPr sz="2600">
              <a:latin typeface="Calibri"/>
              <a:ea typeface="Calibri"/>
              <a:cs typeface="Calibri"/>
              <a:sym typeface="Calibri"/>
            </a:endParaRPr>
          </a:p>
          <a:p>
            <a:pPr indent="0" lvl="0" marL="0" rtl="0" algn="l">
              <a:lnSpc>
                <a:spcPct val="90000"/>
              </a:lnSpc>
              <a:spcBef>
                <a:spcPts val="1200"/>
              </a:spcBef>
              <a:spcAft>
                <a:spcPts val="0"/>
              </a:spcAft>
              <a:buClr>
                <a:schemeClr val="dk1"/>
              </a:buClr>
              <a:buSzPts val="2600"/>
              <a:buNone/>
            </a:pPr>
            <a:r>
              <a:rPr lang="en-US" sz="2600">
                <a:latin typeface="Calibri"/>
                <a:ea typeface="Calibri"/>
                <a:cs typeface="Calibri"/>
                <a:sym typeface="Calibri"/>
              </a:rPr>
              <a:t>People in a good mood are more likely to choose nutritious foods and to focus on the long-term benefits of these healthy foods</a:t>
            </a:r>
            <a:endParaRPr sz="2600"/>
          </a:p>
        </p:txBody>
      </p:sp>
      <p:sp>
        <p:nvSpPr>
          <p:cNvPr id="575" name="Google Shape;575;p55"/>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576" name="Google Shape;576;p55"/>
          <p:cNvPicPr preferRelativeResize="0"/>
          <p:nvPr/>
        </p:nvPicPr>
        <p:blipFill rotWithShape="1">
          <a:blip r:embed="rId4">
            <a:alphaModFix/>
          </a:blip>
          <a:srcRect b="0" l="0" r="0" t="0"/>
          <a:stretch/>
        </p:blipFill>
        <p:spPr>
          <a:xfrm>
            <a:off x="10657840" y="5140325"/>
            <a:ext cx="1524000" cy="1715135"/>
          </a:xfrm>
          <a:prstGeom prst="rect">
            <a:avLst/>
          </a:prstGeom>
          <a:noFill/>
          <a:ln>
            <a:noFill/>
          </a:ln>
        </p:spPr>
      </p:pic>
      <p:sp>
        <p:nvSpPr>
          <p:cNvPr id="577" name="Google Shape;577;p55"/>
          <p:cNvSpPr/>
          <p:nvPr/>
        </p:nvSpPr>
        <p:spPr>
          <a:xfrm>
            <a:off x="4929505" y="3841750"/>
            <a:ext cx="5662295" cy="2312035"/>
          </a:xfrm>
          <a:prstGeom prst="rect">
            <a:avLst/>
          </a:prstGeom>
          <a:noFill/>
          <a:ln>
            <a:noFill/>
          </a:ln>
        </p:spPr>
        <p:txBody>
          <a:bodyPr anchorCtr="0" anchor="t" bIns="45700" lIns="91425" spcFirstLastPara="1" rIns="91425" wrap="square" tIns="45700">
            <a:normAutofit/>
          </a:bodyPr>
          <a:lstStyle/>
          <a:p>
            <a:pPr indent="0" lvl="0" marL="0" marR="0" rtl="0" algn="just">
              <a:lnSpc>
                <a:spcPct val="90000"/>
              </a:lnSpc>
              <a:spcBef>
                <a:spcPts val="0"/>
              </a:spcBef>
              <a:spcAft>
                <a:spcPts val="0"/>
              </a:spcAft>
              <a:buClr>
                <a:schemeClr val="dk1"/>
              </a:buClr>
              <a:buSzPts val="2400"/>
              <a:buFont typeface="Arial"/>
              <a:buNone/>
            </a:pPr>
            <a:r>
              <a:rPr lang="en-US" sz="2400">
                <a:solidFill>
                  <a:schemeClr val="dk1"/>
                </a:solidFill>
                <a:latin typeface="Calibri"/>
                <a:ea typeface="Calibri"/>
                <a:cs typeface="Calibri"/>
                <a:sym typeface="Calibri"/>
              </a:rPr>
              <a:t>People who follow traditional diets, like the Mediterranean and the Japanese diets, have a one-third lower risk of depression compared to those following a typical Western diet</a:t>
            </a:r>
            <a:endParaRPr sz="2400">
              <a:solidFill>
                <a:schemeClr val="dk1"/>
              </a:solidFill>
              <a:latin typeface="Calibri"/>
              <a:ea typeface="Calibri"/>
              <a:cs typeface="Calibri"/>
              <a:sym typeface="Calibri"/>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1" name="Shape 581"/>
        <p:cNvGrpSpPr/>
        <p:nvPr/>
      </p:nvGrpSpPr>
      <p:grpSpPr>
        <a:xfrm>
          <a:off x="0" y="0"/>
          <a:ext cx="0" cy="0"/>
          <a:chOff x="0" y="0"/>
          <a:chExt cx="0" cy="0"/>
        </a:xfrm>
      </p:grpSpPr>
      <p:sp>
        <p:nvSpPr>
          <p:cNvPr id="582" name="Google Shape;582;p5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583" name="Google Shape;583;p56"/>
          <p:cNvSpPr txBox="1"/>
          <p:nvPr>
            <p:ph type="title"/>
          </p:nvPr>
        </p:nvSpPr>
        <p:spPr>
          <a:xfrm>
            <a:off x="245110" y="122555"/>
            <a:ext cx="10162540" cy="594995"/>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b="1" lang="en-US" sz="3555">
                <a:solidFill>
                  <a:schemeClr val="dk1"/>
                </a:solidFill>
                <a:latin typeface="Calibri"/>
                <a:ea typeface="Calibri"/>
                <a:cs typeface="Calibri"/>
                <a:sym typeface="Calibri"/>
              </a:rPr>
              <a:t>Fruits, vegetables and happiness</a:t>
            </a:r>
            <a:endParaRPr b="1" sz="3555">
              <a:solidFill>
                <a:schemeClr val="dk1"/>
              </a:solidFill>
              <a:latin typeface="Calibri"/>
              <a:ea typeface="Calibri"/>
              <a:cs typeface="Calibri"/>
              <a:sym typeface="Calibri"/>
            </a:endParaRPr>
          </a:p>
        </p:txBody>
      </p:sp>
      <p:sp>
        <p:nvSpPr>
          <p:cNvPr id="584" name="Google Shape;584;p56"/>
          <p:cNvSpPr txBox="1"/>
          <p:nvPr/>
        </p:nvSpPr>
        <p:spPr>
          <a:xfrm>
            <a:off x="101675" y="4809758"/>
            <a:ext cx="6587613"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Calibri"/>
              <a:buNone/>
            </a:pPr>
            <a:r>
              <a:rPr b="0" i="0" lang="en-US" sz="1600" u="none" cap="none" strike="noStrike">
                <a:solidFill>
                  <a:srgbClr val="000000"/>
                </a:solidFill>
                <a:latin typeface="Calibri"/>
                <a:ea typeface="Calibri"/>
                <a:cs typeface="Calibri"/>
                <a:sym typeface="Calibri"/>
              </a:rPr>
              <a:t>Mujcic R and Oswald AJ. </a:t>
            </a:r>
            <a:r>
              <a:rPr b="0" i="1" lang="en-US" sz="1600" u="none" cap="none" strike="noStrike">
                <a:solidFill>
                  <a:srgbClr val="000000"/>
                </a:solidFill>
                <a:latin typeface="Calibri"/>
                <a:ea typeface="Calibri"/>
                <a:cs typeface="Calibri"/>
                <a:sym typeface="Calibri"/>
              </a:rPr>
              <a:t>Am J Public Health</a:t>
            </a:r>
            <a:r>
              <a:rPr b="0" i="0" lang="en-US" sz="1600" u="none" cap="none" strike="noStrike">
                <a:solidFill>
                  <a:srgbClr val="000000"/>
                </a:solidFill>
                <a:latin typeface="Calibri"/>
                <a:ea typeface="Calibri"/>
                <a:cs typeface="Calibri"/>
                <a:sym typeface="Calibri"/>
              </a:rPr>
              <a:t> 2016;106:1504-1510</a:t>
            </a:r>
            <a:endParaRPr b="0" i="0" sz="1600" u="none" cap="none" strike="noStrike">
              <a:solidFill>
                <a:srgbClr val="000000"/>
              </a:solidFill>
              <a:latin typeface="Calibri"/>
              <a:ea typeface="Calibri"/>
              <a:cs typeface="Calibri"/>
              <a:sym typeface="Calibri"/>
            </a:endParaRPr>
          </a:p>
        </p:txBody>
      </p:sp>
      <p:pic>
        <p:nvPicPr>
          <p:cNvPr id="585" name="Google Shape;585;p56"/>
          <p:cNvPicPr preferRelativeResize="0"/>
          <p:nvPr/>
        </p:nvPicPr>
        <p:blipFill rotWithShape="1">
          <a:blip r:embed="rId3">
            <a:alphaModFix/>
          </a:blip>
          <a:srcRect b="0" l="0" r="0" t="0"/>
          <a:stretch/>
        </p:blipFill>
        <p:spPr>
          <a:xfrm>
            <a:off x="7019936" y="877625"/>
            <a:ext cx="3688941" cy="2815136"/>
          </a:xfrm>
          <a:prstGeom prst="rect">
            <a:avLst/>
          </a:prstGeom>
          <a:noFill/>
          <a:ln>
            <a:noFill/>
          </a:ln>
        </p:spPr>
      </p:pic>
      <p:grpSp>
        <p:nvGrpSpPr>
          <p:cNvPr id="586" name="Google Shape;586;p56"/>
          <p:cNvGrpSpPr/>
          <p:nvPr/>
        </p:nvGrpSpPr>
        <p:grpSpPr>
          <a:xfrm>
            <a:off x="245188" y="1079881"/>
            <a:ext cx="5726628" cy="3547872"/>
            <a:chOff x="0" y="0"/>
            <a:chExt cx="5726628" cy="3547872"/>
          </a:xfrm>
        </p:grpSpPr>
        <p:sp>
          <p:nvSpPr>
            <p:cNvPr id="587" name="Google Shape;587;p56"/>
            <p:cNvSpPr/>
            <p:nvPr/>
          </p:nvSpPr>
          <p:spPr>
            <a:xfrm>
              <a:off x="0" y="0"/>
              <a:ext cx="5726628" cy="1013678"/>
            </a:xfrm>
            <a:prstGeom prst="roundRect">
              <a:avLst>
                <a:gd fmla="val 10000" name="adj"/>
              </a:avLst>
            </a:prstGeom>
            <a:solidFill>
              <a:srgbClr val="D0DE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56"/>
            <p:cNvSpPr txBox="1"/>
            <p:nvPr/>
          </p:nvSpPr>
          <p:spPr>
            <a:xfrm>
              <a:off x="0" y="0"/>
              <a:ext cx="5726628" cy="1013678"/>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56"/>
            <p:cNvSpPr/>
            <p:nvPr/>
          </p:nvSpPr>
          <p:spPr>
            <a:xfrm>
              <a:off x="306638" y="228077"/>
              <a:ext cx="557523" cy="557523"/>
            </a:xfrm>
            <a:prstGeom prst="rect">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56"/>
            <p:cNvSpPr txBox="1"/>
            <p:nvPr/>
          </p:nvSpPr>
          <p:spPr>
            <a:xfrm>
              <a:off x="306638" y="228077"/>
              <a:ext cx="557523" cy="55752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56"/>
            <p:cNvSpPr/>
            <p:nvPr/>
          </p:nvSpPr>
          <p:spPr>
            <a:xfrm>
              <a:off x="1170798" y="0"/>
              <a:ext cx="4555830" cy="1013678"/>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56"/>
            <p:cNvSpPr txBox="1"/>
            <p:nvPr/>
          </p:nvSpPr>
          <p:spPr>
            <a:xfrm>
              <a:off x="1170798" y="0"/>
              <a:ext cx="4555830" cy="1013678"/>
            </a:xfrm>
            <a:prstGeom prst="rect">
              <a:avLst/>
            </a:prstGeom>
            <a:noFill/>
            <a:ln>
              <a:noFill/>
            </a:ln>
          </p:spPr>
          <p:txBody>
            <a:bodyPr anchorCtr="0" anchor="ctr" bIns="107275" lIns="107275" spcFirstLastPara="1" rIns="107275" wrap="square" tIns="107275">
              <a:noAutofit/>
            </a:bodyPr>
            <a:lstStyle/>
            <a:p>
              <a:pPr indent="0" lvl="0" marL="0" marR="0" rtl="0" algn="l">
                <a:lnSpc>
                  <a:spcPct val="100000"/>
                </a:lnSpc>
                <a:spcBef>
                  <a:spcPts val="0"/>
                </a:spcBef>
                <a:spcAft>
                  <a:spcPts val="0"/>
                </a:spcAft>
                <a:buNone/>
              </a:pPr>
              <a:r>
                <a:rPr lang="en-US" sz="1600">
                  <a:solidFill>
                    <a:schemeClr val="dk1"/>
                  </a:solidFill>
                  <a:latin typeface="Calibri"/>
                  <a:ea typeface="Calibri"/>
                  <a:cs typeface="Calibri"/>
                  <a:sym typeface="Calibri"/>
                </a:rPr>
                <a:t>12,000 Australians had their diet, health and happiness tracked from 2009 to 2013</a:t>
              </a:r>
              <a:endParaRPr sz="6500">
                <a:solidFill>
                  <a:schemeClr val="dk1"/>
                </a:solidFill>
                <a:latin typeface="Calibri"/>
                <a:ea typeface="Calibri"/>
                <a:cs typeface="Calibri"/>
                <a:sym typeface="Calibri"/>
              </a:endParaRPr>
            </a:p>
          </p:txBody>
        </p:sp>
        <p:sp>
          <p:nvSpPr>
            <p:cNvPr id="593" name="Google Shape;593;p56"/>
            <p:cNvSpPr/>
            <p:nvPr/>
          </p:nvSpPr>
          <p:spPr>
            <a:xfrm>
              <a:off x="0" y="1267097"/>
              <a:ext cx="5726628" cy="1013678"/>
            </a:xfrm>
            <a:prstGeom prst="roundRect">
              <a:avLst>
                <a:gd fmla="val 10000" name="adj"/>
              </a:avLst>
            </a:prstGeom>
            <a:solidFill>
              <a:srgbClr val="D0DE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56"/>
            <p:cNvSpPr txBox="1"/>
            <p:nvPr/>
          </p:nvSpPr>
          <p:spPr>
            <a:xfrm>
              <a:off x="0" y="1267097"/>
              <a:ext cx="5726628" cy="1013678"/>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56"/>
            <p:cNvSpPr/>
            <p:nvPr/>
          </p:nvSpPr>
          <p:spPr>
            <a:xfrm>
              <a:off x="306638" y="1495175"/>
              <a:ext cx="557523" cy="557523"/>
            </a:xfrm>
            <a:prstGeom prst="rect">
              <a:avLst/>
            </a:prstGeom>
            <a:blipFill rotWithShape="1">
              <a:blip r:embed="rId5">
                <a:alphaModFix/>
              </a:blip>
              <a:stretch>
                <a:fillRect b="0" l="0" r="0" t="0"/>
              </a:stretch>
            </a:blip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56"/>
            <p:cNvSpPr txBox="1"/>
            <p:nvPr/>
          </p:nvSpPr>
          <p:spPr>
            <a:xfrm>
              <a:off x="306638" y="1495175"/>
              <a:ext cx="557523" cy="55752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56"/>
            <p:cNvSpPr/>
            <p:nvPr/>
          </p:nvSpPr>
          <p:spPr>
            <a:xfrm>
              <a:off x="1170798" y="1267097"/>
              <a:ext cx="4555830" cy="1013678"/>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56"/>
            <p:cNvSpPr txBox="1"/>
            <p:nvPr/>
          </p:nvSpPr>
          <p:spPr>
            <a:xfrm>
              <a:off x="1170798" y="1267097"/>
              <a:ext cx="4555830" cy="1013678"/>
            </a:xfrm>
            <a:prstGeom prst="rect">
              <a:avLst/>
            </a:prstGeom>
            <a:noFill/>
            <a:ln>
              <a:noFill/>
            </a:ln>
          </p:spPr>
          <p:txBody>
            <a:bodyPr anchorCtr="0" anchor="ctr" bIns="107275" lIns="107275" spcFirstLastPara="1" rIns="107275" wrap="square" tIns="107275">
              <a:noAutofit/>
            </a:bodyPr>
            <a:lstStyle/>
            <a:p>
              <a:pPr indent="0" lvl="0" marL="0" marR="0" rtl="0" algn="l">
                <a:lnSpc>
                  <a:spcPct val="100000"/>
                </a:lnSpc>
                <a:spcBef>
                  <a:spcPts val="0"/>
                </a:spcBef>
                <a:spcAft>
                  <a:spcPts val="0"/>
                </a:spcAft>
                <a:buNone/>
              </a:pPr>
              <a:r>
                <a:rPr lang="en-US" sz="1600">
                  <a:solidFill>
                    <a:schemeClr val="dk1"/>
                  </a:solidFill>
                  <a:latin typeface="Calibri"/>
                  <a:ea typeface="Calibri"/>
                  <a:cs typeface="Calibri"/>
                  <a:sym typeface="Calibri"/>
                </a:rPr>
                <a:t>Happiness, life satisfaction and well-being all went up for each extra daily portion of fruits and vegetables eaten</a:t>
              </a:r>
              <a:endParaRPr sz="6500">
                <a:solidFill>
                  <a:schemeClr val="dk1"/>
                </a:solidFill>
                <a:latin typeface="Calibri"/>
                <a:ea typeface="Calibri"/>
                <a:cs typeface="Calibri"/>
                <a:sym typeface="Calibri"/>
              </a:endParaRPr>
            </a:p>
          </p:txBody>
        </p:sp>
        <p:sp>
          <p:nvSpPr>
            <p:cNvPr id="599" name="Google Shape;599;p56"/>
            <p:cNvSpPr/>
            <p:nvPr/>
          </p:nvSpPr>
          <p:spPr>
            <a:xfrm>
              <a:off x="0" y="2534194"/>
              <a:ext cx="5726628" cy="1013678"/>
            </a:xfrm>
            <a:prstGeom prst="roundRect">
              <a:avLst>
                <a:gd fmla="val 10000" name="adj"/>
              </a:avLst>
            </a:prstGeom>
            <a:solidFill>
              <a:srgbClr val="D0DE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56"/>
            <p:cNvSpPr txBox="1"/>
            <p:nvPr/>
          </p:nvSpPr>
          <p:spPr>
            <a:xfrm>
              <a:off x="0" y="2534194"/>
              <a:ext cx="5726628" cy="1013678"/>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56"/>
            <p:cNvSpPr/>
            <p:nvPr/>
          </p:nvSpPr>
          <p:spPr>
            <a:xfrm>
              <a:off x="306638" y="2762272"/>
              <a:ext cx="557523" cy="557523"/>
            </a:xfrm>
            <a:prstGeom prst="rect">
              <a:avLst/>
            </a:prstGeom>
            <a:blipFill rotWithShape="1">
              <a:blip r:embed="rId6">
                <a:alphaModFix/>
              </a:blip>
              <a:stretch>
                <a:fillRect b="0" l="0" r="0" t="0"/>
              </a:stretch>
            </a:blip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56"/>
            <p:cNvSpPr txBox="1"/>
            <p:nvPr/>
          </p:nvSpPr>
          <p:spPr>
            <a:xfrm>
              <a:off x="306638" y="2762272"/>
              <a:ext cx="557523" cy="55752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56"/>
            <p:cNvSpPr/>
            <p:nvPr/>
          </p:nvSpPr>
          <p:spPr>
            <a:xfrm>
              <a:off x="1170798" y="2534194"/>
              <a:ext cx="4555830" cy="1013678"/>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56"/>
            <p:cNvSpPr txBox="1"/>
            <p:nvPr/>
          </p:nvSpPr>
          <p:spPr>
            <a:xfrm>
              <a:off x="1170798" y="2534194"/>
              <a:ext cx="4555830" cy="1013678"/>
            </a:xfrm>
            <a:prstGeom prst="rect">
              <a:avLst/>
            </a:prstGeom>
            <a:noFill/>
            <a:ln>
              <a:noFill/>
            </a:ln>
          </p:spPr>
          <p:txBody>
            <a:bodyPr anchorCtr="0" anchor="ctr" bIns="107275" lIns="107275" spcFirstLastPara="1" rIns="107275" wrap="square" tIns="107275">
              <a:noAutofit/>
            </a:bodyPr>
            <a:lstStyle/>
            <a:p>
              <a:pPr indent="0" lvl="0" marL="0" marR="0" rtl="0" algn="l">
                <a:lnSpc>
                  <a:spcPct val="100000"/>
                </a:lnSpc>
                <a:spcBef>
                  <a:spcPts val="0"/>
                </a:spcBef>
                <a:spcAft>
                  <a:spcPts val="0"/>
                </a:spcAft>
                <a:buNone/>
              </a:pPr>
              <a:r>
                <a:rPr lang="en-US" sz="1600">
                  <a:solidFill>
                    <a:schemeClr val="dk1"/>
                  </a:solidFill>
                  <a:latin typeface="Calibri"/>
                  <a:ea typeface="Calibri"/>
                  <a:cs typeface="Calibri"/>
                  <a:sym typeface="Calibri"/>
                </a:rPr>
                <a:t>Going from eating no fruits and vegetables to 8 servings a day = ↑ in life satisfaction equivalent to moving from unemployment to employment</a:t>
              </a:r>
              <a:endParaRPr sz="6500">
                <a:solidFill>
                  <a:schemeClr val="dk1"/>
                </a:solidFill>
                <a:latin typeface="Calibri"/>
                <a:ea typeface="Calibri"/>
                <a:cs typeface="Calibri"/>
                <a:sym typeface="Calibri"/>
              </a:endParaRPr>
            </a:p>
          </p:txBody>
        </p:sp>
      </p:grpSp>
      <p:sp>
        <p:nvSpPr>
          <p:cNvPr id="605" name="Google Shape;605;p56"/>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606" name="Google Shape;606;p56"/>
          <p:cNvPicPr preferRelativeResize="0"/>
          <p:nvPr/>
        </p:nvPicPr>
        <p:blipFill rotWithShape="1">
          <a:blip r:embed="rId7">
            <a:alphaModFix/>
          </a:blip>
          <a:srcRect b="0" l="0" r="0" t="0"/>
          <a:stretch/>
        </p:blipFill>
        <p:spPr>
          <a:xfrm>
            <a:off x="10657840" y="5140325"/>
            <a:ext cx="1524000" cy="1715135"/>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0" name="Shape 610"/>
        <p:cNvGrpSpPr/>
        <p:nvPr/>
      </p:nvGrpSpPr>
      <p:grpSpPr>
        <a:xfrm>
          <a:off x="0" y="0"/>
          <a:ext cx="0" cy="0"/>
          <a:chOff x="0" y="0"/>
          <a:chExt cx="0" cy="0"/>
        </a:xfrm>
      </p:grpSpPr>
      <p:sp>
        <p:nvSpPr>
          <p:cNvPr id="611" name="Google Shape;611;p57"/>
          <p:cNvSpPr/>
          <p:nvPr/>
        </p:nvSpPr>
        <p:spPr>
          <a:xfrm>
            <a:off x="0" y="0"/>
            <a:ext cx="12191999" cy="685736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12" name="Google Shape;612;p57"/>
          <p:cNvSpPr txBox="1"/>
          <p:nvPr>
            <p:ph type="title"/>
          </p:nvPr>
        </p:nvSpPr>
        <p:spPr>
          <a:xfrm>
            <a:off x="116840" y="79375"/>
            <a:ext cx="5279390" cy="87884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b="1" lang="en-US" sz="3200">
                <a:latin typeface="Calibri"/>
                <a:ea typeface="Calibri"/>
                <a:cs typeface="Calibri"/>
                <a:sym typeface="Calibri"/>
              </a:rPr>
              <a:t>The SMILES Trial</a:t>
            </a:r>
            <a:endParaRPr b="1" sz="3200">
              <a:latin typeface="Calibri"/>
              <a:ea typeface="Calibri"/>
              <a:cs typeface="Calibri"/>
              <a:sym typeface="Calibri"/>
            </a:endParaRPr>
          </a:p>
        </p:txBody>
      </p:sp>
      <p:sp>
        <p:nvSpPr>
          <p:cNvPr id="613" name="Google Shape;613;p57"/>
          <p:cNvSpPr/>
          <p:nvPr/>
        </p:nvSpPr>
        <p:spPr>
          <a:xfrm>
            <a:off x="6983672" y="79317"/>
            <a:ext cx="4845488" cy="2923587"/>
          </a:xfrm>
          <a:prstGeom prst="rect">
            <a:avLst/>
          </a:prstGeom>
          <a:solidFill>
            <a:schemeClr val="lt1"/>
          </a:solidFill>
          <a:ln>
            <a:noFill/>
          </a:ln>
          <a:effectLst>
            <a:outerShdw blurRad="139700" rotWithShape="0" algn="t" dir="5400000" dist="127000">
              <a:srgbClr val="000000">
                <a:alpha val="1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614" name="Google Shape;614;p57"/>
          <p:cNvPicPr preferRelativeResize="0"/>
          <p:nvPr/>
        </p:nvPicPr>
        <p:blipFill rotWithShape="1">
          <a:blip r:embed="rId3">
            <a:alphaModFix/>
          </a:blip>
          <a:srcRect b="0" l="0" r="0" t="0"/>
          <a:stretch/>
        </p:blipFill>
        <p:spPr>
          <a:xfrm>
            <a:off x="7298053" y="545995"/>
            <a:ext cx="4397433" cy="1989839"/>
          </a:xfrm>
          <a:prstGeom prst="rect">
            <a:avLst/>
          </a:prstGeom>
          <a:noFill/>
          <a:ln>
            <a:noFill/>
          </a:ln>
        </p:spPr>
      </p:pic>
      <p:sp>
        <p:nvSpPr>
          <p:cNvPr id="615" name="Google Shape;615;p57"/>
          <p:cNvSpPr txBox="1"/>
          <p:nvPr>
            <p:ph idx="1" type="body"/>
          </p:nvPr>
        </p:nvSpPr>
        <p:spPr>
          <a:xfrm>
            <a:off x="116840" y="1527175"/>
            <a:ext cx="6957060" cy="41148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dk1"/>
              </a:buClr>
              <a:buSzPts val="2400"/>
              <a:buNone/>
            </a:pPr>
            <a:r>
              <a:rPr lang="en-US" sz="2400">
                <a:latin typeface="Calibri"/>
                <a:ea typeface="Calibri"/>
                <a:cs typeface="Calibri"/>
                <a:sym typeface="Calibri"/>
              </a:rPr>
              <a:t>67 people with moderate to severe depression</a:t>
            </a:r>
            <a:endParaRPr sz="2400">
              <a:latin typeface="Calibri"/>
              <a:ea typeface="Calibri"/>
              <a:cs typeface="Calibri"/>
              <a:sym typeface="Calibri"/>
            </a:endParaRPr>
          </a:p>
          <a:p>
            <a:pPr indent="0" lvl="0" marL="0" rtl="0" algn="l">
              <a:lnSpc>
                <a:spcPct val="100000"/>
              </a:lnSpc>
              <a:spcBef>
                <a:spcPts val="1000"/>
              </a:spcBef>
              <a:spcAft>
                <a:spcPts val="0"/>
              </a:spcAft>
              <a:buClr>
                <a:schemeClr val="dk1"/>
              </a:buClr>
              <a:buSzPts val="2400"/>
              <a:buNone/>
            </a:pPr>
            <a:r>
              <a:rPr lang="en-US" sz="2400">
                <a:latin typeface="Calibri"/>
                <a:ea typeface="Calibri"/>
                <a:cs typeface="Calibri"/>
                <a:sym typeface="Calibri"/>
              </a:rPr>
              <a:t>12 weeks of diet counselling versus a control group in a social support group, but no diet advice</a:t>
            </a:r>
            <a:endParaRPr sz="2400">
              <a:latin typeface="Calibri"/>
              <a:ea typeface="Calibri"/>
              <a:cs typeface="Calibri"/>
              <a:sym typeface="Calibri"/>
            </a:endParaRPr>
          </a:p>
          <a:p>
            <a:pPr indent="0" lvl="0" marL="0" rtl="0" algn="l">
              <a:lnSpc>
                <a:spcPct val="100000"/>
              </a:lnSpc>
              <a:spcBef>
                <a:spcPts val="1000"/>
              </a:spcBef>
              <a:spcAft>
                <a:spcPts val="0"/>
              </a:spcAft>
              <a:buClr>
                <a:schemeClr val="dk1"/>
              </a:buClr>
              <a:buSzPts val="2400"/>
              <a:buNone/>
            </a:pPr>
            <a:r>
              <a:rPr lang="en-US" sz="2400">
                <a:latin typeface="Calibri"/>
                <a:ea typeface="Calibri"/>
                <a:cs typeface="Calibri"/>
                <a:sym typeface="Calibri"/>
              </a:rPr>
              <a:t>Dietary advice was about having more </a:t>
            </a:r>
            <a:r>
              <a:rPr lang="en-US" sz="2400">
                <a:solidFill>
                  <a:srgbClr val="00B050"/>
                </a:solidFill>
                <a:latin typeface="Calibri"/>
                <a:ea typeface="Calibri"/>
                <a:cs typeface="Calibri"/>
                <a:sym typeface="Calibri"/>
              </a:rPr>
              <a:t>wholegrains, fruits, vegetables, nuts, legumes, lean meat, chicken and seafood</a:t>
            </a:r>
            <a:r>
              <a:rPr lang="en-US" sz="2400">
                <a:solidFill>
                  <a:schemeClr val="accent6"/>
                </a:solidFill>
                <a:latin typeface="Calibri"/>
                <a:ea typeface="Calibri"/>
                <a:cs typeface="Calibri"/>
                <a:sym typeface="Calibri"/>
              </a:rPr>
              <a:t> </a:t>
            </a:r>
            <a:r>
              <a:rPr lang="en-US" sz="2400">
                <a:latin typeface="Calibri"/>
                <a:ea typeface="Calibri"/>
                <a:cs typeface="Calibri"/>
                <a:sym typeface="Calibri"/>
              </a:rPr>
              <a:t>and less </a:t>
            </a:r>
            <a:r>
              <a:rPr lang="en-US" sz="2400">
                <a:solidFill>
                  <a:srgbClr val="C00000"/>
                </a:solidFill>
                <a:latin typeface="Calibri"/>
                <a:ea typeface="Calibri"/>
                <a:cs typeface="Calibri"/>
                <a:sym typeface="Calibri"/>
              </a:rPr>
              <a:t>highly refined starches, sugar and highly processed foods</a:t>
            </a:r>
            <a:endParaRPr sz="2400">
              <a:solidFill>
                <a:srgbClr val="C00000"/>
              </a:solidFill>
              <a:latin typeface="Calibri"/>
              <a:ea typeface="Calibri"/>
              <a:cs typeface="Calibri"/>
              <a:sym typeface="Calibri"/>
            </a:endParaRPr>
          </a:p>
          <a:p>
            <a:pPr indent="0" lvl="0" marL="0" rtl="0" algn="l">
              <a:lnSpc>
                <a:spcPct val="100000"/>
              </a:lnSpc>
              <a:spcBef>
                <a:spcPts val="1000"/>
              </a:spcBef>
              <a:spcAft>
                <a:spcPts val="0"/>
              </a:spcAft>
              <a:buClr>
                <a:schemeClr val="dk1"/>
              </a:buClr>
              <a:buSzPts val="2400"/>
              <a:buNone/>
            </a:pPr>
            <a:r>
              <a:rPr lang="en-US" sz="2400">
                <a:latin typeface="Calibri"/>
                <a:ea typeface="Calibri"/>
                <a:cs typeface="Calibri"/>
                <a:sym typeface="Calibri"/>
              </a:rPr>
              <a:t>Significant improvement in depression in the diet group</a:t>
            </a:r>
            <a:endParaRPr sz="2400">
              <a:latin typeface="Calibri"/>
              <a:ea typeface="Calibri"/>
              <a:cs typeface="Calibri"/>
              <a:sym typeface="Calibri"/>
            </a:endParaRPr>
          </a:p>
          <a:p>
            <a:pPr indent="0" lvl="0" marL="0" rtl="0" algn="l">
              <a:lnSpc>
                <a:spcPct val="100000"/>
              </a:lnSpc>
              <a:spcBef>
                <a:spcPts val="1000"/>
              </a:spcBef>
              <a:spcAft>
                <a:spcPts val="0"/>
              </a:spcAft>
              <a:buClr>
                <a:schemeClr val="accent1"/>
              </a:buClr>
              <a:buSzPts val="2400"/>
              <a:buNone/>
            </a:pPr>
            <a:r>
              <a:rPr b="1" lang="en-US" sz="2400">
                <a:solidFill>
                  <a:schemeClr val="accent1"/>
                </a:solidFill>
                <a:latin typeface="Calibri"/>
                <a:ea typeface="Calibri"/>
                <a:cs typeface="Calibri"/>
                <a:sym typeface="Calibri"/>
              </a:rPr>
              <a:t>One third of people </a:t>
            </a:r>
            <a:r>
              <a:rPr lang="en-US" sz="2400">
                <a:latin typeface="Calibri"/>
                <a:ea typeface="Calibri"/>
                <a:cs typeface="Calibri"/>
                <a:sym typeface="Calibri"/>
              </a:rPr>
              <a:t>in the diet group achieved clinical remission from their depression compared to just 8% in the control group</a:t>
            </a:r>
            <a:endParaRPr sz="2400">
              <a:latin typeface="Calibri"/>
              <a:ea typeface="Calibri"/>
              <a:cs typeface="Calibri"/>
              <a:sym typeface="Calibri"/>
            </a:endParaRPr>
          </a:p>
          <a:p>
            <a:pPr indent="-76200" lvl="0" marL="228600" rtl="0" algn="l">
              <a:lnSpc>
                <a:spcPct val="90000"/>
              </a:lnSpc>
              <a:spcBef>
                <a:spcPts val="1000"/>
              </a:spcBef>
              <a:spcAft>
                <a:spcPts val="0"/>
              </a:spcAft>
              <a:buClr>
                <a:schemeClr val="dk1"/>
              </a:buClr>
              <a:buSzPts val="2400"/>
              <a:buNone/>
            </a:pPr>
            <a:r>
              <a:t/>
            </a:r>
            <a:endParaRPr sz="2400">
              <a:latin typeface="Calibri"/>
              <a:ea typeface="Calibri"/>
              <a:cs typeface="Calibri"/>
              <a:sym typeface="Calibri"/>
            </a:endParaRPr>
          </a:p>
        </p:txBody>
      </p:sp>
      <p:sp>
        <p:nvSpPr>
          <p:cNvPr id="616" name="Google Shape;616;p57"/>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617" name="Google Shape;617;p57"/>
          <p:cNvPicPr preferRelativeResize="0"/>
          <p:nvPr/>
        </p:nvPicPr>
        <p:blipFill rotWithShape="1">
          <a:blip r:embed="rId4">
            <a:alphaModFix/>
          </a:blip>
          <a:srcRect b="0" l="0" r="0" t="0"/>
          <a:stretch/>
        </p:blipFill>
        <p:spPr>
          <a:xfrm>
            <a:off x="10657840" y="5140325"/>
            <a:ext cx="1524000" cy="1715135"/>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1" name="Shape 621"/>
        <p:cNvGrpSpPr/>
        <p:nvPr/>
      </p:nvGrpSpPr>
      <p:grpSpPr>
        <a:xfrm>
          <a:off x="0" y="0"/>
          <a:ext cx="0" cy="0"/>
          <a:chOff x="0" y="0"/>
          <a:chExt cx="0" cy="0"/>
        </a:xfrm>
      </p:grpSpPr>
      <p:sp>
        <p:nvSpPr>
          <p:cNvPr id="622" name="Google Shape;622;p58"/>
          <p:cNvSpPr/>
          <p:nvPr/>
        </p:nvSpPr>
        <p:spPr>
          <a:xfrm>
            <a:off x="0" y="0"/>
            <a:ext cx="12191999" cy="685736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23" name="Google Shape;623;p58"/>
          <p:cNvSpPr txBox="1"/>
          <p:nvPr>
            <p:ph type="title"/>
          </p:nvPr>
        </p:nvSpPr>
        <p:spPr>
          <a:xfrm>
            <a:off x="72390" y="0"/>
            <a:ext cx="6777355" cy="8128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b="1" lang="en-US" sz="3200">
                <a:latin typeface="Calibri"/>
                <a:ea typeface="Calibri"/>
                <a:cs typeface="Calibri"/>
                <a:sym typeface="Calibri"/>
              </a:rPr>
              <a:t>Mediterranean diet and depression</a:t>
            </a:r>
            <a:endParaRPr b="1" sz="3200">
              <a:latin typeface="Calibri"/>
              <a:ea typeface="Calibri"/>
              <a:cs typeface="Calibri"/>
              <a:sym typeface="Calibri"/>
            </a:endParaRPr>
          </a:p>
        </p:txBody>
      </p:sp>
      <p:sp>
        <p:nvSpPr>
          <p:cNvPr id="624" name="Google Shape;624;p58"/>
          <p:cNvSpPr/>
          <p:nvPr/>
        </p:nvSpPr>
        <p:spPr>
          <a:xfrm>
            <a:off x="6849687" y="357447"/>
            <a:ext cx="4845488" cy="2923587"/>
          </a:xfrm>
          <a:prstGeom prst="rect">
            <a:avLst/>
          </a:prstGeom>
          <a:solidFill>
            <a:schemeClr val="lt1"/>
          </a:solidFill>
          <a:ln>
            <a:noFill/>
          </a:ln>
          <a:effectLst>
            <a:outerShdw blurRad="139700" rotWithShape="0" algn="t" dir="5400000" dist="127000">
              <a:srgbClr val="000000">
                <a:alpha val="1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625" name="Google Shape;625;p58"/>
          <p:cNvPicPr preferRelativeResize="0"/>
          <p:nvPr/>
        </p:nvPicPr>
        <p:blipFill rotWithShape="1">
          <a:blip r:embed="rId3">
            <a:alphaModFix/>
          </a:blip>
          <a:srcRect b="0" l="0" r="0" t="0"/>
          <a:stretch/>
        </p:blipFill>
        <p:spPr>
          <a:xfrm>
            <a:off x="7078504" y="813644"/>
            <a:ext cx="4424623" cy="2011192"/>
          </a:xfrm>
          <a:prstGeom prst="rect">
            <a:avLst/>
          </a:prstGeom>
          <a:noFill/>
          <a:ln>
            <a:noFill/>
          </a:ln>
        </p:spPr>
      </p:pic>
      <p:sp>
        <p:nvSpPr>
          <p:cNvPr id="626" name="Google Shape;626;p58"/>
          <p:cNvSpPr txBox="1"/>
          <p:nvPr>
            <p:ph idx="1" type="body"/>
          </p:nvPr>
        </p:nvSpPr>
        <p:spPr>
          <a:xfrm>
            <a:off x="135890" y="702310"/>
            <a:ext cx="6875780" cy="397954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Calibri"/>
              <a:buNone/>
            </a:pPr>
            <a:r>
              <a:rPr b="0" i="0" lang="en-US" sz="2400" u="none" cap="none" strike="noStrike">
                <a:solidFill>
                  <a:srgbClr val="000000"/>
                </a:solidFill>
                <a:latin typeface="Calibri"/>
                <a:ea typeface="Calibri"/>
                <a:cs typeface="Calibri"/>
                <a:sym typeface="Calibri"/>
              </a:rPr>
              <a:t>Systematic review of 5 clinical trials that used the Mediterranean diet versus a control diet to treat symptoms of depression</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800"/>
              </a:spcBef>
              <a:spcAft>
                <a:spcPts val="0"/>
              </a:spcAft>
              <a:buClr>
                <a:srgbClr val="000000"/>
              </a:buClr>
              <a:buSzPts val="2400"/>
              <a:buFont typeface="Calibri"/>
              <a:buNone/>
            </a:pPr>
            <a:r>
              <a:rPr b="0" i="0" lang="en-US" sz="2400" u="none" cap="none" strike="noStrike">
                <a:solidFill>
                  <a:srgbClr val="000000"/>
                </a:solidFill>
                <a:latin typeface="Calibri"/>
                <a:ea typeface="Calibri"/>
                <a:cs typeface="Calibri"/>
                <a:sym typeface="Calibri"/>
              </a:rPr>
              <a:t>Involved 1,507 adults with major or mild-to-moderate depression</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800"/>
              </a:spcBef>
              <a:spcAft>
                <a:spcPts val="0"/>
              </a:spcAft>
              <a:buClr>
                <a:srgbClr val="000000"/>
              </a:buClr>
              <a:buSzPts val="2400"/>
              <a:buFont typeface="Calibri"/>
              <a:buNone/>
            </a:pPr>
            <a:r>
              <a:rPr b="0" i="0" lang="en-US" sz="2400" u="none" cap="none" strike="noStrike">
                <a:solidFill>
                  <a:srgbClr val="000000"/>
                </a:solidFill>
                <a:latin typeface="Calibri"/>
                <a:ea typeface="Calibri"/>
                <a:cs typeface="Calibri"/>
                <a:sym typeface="Calibri"/>
              </a:rPr>
              <a:t>Saw a significant reduction in depression symptoms</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800"/>
              </a:spcBef>
              <a:spcAft>
                <a:spcPts val="0"/>
              </a:spcAft>
              <a:buClr>
                <a:srgbClr val="0070C0"/>
              </a:buClr>
              <a:buSzPts val="2400"/>
              <a:buFont typeface="Calibri"/>
              <a:buNone/>
            </a:pPr>
            <a:r>
              <a:rPr b="1" lang="en-US" sz="2400">
                <a:solidFill>
                  <a:srgbClr val="0070C0"/>
                </a:solidFill>
                <a:latin typeface="Calibri"/>
                <a:ea typeface="Calibri"/>
                <a:cs typeface="Calibri"/>
                <a:sym typeface="Calibri"/>
              </a:rPr>
              <a:t>Mechanism</a:t>
            </a:r>
            <a:endParaRPr b="1" sz="2400">
              <a:solidFill>
                <a:srgbClr val="0070C0"/>
              </a:solidFill>
              <a:latin typeface="Calibri"/>
              <a:ea typeface="Calibri"/>
              <a:cs typeface="Calibri"/>
              <a:sym typeface="Calibri"/>
            </a:endParaRPr>
          </a:p>
          <a:p>
            <a:pPr indent="-228600" lvl="0" marL="228600" rtl="0" algn="l">
              <a:lnSpc>
                <a:spcPct val="100000"/>
              </a:lnSpc>
              <a:spcBef>
                <a:spcPts val="800"/>
              </a:spcBef>
              <a:spcAft>
                <a:spcPts val="0"/>
              </a:spcAft>
              <a:buClr>
                <a:srgbClr val="000000"/>
              </a:buClr>
              <a:buSzPts val="2400"/>
              <a:buFont typeface="Noto Sans Symbols"/>
              <a:buChar char="✔"/>
            </a:pPr>
            <a:r>
              <a:rPr lang="en-US" sz="2400">
                <a:solidFill>
                  <a:srgbClr val="000000"/>
                </a:solidFill>
                <a:latin typeface="Calibri"/>
                <a:ea typeface="Calibri"/>
                <a:cs typeface="Calibri"/>
                <a:sym typeface="Calibri"/>
              </a:rPr>
              <a:t>Fibre, vitamins, minerals, polyphenol and omega-3 content of the diet</a:t>
            </a:r>
            <a:endParaRPr b="0" i="0" sz="2400" u="none" cap="none" strike="noStrike">
              <a:solidFill>
                <a:srgbClr val="000000"/>
              </a:solidFill>
              <a:latin typeface="Calibri"/>
              <a:ea typeface="Calibri"/>
              <a:cs typeface="Calibri"/>
              <a:sym typeface="Calibri"/>
            </a:endParaRPr>
          </a:p>
          <a:p>
            <a:pPr indent="-228600" lvl="0" marL="228600" rtl="0" algn="l">
              <a:lnSpc>
                <a:spcPct val="100000"/>
              </a:lnSpc>
              <a:spcBef>
                <a:spcPts val="800"/>
              </a:spcBef>
              <a:spcAft>
                <a:spcPts val="0"/>
              </a:spcAft>
              <a:buClr>
                <a:srgbClr val="000000"/>
              </a:buClr>
              <a:buSzPts val="2400"/>
              <a:buFont typeface="Noto Sans Symbols"/>
              <a:buChar char="✔"/>
            </a:pPr>
            <a:r>
              <a:rPr lang="en-US" sz="2400">
                <a:solidFill>
                  <a:srgbClr val="000000"/>
                </a:solidFill>
                <a:latin typeface="Calibri"/>
                <a:ea typeface="Calibri"/>
                <a:cs typeface="Calibri"/>
                <a:sym typeface="Calibri"/>
              </a:rPr>
              <a:t>Antioxidant and anti-inflammatory effects</a:t>
            </a:r>
            <a:endParaRPr sz="2400">
              <a:solidFill>
                <a:srgbClr val="000000"/>
              </a:solidFill>
              <a:latin typeface="Calibri"/>
              <a:ea typeface="Calibri"/>
              <a:cs typeface="Calibri"/>
              <a:sym typeface="Calibri"/>
            </a:endParaRPr>
          </a:p>
          <a:p>
            <a:pPr indent="-228600" lvl="0" marL="228600" rtl="0" algn="l">
              <a:lnSpc>
                <a:spcPct val="100000"/>
              </a:lnSpc>
              <a:spcBef>
                <a:spcPts val="800"/>
              </a:spcBef>
              <a:spcAft>
                <a:spcPts val="0"/>
              </a:spcAft>
              <a:buClr>
                <a:srgbClr val="000000"/>
              </a:buClr>
              <a:buSzPts val="2400"/>
              <a:buFont typeface="Noto Sans Symbols"/>
              <a:buChar char="✔"/>
            </a:pPr>
            <a:r>
              <a:rPr lang="en-US" sz="2400">
                <a:solidFill>
                  <a:srgbClr val="000000"/>
                </a:solidFill>
                <a:latin typeface="Calibri"/>
                <a:ea typeface="Calibri"/>
                <a:cs typeface="Calibri"/>
                <a:sym typeface="Calibri"/>
              </a:rPr>
              <a:t>Direct brain effects on brain plasticity by ↑ BDNF production</a:t>
            </a:r>
            <a:endParaRPr sz="2400">
              <a:solidFill>
                <a:srgbClr val="000000"/>
              </a:solidFill>
              <a:latin typeface="Calibri"/>
              <a:ea typeface="Calibri"/>
              <a:cs typeface="Calibri"/>
              <a:sym typeface="Calibri"/>
            </a:endParaRPr>
          </a:p>
          <a:p>
            <a:pPr indent="-228600" lvl="0" marL="228600" rtl="0" algn="l">
              <a:lnSpc>
                <a:spcPct val="100000"/>
              </a:lnSpc>
              <a:spcBef>
                <a:spcPts val="800"/>
              </a:spcBef>
              <a:spcAft>
                <a:spcPts val="0"/>
              </a:spcAft>
              <a:buClr>
                <a:srgbClr val="000000"/>
              </a:buClr>
              <a:buSzPts val="2400"/>
              <a:buFont typeface="Noto Sans Symbols"/>
              <a:buChar char="✔"/>
            </a:pPr>
            <a:r>
              <a:rPr b="0" i="0" lang="en-US" sz="2400" u="none" cap="none" strike="noStrike">
                <a:solidFill>
                  <a:srgbClr val="000000"/>
                </a:solidFill>
                <a:latin typeface="Calibri"/>
                <a:ea typeface="Calibri"/>
                <a:cs typeface="Calibri"/>
                <a:sym typeface="Calibri"/>
              </a:rPr>
              <a:t>Gut microbiota</a:t>
            </a:r>
            <a:r>
              <a:rPr lang="en-US" sz="2400">
                <a:solidFill>
                  <a:srgbClr val="000000"/>
                </a:solidFill>
                <a:latin typeface="Calibri"/>
                <a:ea typeface="Calibri"/>
                <a:cs typeface="Calibri"/>
                <a:sym typeface="Calibri"/>
              </a:rPr>
              <a:t> changes</a:t>
            </a:r>
            <a:endParaRPr b="0" i="0" sz="2400" u="none" cap="none" strike="noStrike">
              <a:solidFill>
                <a:srgbClr val="000000"/>
              </a:solidFill>
              <a:latin typeface="Calibri"/>
              <a:ea typeface="Calibri"/>
              <a:cs typeface="Calibri"/>
              <a:sym typeface="Calibri"/>
            </a:endParaRPr>
          </a:p>
          <a:p>
            <a:pPr indent="-76200" lvl="0" marL="228600" rtl="0" algn="l">
              <a:lnSpc>
                <a:spcPct val="90000"/>
              </a:lnSpc>
              <a:spcBef>
                <a:spcPts val="1800"/>
              </a:spcBef>
              <a:spcAft>
                <a:spcPts val="0"/>
              </a:spcAft>
              <a:buClr>
                <a:schemeClr val="dk1"/>
              </a:buClr>
              <a:buSzPts val="2400"/>
              <a:buNone/>
            </a:pPr>
            <a:r>
              <a:t/>
            </a:r>
            <a:endParaRPr b="0" i="0" sz="2400" u="none" cap="none" strike="noStrike">
              <a:solidFill>
                <a:srgbClr val="000000"/>
              </a:solidFill>
              <a:latin typeface="Calibri"/>
              <a:ea typeface="Calibri"/>
              <a:cs typeface="Calibri"/>
              <a:sym typeface="Calibri"/>
            </a:endParaRPr>
          </a:p>
        </p:txBody>
      </p:sp>
      <p:sp>
        <p:nvSpPr>
          <p:cNvPr id="627" name="Google Shape;627;p58"/>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628" name="Google Shape;628;p58"/>
          <p:cNvPicPr preferRelativeResize="0"/>
          <p:nvPr/>
        </p:nvPicPr>
        <p:blipFill rotWithShape="1">
          <a:blip r:embed="rId4">
            <a:alphaModFix/>
          </a:blip>
          <a:srcRect b="0" l="0" r="0" t="0"/>
          <a:stretch/>
        </p:blipFill>
        <p:spPr>
          <a:xfrm>
            <a:off x="10657840" y="5140325"/>
            <a:ext cx="1524000" cy="1715135"/>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2" name="Shape 632"/>
        <p:cNvGrpSpPr/>
        <p:nvPr/>
      </p:nvGrpSpPr>
      <p:grpSpPr>
        <a:xfrm>
          <a:off x="0" y="0"/>
          <a:ext cx="0" cy="0"/>
          <a:chOff x="0" y="0"/>
          <a:chExt cx="0" cy="0"/>
        </a:xfrm>
      </p:grpSpPr>
      <p:sp>
        <p:nvSpPr>
          <p:cNvPr id="633" name="Google Shape;633;p59"/>
          <p:cNvSpPr txBox="1"/>
          <p:nvPr>
            <p:ph type="title"/>
          </p:nvPr>
        </p:nvSpPr>
        <p:spPr>
          <a:xfrm>
            <a:off x="66675" y="114300"/>
            <a:ext cx="10515600" cy="64198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b="1" lang="en-US" sz="3200">
                <a:latin typeface="Calibri"/>
                <a:ea typeface="Calibri"/>
                <a:cs typeface="Calibri"/>
                <a:sym typeface="Calibri"/>
              </a:rPr>
              <a:t>Millets and Serotonin Production </a:t>
            </a:r>
            <a:endParaRPr b="1" sz="3200">
              <a:latin typeface="Calibri"/>
              <a:ea typeface="Calibri"/>
              <a:cs typeface="Calibri"/>
              <a:sym typeface="Calibri"/>
            </a:endParaRPr>
          </a:p>
        </p:txBody>
      </p:sp>
      <p:sp>
        <p:nvSpPr>
          <p:cNvPr id="634" name="Google Shape;634;p59"/>
          <p:cNvSpPr txBox="1"/>
          <p:nvPr>
            <p:ph idx="1" type="body"/>
          </p:nvPr>
        </p:nvSpPr>
        <p:spPr>
          <a:xfrm>
            <a:off x="191770" y="928370"/>
            <a:ext cx="11334750" cy="435165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FF0000"/>
              </a:buClr>
              <a:buSzPts val="2400"/>
              <a:buNone/>
            </a:pPr>
            <a:r>
              <a:rPr b="1" lang="en-US" sz="2400">
                <a:solidFill>
                  <a:srgbClr val="FF0000"/>
                </a:solidFill>
              </a:rPr>
              <a:t>The production of serotonin is highly dependent on the availability of its precursor, tryptophan</a:t>
            </a:r>
            <a:endParaRPr b="1" sz="2400">
              <a:solidFill>
                <a:srgbClr val="FF0000"/>
              </a:solidFill>
            </a:endParaRPr>
          </a:p>
          <a:p>
            <a:pPr indent="-228600" lvl="0" marL="228600" rtl="0" algn="l">
              <a:lnSpc>
                <a:spcPct val="90000"/>
              </a:lnSpc>
              <a:spcBef>
                <a:spcPts val="1000"/>
              </a:spcBef>
              <a:spcAft>
                <a:spcPts val="0"/>
              </a:spcAft>
              <a:buClr>
                <a:schemeClr val="dk1"/>
              </a:buClr>
              <a:buSzPts val="2400"/>
              <a:buFont typeface="Noto Sans Symbols"/>
              <a:buChar char="❖"/>
            </a:pPr>
            <a:r>
              <a:rPr lang="en-US" sz="2400"/>
              <a:t> </a:t>
            </a:r>
            <a:r>
              <a:rPr b="1" lang="en-US" sz="2400"/>
              <a:t>Key Benefits of Millets for Serotonin Production:</a:t>
            </a:r>
            <a:endParaRPr b="1" sz="2400"/>
          </a:p>
          <a:p>
            <a:pPr indent="457200" lvl="0" marL="0" rtl="0" algn="l">
              <a:lnSpc>
                <a:spcPct val="90000"/>
              </a:lnSpc>
              <a:spcBef>
                <a:spcPts val="1000"/>
              </a:spcBef>
              <a:spcAft>
                <a:spcPts val="0"/>
              </a:spcAft>
              <a:buClr>
                <a:schemeClr val="dk1"/>
              </a:buClr>
              <a:buSzPts val="2055"/>
              <a:buFont typeface="Noto Sans Symbols"/>
              <a:buNone/>
            </a:pPr>
            <a:r>
              <a:rPr lang="en-US" sz="2055"/>
              <a:t>•</a:t>
            </a:r>
            <a:r>
              <a:rPr lang="en-US" sz="2400" u="sng"/>
              <a:t>High in tryptophan</a:t>
            </a:r>
            <a:r>
              <a:rPr lang="en-US" sz="2055" u="sng"/>
              <a:t>,</a:t>
            </a:r>
            <a:endParaRPr sz="2055"/>
          </a:p>
          <a:p>
            <a:pPr indent="457200" lvl="1" marL="457200" rtl="0" algn="l">
              <a:lnSpc>
                <a:spcPct val="90000"/>
              </a:lnSpc>
              <a:spcBef>
                <a:spcPts val="500"/>
              </a:spcBef>
              <a:spcAft>
                <a:spcPts val="0"/>
              </a:spcAft>
              <a:buClr>
                <a:schemeClr val="dk1"/>
              </a:buClr>
              <a:buSzPts val="2055"/>
              <a:buNone/>
            </a:pPr>
            <a:r>
              <a:rPr lang="en-US" sz="2055"/>
              <a:t>•the precursor for serotonin.</a:t>
            </a:r>
            <a:endParaRPr sz="2055"/>
          </a:p>
          <a:p>
            <a:pPr indent="457200" lvl="0" marL="0" rtl="0" algn="l">
              <a:lnSpc>
                <a:spcPct val="90000"/>
              </a:lnSpc>
              <a:spcBef>
                <a:spcPts val="1000"/>
              </a:spcBef>
              <a:spcAft>
                <a:spcPts val="0"/>
              </a:spcAft>
              <a:buClr>
                <a:schemeClr val="dk1"/>
              </a:buClr>
              <a:buSzPts val="2400"/>
              <a:buNone/>
            </a:pPr>
            <a:r>
              <a:rPr lang="en-US" sz="2400"/>
              <a:t>•</a:t>
            </a:r>
            <a:r>
              <a:rPr lang="en-US" sz="2400" u="sng"/>
              <a:t>Supports gut microbiota</a:t>
            </a:r>
            <a:endParaRPr sz="2400"/>
          </a:p>
          <a:p>
            <a:pPr indent="457200" lvl="1" marL="457200" rtl="0" algn="l">
              <a:lnSpc>
                <a:spcPct val="90000"/>
              </a:lnSpc>
              <a:spcBef>
                <a:spcPts val="500"/>
              </a:spcBef>
              <a:spcAft>
                <a:spcPts val="0"/>
              </a:spcAft>
              <a:buClr>
                <a:schemeClr val="dk1"/>
              </a:buClr>
              <a:buSzPts val="2055"/>
              <a:buNone/>
            </a:pPr>
            <a:r>
              <a:rPr lang="en-US" sz="2055"/>
              <a:t>•, which aids in serotonin synthesis.</a:t>
            </a:r>
            <a:endParaRPr sz="2055"/>
          </a:p>
          <a:p>
            <a:pPr indent="0" lvl="1" marL="457200" rtl="0" algn="l">
              <a:lnSpc>
                <a:spcPct val="90000"/>
              </a:lnSpc>
              <a:spcBef>
                <a:spcPts val="500"/>
              </a:spcBef>
              <a:spcAft>
                <a:spcPts val="0"/>
              </a:spcAft>
              <a:buClr>
                <a:schemeClr val="dk1"/>
              </a:buClr>
              <a:buSzPts val="2055"/>
              <a:buNone/>
            </a:pPr>
            <a:r>
              <a:rPr lang="en-US" sz="2055"/>
              <a:t>•</a:t>
            </a:r>
            <a:r>
              <a:rPr lang="en-US" u="sng"/>
              <a:t>Reduces inflammation,</a:t>
            </a:r>
            <a:endParaRPr sz="2055"/>
          </a:p>
          <a:p>
            <a:pPr indent="457200" lvl="1" marL="457200" rtl="0" algn="l">
              <a:lnSpc>
                <a:spcPct val="90000"/>
              </a:lnSpc>
              <a:spcBef>
                <a:spcPts val="500"/>
              </a:spcBef>
              <a:spcAft>
                <a:spcPts val="0"/>
              </a:spcAft>
              <a:buClr>
                <a:schemeClr val="dk1"/>
              </a:buClr>
              <a:buSzPts val="2055"/>
              <a:buNone/>
            </a:pPr>
            <a:r>
              <a:rPr lang="en-US" sz="2055"/>
              <a:t>• Promotes a healthy gut environment for serotonin production.</a:t>
            </a:r>
            <a:endParaRPr sz="2055"/>
          </a:p>
          <a:p>
            <a:pPr indent="0" lvl="1" marL="457200" rtl="0" algn="l">
              <a:lnSpc>
                <a:spcPct val="90000"/>
              </a:lnSpc>
              <a:spcBef>
                <a:spcPts val="500"/>
              </a:spcBef>
              <a:spcAft>
                <a:spcPts val="0"/>
              </a:spcAft>
              <a:buClr>
                <a:schemeClr val="dk1"/>
              </a:buClr>
              <a:buSzPts val="2055"/>
              <a:buNone/>
            </a:pPr>
            <a:r>
              <a:rPr lang="en-US" sz="2055"/>
              <a:t>•</a:t>
            </a:r>
            <a:r>
              <a:rPr lang="en-US" u="sng"/>
              <a:t>Balances blood sugar levels,</a:t>
            </a:r>
            <a:endParaRPr sz="2055"/>
          </a:p>
          <a:p>
            <a:pPr indent="457200" lvl="1" marL="457200" rtl="0" algn="l">
              <a:lnSpc>
                <a:spcPct val="90000"/>
              </a:lnSpc>
              <a:spcBef>
                <a:spcPts val="500"/>
              </a:spcBef>
              <a:spcAft>
                <a:spcPts val="0"/>
              </a:spcAft>
              <a:buClr>
                <a:schemeClr val="dk1"/>
              </a:buClr>
              <a:buSzPts val="2055"/>
              <a:buNone/>
            </a:pPr>
            <a:r>
              <a:rPr lang="en-US" sz="2055"/>
              <a:t>•indirectly supporting serotonin regulation.</a:t>
            </a:r>
            <a:endParaRPr sz="2055"/>
          </a:p>
        </p:txBody>
      </p:sp>
      <p:sp>
        <p:nvSpPr>
          <p:cNvPr id="635" name="Google Shape;635;p59"/>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636" name="Google Shape;636;p59"/>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0" name="Shape 640"/>
        <p:cNvGrpSpPr/>
        <p:nvPr/>
      </p:nvGrpSpPr>
      <p:grpSpPr>
        <a:xfrm>
          <a:off x="0" y="0"/>
          <a:ext cx="0" cy="0"/>
          <a:chOff x="0" y="0"/>
          <a:chExt cx="0" cy="0"/>
        </a:xfrm>
      </p:grpSpPr>
      <p:sp>
        <p:nvSpPr>
          <p:cNvPr id="641" name="Google Shape;641;p60"/>
          <p:cNvSpPr txBox="1"/>
          <p:nvPr>
            <p:ph idx="1" type="body"/>
          </p:nvPr>
        </p:nvSpPr>
        <p:spPr>
          <a:xfrm>
            <a:off x="201930" y="398145"/>
            <a:ext cx="11450955" cy="4351655"/>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b="1" lang="en-US"/>
              <a:t>Mechanism Summary of Serotonin Production in the Gut with Millets:</a:t>
            </a:r>
            <a:endParaRPr b="1"/>
          </a:p>
          <a:p>
            <a:pPr indent="-228600" lvl="0" marL="228600" rtl="0" algn="l">
              <a:lnSpc>
                <a:spcPct val="90000"/>
              </a:lnSpc>
              <a:spcBef>
                <a:spcPts val="1000"/>
              </a:spcBef>
              <a:spcAft>
                <a:spcPts val="0"/>
              </a:spcAft>
              <a:buClr>
                <a:schemeClr val="dk1"/>
              </a:buClr>
              <a:buSzPts val="2800"/>
              <a:buChar char="•"/>
            </a:pPr>
            <a:r>
              <a:rPr lang="en-US" u="sng"/>
              <a:t>Gut-Brain Axis Activation:</a:t>
            </a:r>
            <a:endParaRPr u="sng"/>
          </a:p>
          <a:p>
            <a:pPr indent="-228600" lvl="1" marL="685800" rtl="0" algn="l">
              <a:lnSpc>
                <a:spcPct val="90000"/>
              </a:lnSpc>
              <a:spcBef>
                <a:spcPts val="500"/>
              </a:spcBef>
              <a:spcAft>
                <a:spcPts val="0"/>
              </a:spcAft>
              <a:buClr>
                <a:schemeClr val="dk1"/>
              </a:buClr>
              <a:buSzPts val="2400"/>
              <a:buChar char="•"/>
            </a:pPr>
            <a:r>
              <a:rPr lang="en-US"/>
              <a:t>Serotonin in the gut activates the vagus nerve, sending signals to the brain that influence mood and cognition.</a:t>
            </a:r>
            <a:endParaRPr/>
          </a:p>
          <a:p>
            <a:pPr indent="-228600" lvl="0" marL="228600" rtl="0" algn="l">
              <a:lnSpc>
                <a:spcPct val="90000"/>
              </a:lnSpc>
              <a:spcBef>
                <a:spcPts val="1000"/>
              </a:spcBef>
              <a:spcAft>
                <a:spcPts val="0"/>
              </a:spcAft>
              <a:buClr>
                <a:schemeClr val="dk1"/>
              </a:buClr>
              <a:buSzPts val="2800"/>
              <a:buChar char="•"/>
            </a:pPr>
            <a:r>
              <a:rPr lang="en-US" u="sng"/>
              <a:t>Blood Sugar Stability:</a:t>
            </a:r>
            <a:r>
              <a:rPr lang="en-US"/>
              <a:t> </a:t>
            </a:r>
            <a:endParaRPr/>
          </a:p>
          <a:p>
            <a:pPr indent="-228600" lvl="1" marL="685800" rtl="0" algn="l">
              <a:lnSpc>
                <a:spcPct val="90000"/>
              </a:lnSpc>
              <a:spcBef>
                <a:spcPts val="500"/>
              </a:spcBef>
              <a:spcAft>
                <a:spcPts val="0"/>
              </a:spcAft>
              <a:buClr>
                <a:schemeClr val="dk1"/>
              </a:buClr>
              <a:buSzPts val="2400"/>
              <a:buChar char="•"/>
            </a:pPr>
            <a:r>
              <a:rPr lang="en-US"/>
              <a:t>The low glycemic index of millets supports balanced serotonin levels by preventing fluctuations in blood sugar.</a:t>
            </a:r>
            <a:endParaRPr/>
          </a:p>
        </p:txBody>
      </p:sp>
      <p:sp>
        <p:nvSpPr>
          <p:cNvPr id="642" name="Google Shape;642;p60"/>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643" name="Google Shape;643;p60"/>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7" name="Shape 647"/>
        <p:cNvGrpSpPr/>
        <p:nvPr/>
      </p:nvGrpSpPr>
      <p:grpSpPr>
        <a:xfrm>
          <a:off x="0" y="0"/>
          <a:ext cx="0" cy="0"/>
          <a:chOff x="0" y="0"/>
          <a:chExt cx="0" cy="0"/>
        </a:xfrm>
      </p:grpSpPr>
      <p:sp>
        <p:nvSpPr>
          <p:cNvPr id="648" name="Google Shape;648;p6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49" name="Google Shape;649;p61"/>
          <p:cNvSpPr txBox="1"/>
          <p:nvPr>
            <p:ph type="title"/>
          </p:nvPr>
        </p:nvSpPr>
        <p:spPr>
          <a:xfrm>
            <a:off x="46355" y="31750"/>
            <a:ext cx="6628130" cy="79121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b="1" lang="en-US" sz="3555">
                <a:solidFill>
                  <a:schemeClr val="dk1"/>
                </a:solidFill>
                <a:latin typeface="Calibri"/>
                <a:ea typeface="Calibri"/>
                <a:cs typeface="Calibri"/>
                <a:sym typeface="Calibri"/>
              </a:rPr>
              <a:t>Nutrition, inflammation &amp; depression</a:t>
            </a:r>
            <a:endParaRPr b="1" sz="3555">
              <a:solidFill>
                <a:schemeClr val="dk1"/>
              </a:solidFill>
              <a:latin typeface="Calibri"/>
              <a:ea typeface="Calibri"/>
              <a:cs typeface="Calibri"/>
              <a:sym typeface="Calibri"/>
            </a:endParaRPr>
          </a:p>
        </p:txBody>
      </p:sp>
      <p:pic>
        <p:nvPicPr>
          <p:cNvPr id="650" name="Google Shape;650;p61"/>
          <p:cNvPicPr preferRelativeResize="0"/>
          <p:nvPr/>
        </p:nvPicPr>
        <p:blipFill rotWithShape="1">
          <a:blip r:embed="rId3">
            <a:alphaModFix/>
          </a:blip>
          <a:srcRect b="0" l="0" r="0" t="0"/>
          <a:stretch/>
        </p:blipFill>
        <p:spPr>
          <a:xfrm>
            <a:off x="6882130" y="32385"/>
            <a:ext cx="4609465" cy="6066155"/>
          </a:xfrm>
          <a:prstGeom prst="rect">
            <a:avLst/>
          </a:prstGeom>
          <a:noFill/>
          <a:ln>
            <a:noFill/>
          </a:ln>
        </p:spPr>
      </p:pic>
      <p:sp>
        <p:nvSpPr>
          <p:cNvPr id="651" name="Google Shape;651;p61"/>
          <p:cNvSpPr txBox="1"/>
          <p:nvPr/>
        </p:nvSpPr>
        <p:spPr>
          <a:xfrm>
            <a:off x="7112962" y="5998289"/>
            <a:ext cx="3544657" cy="331049"/>
          </a:xfrm>
          <a:prstGeom prst="rect">
            <a:avLst/>
          </a:prstGeom>
          <a:noFill/>
          <a:ln>
            <a:noFill/>
          </a:ln>
        </p:spPr>
        <p:txBody>
          <a:bodyPr anchorCtr="0" anchor="t" bIns="45700" lIns="91425" spcFirstLastPara="1" rIns="91425" wrap="square" tIns="45700">
            <a:normAutofit fontScale="85000"/>
          </a:bodyPr>
          <a:lstStyle/>
          <a:p>
            <a:pPr indent="0" lvl="0" marL="0" marR="0" rtl="0" algn="l">
              <a:lnSpc>
                <a:spcPct val="100000"/>
              </a:lnSpc>
              <a:spcBef>
                <a:spcPts val="0"/>
              </a:spcBef>
              <a:spcAft>
                <a:spcPts val="0"/>
              </a:spcAft>
              <a:buClr>
                <a:srgbClr val="000000"/>
              </a:buClr>
              <a:buSzPct val="100000"/>
              <a:buFont typeface="Calibri"/>
              <a:buNone/>
            </a:pPr>
            <a:r>
              <a:rPr b="0" i="0" lang="en-US" sz="1600" u="none" cap="none" strike="noStrike">
                <a:solidFill>
                  <a:srgbClr val="000000"/>
                </a:solidFill>
                <a:latin typeface="Calibri"/>
                <a:ea typeface="Calibri"/>
                <a:cs typeface="Calibri"/>
                <a:sym typeface="Calibri"/>
              </a:rPr>
              <a:t>Marx W et al. </a:t>
            </a:r>
            <a:r>
              <a:rPr i="1" lang="en-US" sz="1600">
                <a:solidFill>
                  <a:srgbClr val="000000"/>
                </a:solidFill>
                <a:latin typeface="Calibri"/>
                <a:ea typeface="Calibri"/>
                <a:cs typeface="Calibri"/>
                <a:sym typeface="Calibri"/>
              </a:rPr>
              <a:t>Mol Psychiatry </a:t>
            </a:r>
            <a:r>
              <a:rPr b="0" i="0" lang="en-US" sz="1600" u="none" cap="none" strike="noStrike">
                <a:solidFill>
                  <a:srgbClr val="000000"/>
                </a:solidFill>
                <a:latin typeface="Calibri"/>
                <a:ea typeface="Calibri"/>
                <a:cs typeface="Calibri"/>
                <a:sym typeface="Calibri"/>
              </a:rPr>
              <a:t>2021;26:134-150</a:t>
            </a:r>
            <a:endParaRPr b="0" i="0" sz="1600" u="none" cap="none" strike="noStrike">
              <a:solidFill>
                <a:srgbClr val="000000"/>
              </a:solidFill>
              <a:latin typeface="Calibri"/>
              <a:ea typeface="Calibri"/>
              <a:cs typeface="Calibri"/>
              <a:sym typeface="Calibri"/>
            </a:endParaRPr>
          </a:p>
        </p:txBody>
      </p:sp>
      <p:sp>
        <p:nvSpPr>
          <p:cNvPr id="652" name="Google Shape;652;p61"/>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653" name="Google Shape;653;p61"/>
          <p:cNvPicPr preferRelativeResize="0"/>
          <p:nvPr/>
        </p:nvPicPr>
        <p:blipFill rotWithShape="1">
          <a:blip r:embed="rId4">
            <a:alphaModFix/>
          </a:blip>
          <a:srcRect b="0" l="0" r="0" t="0"/>
          <a:stretch/>
        </p:blipFill>
        <p:spPr>
          <a:xfrm>
            <a:off x="10657840" y="5140325"/>
            <a:ext cx="1524000" cy="1715135"/>
          </a:xfrm>
          <a:prstGeom prst="rect">
            <a:avLst/>
          </a:prstGeom>
          <a:noFill/>
          <a:ln>
            <a:noFill/>
          </a:ln>
        </p:spPr>
      </p:pic>
      <p:sp>
        <p:nvSpPr>
          <p:cNvPr id="654" name="Google Shape;654;p61"/>
          <p:cNvSpPr txBox="1"/>
          <p:nvPr>
            <p:ph idx="1" type="body"/>
          </p:nvPr>
        </p:nvSpPr>
        <p:spPr>
          <a:xfrm>
            <a:off x="160655" y="882650"/>
            <a:ext cx="6720840" cy="527558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000"/>
              <a:buNone/>
            </a:pPr>
            <a:r>
              <a:rPr lang="en-US" sz="2000">
                <a:solidFill>
                  <a:schemeClr val="dk1"/>
                </a:solidFill>
              </a:rPr>
              <a:t>Part of the body's normal response to protect against infection, injury or disease.</a:t>
            </a:r>
            <a:endParaRPr sz="2000">
              <a:solidFill>
                <a:schemeClr val="dk1"/>
              </a:solidFill>
            </a:endParaRPr>
          </a:p>
          <a:p>
            <a:pPr indent="0" lvl="0" marL="0" rtl="0" algn="l">
              <a:lnSpc>
                <a:spcPct val="100000"/>
              </a:lnSpc>
              <a:spcBef>
                <a:spcPts val="800"/>
              </a:spcBef>
              <a:spcAft>
                <a:spcPts val="0"/>
              </a:spcAft>
              <a:buClr>
                <a:schemeClr val="dk1"/>
              </a:buClr>
              <a:buSzPts val="2000"/>
              <a:buNone/>
            </a:pPr>
            <a:r>
              <a:rPr lang="en-US" sz="2000">
                <a:solidFill>
                  <a:schemeClr val="dk1"/>
                </a:solidFill>
              </a:rPr>
              <a:t>Involves several parts of our immune system from the activation of </a:t>
            </a:r>
            <a:r>
              <a:rPr lang="en-US" sz="2000">
                <a:solidFill>
                  <a:srgbClr val="AE5460"/>
                </a:solidFill>
              </a:rPr>
              <a:t>white blood cells </a:t>
            </a:r>
            <a:r>
              <a:rPr lang="en-US" sz="2000">
                <a:solidFill>
                  <a:schemeClr val="dk1"/>
                </a:solidFill>
              </a:rPr>
              <a:t>to the release of chemical inflammatory mediators.</a:t>
            </a:r>
            <a:endParaRPr sz="2000">
              <a:solidFill>
                <a:schemeClr val="dk1"/>
              </a:solidFill>
            </a:endParaRPr>
          </a:p>
          <a:p>
            <a:pPr indent="0" lvl="0" marL="0" rtl="0" algn="l">
              <a:lnSpc>
                <a:spcPct val="100000"/>
              </a:lnSpc>
              <a:spcBef>
                <a:spcPts val="800"/>
              </a:spcBef>
              <a:spcAft>
                <a:spcPts val="0"/>
              </a:spcAft>
              <a:buClr>
                <a:schemeClr val="dk1"/>
              </a:buClr>
              <a:buSzPts val="2000"/>
              <a:buNone/>
            </a:pPr>
            <a:r>
              <a:rPr lang="en-US" sz="2000">
                <a:solidFill>
                  <a:schemeClr val="dk1"/>
                </a:solidFill>
              </a:rPr>
              <a:t>Without inflammation, wounds and infections would never heal so it is something we need, but too much is not good for our health.</a:t>
            </a:r>
            <a:endParaRPr sz="2000">
              <a:solidFill>
                <a:schemeClr val="dk1"/>
              </a:solidFill>
            </a:endParaRPr>
          </a:p>
          <a:p>
            <a:pPr indent="0" lvl="0" marL="0" rtl="0" algn="l">
              <a:lnSpc>
                <a:spcPct val="100000"/>
              </a:lnSpc>
              <a:spcBef>
                <a:spcPts val="0"/>
              </a:spcBef>
              <a:spcAft>
                <a:spcPts val="0"/>
              </a:spcAft>
              <a:buClr>
                <a:schemeClr val="accent6"/>
              </a:buClr>
              <a:buSzPts val="2000"/>
              <a:buNone/>
            </a:pPr>
            <a:r>
              <a:rPr b="1" lang="en-US" sz="2000">
                <a:solidFill>
                  <a:schemeClr val="accent6"/>
                </a:solidFill>
              </a:rPr>
              <a:t>Acute inflammation</a:t>
            </a:r>
            <a:r>
              <a:rPr lang="en-US" sz="2000">
                <a:solidFill>
                  <a:schemeClr val="accent6"/>
                </a:solidFill>
              </a:rPr>
              <a:t> </a:t>
            </a:r>
            <a:r>
              <a:rPr lang="en-US" sz="2000">
                <a:solidFill>
                  <a:schemeClr val="dk1"/>
                </a:solidFill>
              </a:rPr>
              <a:t>happens quickly following an injury like a splinter in your finger or an infection.</a:t>
            </a:r>
            <a:endParaRPr sz="2000">
              <a:solidFill>
                <a:schemeClr val="dk1"/>
              </a:solidFill>
            </a:endParaRPr>
          </a:p>
          <a:p>
            <a:pPr indent="0" lvl="0" marL="0" rtl="0" algn="l">
              <a:lnSpc>
                <a:spcPct val="100000"/>
              </a:lnSpc>
              <a:spcBef>
                <a:spcPts val="800"/>
              </a:spcBef>
              <a:spcAft>
                <a:spcPts val="0"/>
              </a:spcAft>
              <a:buClr>
                <a:schemeClr val="dk1"/>
              </a:buClr>
              <a:buSzPts val="2000"/>
              <a:buNone/>
            </a:pPr>
            <a:r>
              <a:t/>
            </a:r>
            <a:endParaRPr sz="2000">
              <a:solidFill>
                <a:schemeClr val="dk1"/>
              </a:solidFill>
            </a:endParaRPr>
          </a:p>
          <a:p>
            <a:pPr indent="0" lvl="0" marL="0" rtl="0" algn="l">
              <a:lnSpc>
                <a:spcPct val="100000"/>
              </a:lnSpc>
              <a:spcBef>
                <a:spcPts val="0"/>
              </a:spcBef>
              <a:spcAft>
                <a:spcPts val="0"/>
              </a:spcAft>
              <a:buClr>
                <a:srgbClr val="C00000"/>
              </a:buClr>
              <a:buSzPts val="2000"/>
              <a:buNone/>
            </a:pPr>
            <a:r>
              <a:rPr b="1" lang="en-US" sz="2000">
                <a:solidFill>
                  <a:srgbClr val="C00000"/>
                </a:solidFill>
              </a:rPr>
              <a:t>Chronic inflammation</a:t>
            </a:r>
            <a:r>
              <a:rPr lang="en-US" sz="2000">
                <a:solidFill>
                  <a:srgbClr val="C00000"/>
                </a:solidFill>
              </a:rPr>
              <a:t> </a:t>
            </a:r>
            <a:r>
              <a:rPr lang="en-US" sz="2000">
                <a:solidFill>
                  <a:schemeClr val="dk1"/>
                </a:solidFill>
              </a:rPr>
              <a:t>involves an ongoing body defense response that can end up damaging blood vessels and other body tissues, accelerating development of long-term health problems.</a:t>
            </a:r>
            <a:endParaRPr sz="2000">
              <a:solidFill>
                <a:schemeClr val="dk1"/>
              </a:solidFill>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8" name="Shape 658"/>
        <p:cNvGrpSpPr/>
        <p:nvPr/>
      </p:nvGrpSpPr>
      <p:grpSpPr>
        <a:xfrm>
          <a:off x="0" y="0"/>
          <a:ext cx="0" cy="0"/>
          <a:chOff x="0" y="0"/>
          <a:chExt cx="0" cy="0"/>
        </a:xfrm>
      </p:grpSpPr>
      <p:sp>
        <p:nvSpPr>
          <p:cNvPr id="659" name="Google Shape;659;p62"/>
          <p:cNvSpPr/>
          <p:nvPr/>
        </p:nvSpPr>
        <p:spPr>
          <a:xfrm>
            <a:off x="3175"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60" name="Google Shape;660;p62"/>
          <p:cNvSpPr txBox="1"/>
          <p:nvPr/>
        </p:nvSpPr>
        <p:spPr>
          <a:xfrm>
            <a:off x="196850" y="103505"/>
            <a:ext cx="6461760" cy="617220"/>
          </a:xfrm>
          <a:prstGeom prst="rect">
            <a:avLst/>
          </a:prstGeom>
          <a:noFill/>
          <a:ln>
            <a:noFill/>
          </a:ln>
        </p:spPr>
        <p:txBody>
          <a:bodyPr anchorCtr="0" anchor="b" bIns="45700" lIns="91425" spcFirstLastPara="1" rIns="91425" wrap="square" tIns="45700">
            <a:normAutofit/>
          </a:bodyPr>
          <a:lstStyle/>
          <a:p>
            <a:pPr indent="0" lvl="0" marL="0" marR="0" rtl="0" algn="just">
              <a:lnSpc>
                <a:spcPct val="90000"/>
              </a:lnSpc>
              <a:spcBef>
                <a:spcPts val="0"/>
              </a:spcBef>
              <a:spcAft>
                <a:spcPts val="0"/>
              </a:spcAft>
              <a:buClr>
                <a:srgbClr val="000000"/>
              </a:buClr>
              <a:buSzPts val="3200"/>
              <a:buFont typeface="Calibri"/>
              <a:buNone/>
            </a:pPr>
            <a:r>
              <a:rPr b="1" i="0" lang="en-US" sz="3200" u="none" cap="none" strike="noStrike">
                <a:solidFill>
                  <a:srgbClr val="000000"/>
                </a:solidFill>
                <a:latin typeface="Calibri"/>
                <a:ea typeface="Calibri"/>
                <a:cs typeface="Calibri"/>
                <a:sym typeface="Calibri"/>
              </a:rPr>
              <a:t>Causes of chronic inflammation</a:t>
            </a:r>
            <a:endParaRPr b="1" i="0" sz="3200" u="none" cap="none" strike="noStrike">
              <a:solidFill>
                <a:srgbClr val="000000"/>
              </a:solidFill>
              <a:latin typeface="Calibri"/>
              <a:ea typeface="Calibri"/>
              <a:cs typeface="Calibri"/>
              <a:sym typeface="Calibri"/>
            </a:endParaRPr>
          </a:p>
        </p:txBody>
      </p:sp>
      <p:sp>
        <p:nvSpPr>
          <p:cNvPr id="661" name="Google Shape;661;p62"/>
          <p:cNvSpPr txBox="1"/>
          <p:nvPr>
            <p:ph idx="1" type="body"/>
          </p:nvPr>
        </p:nvSpPr>
        <p:spPr>
          <a:xfrm>
            <a:off x="111760" y="1108075"/>
            <a:ext cx="6149975" cy="4940300"/>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2400"/>
              <a:buFont typeface="Arial"/>
              <a:buChar char="•"/>
            </a:pPr>
            <a:r>
              <a:rPr lang="en-US" sz="2400"/>
              <a:t>Autoimmune diseases (e.g rheumatoid arthritis, lupus);</a:t>
            </a:r>
            <a:endParaRPr sz="2400"/>
          </a:p>
          <a:p>
            <a:pPr indent="-228600" lvl="0" marL="228600" rtl="0" algn="l">
              <a:lnSpc>
                <a:spcPct val="90000"/>
              </a:lnSpc>
              <a:spcBef>
                <a:spcPts val="600"/>
              </a:spcBef>
              <a:spcAft>
                <a:spcPts val="0"/>
              </a:spcAft>
              <a:buClr>
                <a:schemeClr val="dk1"/>
              </a:buClr>
              <a:buSzPts val="2400"/>
              <a:buFont typeface="Arial"/>
              <a:buChar char="•"/>
            </a:pPr>
            <a:r>
              <a:rPr lang="en-US" sz="2400"/>
              <a:t>Infections;</a:t>
            </a:r>
            <a:endParaRPr sz="2400"/>
          </a:p>
          <a:p>
            <a:pPr indent="-228600" lvl="0" marL="228600" rtl="0" algn="l">
              <a:lnSpc>
                <a:spcPct val="90000"/>
              </a:lnSpc>
              <a:spcBef>
                <a:spcPts val="600"/>
              </a:spcBef>
              <a:spcAft>
                <a:spcPts val="0"/>
              </a:spcAft>
              <a:buClr>
                <a:schemeClr val="dk1"/>
              </a:buClr>
              <a:buSzPts val="2400"/>
              <a:buFont typeface="Arial"/>
              <a:buChar char="•"/>
            </a:pPr>
            <a:r>
              <a:rPr lang="en-US" sz="2400"/>
              <a:t>Cardiovascular disease;</a:t>
            </a:r>
            <a:endParaRPr sz="2400"/>
          </a:p>
          <a:p>
            <a:pPr indent="-228600" lvl="0" marL="228600" rtl="0" algn="l">
              <a:lnSpc>
                <a:spcPct val="90000"/>
              </a:lnSpc>
              <a:spcBef>
                <a:spcPts val="600"/>
              </a:spcBef>
              <a:spcAft>
                <a:spcPts val="0"/>
              </a:spcAft>
              <a:buClr>
                <a:schemeClr val="dk1"/>
              </a:buClr>
              <a:buSzPts val="2400"/>
              <a:buFont typeface="Arial"/>
              <a:buChar char="•"/>
            </a:pPr>
            <a:r>
              <a:rPr lang="en-US" sz="2400"/>
              <a:t>Environmental factors (smoking, pollution);</a:t>
            </a:r>
            <a:endParaRPr sz="2400"/>
          </a:p>
          <a:p>
            <a:pPr indent="-228600" lvl="0" marL="228600" rtl="0" algn="l">
              <a:lnSpc>
                <a:spcPct val="90000"/>
              </a:lnSpc>
              <a:spcBef>
                <a:spcPts val="600"/>
              </a:spcBef>
              <a:spcAft>
                <a:spcPts val="0"/>
              </a:spcAft>
              <a:buClr>
                <a:schemeClr val="dk1"/>
              </a:buClr>
              <a:buSzPts val="2400"/>
              <a:buFont typeface="Arial"/>
              <a:buChar char="•"/>
            </a:pPr>
            <a:r>
              <a:rPr lang="en-US" sz="2400"/>
              <a:t>Allergies;</a:t>
            </a:r>
            <a:endParaRPr sz="2400"/>
          </a:p>
          <a:p>
            <a:pPr indent="-228600" lvl="0" marL="228600" rtl="0" algn="l">
              <a:lnSpc>
                <a:spcPct val="90000"/>
              </a:lnSpc>
              <a:spcBef>
                <a:spcPts val="600"/>
              </a:spcBef>
              <a:spcAft>
                <a:spcPts val="0"/>
              </a:spcAft>
              <a:buClr>
                <a:schemeClr val="dk1"/>
              </a:buClr>
              <a:buSzPts val="2400"/>
              <a:buFont typeface="Arial"/>
              <a:buChar char="•"/>
            </a:pPr>
            <a:r>
              <a:rPr lang="en-US" sz="2400"/>
              <a:t>Obesity (especially excess abdominal fat);</a:t>
            </a:r>
            <a:endParaRPr sz="2400"/>
          </a:p>
          <a:p>
            <a:pPr indent="-228600" lvl="0" marL="228600" rtl="0" algn="l">
              <a:lnSpc>
                <a:spcPct val="90000"/>
              </a:lnSpc>
              <a:spcBef>
                <a:spcPts val="600"/>
              </a:spcBef>
              <a:spcAft>
                <a:spcPts val="0"/>
              </a:spcAft>
              <a:buClr>
                <a:schemeClr val="dk1"/>
              </a:buClr>
              <a:buSzPts val="2400"/>
              <a:buFont typeface="Arial"/>
              <a:buChar char="•"/>
            </a:pPr>
            <a:r>
              <a:rPr lang="en-US" sz="2400"/>
              <a:t>Ageing;</a:t>
            </a:r>
            <a:endParaRPr sz="2400"/>
          </a:p>
          <a:p>
            <a:pPr indent="-228600" lvl="0" marL="228600" rtl="0" algn="l">
              <a:lnSpc>
                <a:spcPct val="90000"/>
              </a:lnSpc>
              <a:spcBef>
                <a:spcPts val="600"/>
              </a:spcBef>
              <a:spcAft>
                <a:spcPts val="0"/>
              </a:spcAft>
              <a:buClr>
                <a:schemeClr val="dk1"/>
              </a:buClr>
              <a:buSzPts val="2400"/>
              <a:buFont typeface="Arial"/>
              <a:buChar char="•"/>
            </a:pPr>
            <a:r>
              <a:rPr lang="en-US" sz="2400"/>
              <a:t>Smoking;</a:t>
            </a:r>
            <a:endParaRPr sz="2400"/>
          </a:p>
          <a:p>
            <a:pPr indent="-228600" lvl="0" marL="228600" rtl="0" algn="l">
              <a:lnSpc>
                <a:spcPct val="90000"/>
              </a:lnSpc>
              <a:spcBef>
                <a:spcPts val="600"/>
              </a:spcBef>
              <a:spcAft>
                <a:spcPts val="0"/>
              </a:spcAft>
              <a:buClr>
                <a:schemeClr val="dk1"/>
              </a:buClr>
              <a:buSzPts val="2400"/>
              <a:buFont typeface="Arial"/>
              <a:buChar char="•"/>
            </a:pPr>
            <a:r>
              <a:rPr lang="en-US" sz="2400"/>
              <a:t>Sedentary lifestyle;</a:t>
            </a:r>
            <a:endParaRPr sz="2400"/>
          </a:p>
          <a:p>
            <a:pPr indent="-228600" lvl="0" marL="228600" rtl="0" algn="l">
              <a:lnSpc>
                <a:spcPct val="90000"/>
              </a:lnSpc>
              <a:spcBef>
                <a:spcPts val="600"/>
              </a:spcBef>
              <a:spcAft>
                <a:spcPts val="0"/>
              </a:spcAft>
              <a:buClr>
                <a:schemeClr val="dk1"/>
              </a:buClr>
              <a:buSzPts val="2400"/>
              <a:buFont typeface="Arial"/>
              <a:buChar char="•"/>
            </a:pPr>
            <a:r>
              <a:rPr lang="en-US" sz="2400"/>
              <a:t>Poor sleep;</a:t>
            </a:r>
            <a:endParaRPr sz="2400"/>
          </a:p>
          <a:p>
            <a:pPr indent="-228600" lvl="0" marL="228600" rtl="0" algn="l">
              <a:lnSpc>
                <a:spcPct val="90000"/>
              </a:lnSpc>
              <a:spcBef>
                <a:spcPts val="600"/>
              </a:spcBef>
              <a:spcAft>
                <a:spcPts val="0"/>
              </a:spcAft>
              <a:buClr>
                <a:schemeClr val="dk1"/>
              </a:buClr>
              <a:buSzPts val="2400"/>
              <a:buFont typeface="Arial"/>
              <a:buChar char="•"/>
            </a:pPr>
            <a:r>
              <a:rPr lang="en-US" sz="2400"/>
              <a:t>Poor diet.</a:t>
            </a:r>
            <a:endParaRPr sz="2400"/>
          </a:p>
        </p:txBody>
      </p:sp>
      <p:pic>
        <p:nvPicPr>
          <p:cNvPr descr="inflammation-cryotherapy" id="662" name="Google Shape;662;p62"/>
          <p:cNvPicPr preferRelativeResize="0"/>
          <p:nvPr/>
        </p:nvPicPr>
        <p:blipFill rotWithShape="1">
          <a:blip r:embed="rId3">
            <a:alphaModFix/>
          </a:blip>
          <a:srcRect b="0" l="0" r="0" t="0"/>
          <a:stretch/>
        </p:blipFill>
        <p:spPr>
          <a:xfrm>
            <a:off x="5878915" y="1529334"/>
            <a:ext cx="5891422" cy="3547872"/>
          </a:xfrm>
          <a:prstGeom prst="rect">
            <a:avLst/>
          </a:prstGeom>
          <a:noFill/>
          <a:ln>
            <a:noFill/>
          </a:ln>
        </p:spPr>
      </p:pic>
      <p:sp>
        <p:nvSpPr>
          <p:cNvPr id="663" name="Google Shape;663;p62"/>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664" name="Google Shape;664;p62"/>
          <p:cNvPicPr preferRelativeResize="0"/>
          <p:nvPr/>
        </p:nvPicPr>
        <p:blipFill rotWithShape="1">
          <a:blip r:embed="rId4">
            <a:alphaModFix/>
          </a:blip>
          <a:srcRect b="0" l="0" r="0" t="0"/>
          <a:stretch/>
        </p:blipFill>
        <p:spPr>
          <a:xfrm>
            <a:off x="10657840" y="5140325"/>
            <a:ext cx="1524000" cy="1715135"/>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8" name="Shape 668"/>
        <p:cNvGrpSpPr/>
        <p:nvPr/>
      </p:nvGrpSpPr>
      <p:grpSpPr>
        <a:xfrm>
          <a:off x="0" y="0"/>
          <a:ext cx="0" cy="0"/>
          <a:chOff x="0" y="0"/>
          <a:chExt cx="0" cy="0"/>
        </a:xfrm>
      </p:grpSpPr>
      <p:sp>
        <p:nvSpPr>
          <p:cNvPr id="669" name="Google Shape;669;p63"/>
          <p:cNvSpPr/>
          <p:nvPr/>
        </p:nvSpPr>
        <p:spPr>
          <a:xfrm>
            <a:off x="1905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70" name="Google Shape;670;p63"/>
          <p:cNvSpPr txBox="1"/>
          <p:nvPr>
            <p:ph type="title"/>
          </p:nvPr>
        </p:nvSpPr>
        <p:spPr>
          <a:xfrm>
            <a:off x="146685" y="23495"/>
            <a:ext cx="6487160" cy="71056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b="1" lang="en-US" sz="3200">
                <a:latin typeface="Calibri"/>
                <a:ea typeface="Calibri"/>
                <a:cs typeface="Calibri"/>
                <a:sym typeface="Calibri"/>
              </a:rPr>
              <a:t>Gut health and chronic inflammation</a:t>
            </a:r>
            <a:endParaRPr b="1" sz="3200">
              <a:latin typeface="Calibri"/>
              <a:ea typeface="Calibri"/>
              <a:cs typeface="Calibri"/>
              <a:sym typeface="Calibri"/>
            </a:endParaRPr>
          </a:p>
        </p:txBody>
      </p:sp>
      <p:sp>
        <p:nvSpPr>
          <p:cNvPr id="671" name="Google Shape;671;p63"/>
          <p:cNvSpPr txBox="1"/>
          <p:nvPr>
            <p:ph idx="1" type="body"/>
          </p:nvPr>
        </p:nvSpPr>
        <p:spPr>
          <a:xfrm>
            <a:off x="146685" y="734060"/>
            <a:ext cx="5871845" cy="2982595"/>
          </a:xfrm>
          <a:prstGeom prst="rect">
            <a:avLst/>
          </a:prstGeom>
          <a:noFill/>
          <a:ln>
            <a:noFill/>
          </a:ln>
        </p:spPr>
        <p:txBody>
          <a:bodyPr anchorCtr="0" anchor="t" bIns="45700" lIns="91425" spcFirstLastPara="1" rIns="91425" wrap="square" tIns="45700">
            <a:normAutofit lnSpcReduction="20000"/>
          </a:bodyPr>
          <a:lstStyle/>
          <a:p>
            <a:pPr indent="0" lvl="0" marL="0" rtl="0" algn="l">
              <a:lnSpc>
                <a:spcPct val="100000"/>
              </a:lnSpc>
              <a:spcBef>
                <a:spcPts val="0"/>
              </a:spcBef>
              <a:spcAft>
                <a:spcPts val="0"/>
              </a:spcAft>
              <a:buClr>
                <a:schemeClr val="dk1"/>
              </a:buClr>
              <a:buSzPts val="2200"/>
              <a:buNone/>
            </a:pPr>
            <a:r>
              <a:rPr lang="en-US" sz="2200"/>
              <a:t>Disorders that cause changes in the gut microbiota can lead to an imbalance in immune regulation.</a:t>
            </a:r>
            <a:endParaRPr sz="2200"/>
          </a:p>
          <a:p>
            <a:pPr indent="0" lvl="0" marL="0" rtl="0" algn="l">
              <a:lnSpc>
                <a:spcPct val="100000"/>
              </a:lnSpc>
              <a:spcBef>
                <a:spcPts val="1000"/>
              </a:spcBef>
              <a:spcAft>
                <a:spcPts val="0"/>
              </a:spcAft>
              <a:buClr>
                <a:schemeClr val="dk1"/>
              </a:buClr>
              <a:buSzPts val="2200"/>
              <a:buNone/>
            </a:pPr>
            <a:r>
              <a:t/>
            </a:r>
            <a:endParaRPr sz="2200"/>
          </a:p>
          <a:p>
            <a:pPr indent="0" lvl="0" marL="0" rtl="0" algn="l">
              <a:lnSpc>
                <a:spcPct val="100000"/>
              </a:lnSpc>
              <a:spcBef>
                <a:spcPts val="0"/>
              </a:spcBef>
              <a:spcAft>
                <a:spcPts val="0"/>
              </a:spcAft>
              <a:buClr>
                <a:schemeClr val="dk1"/>
              </a:buClr>
              <a:buSzPts val="2200"/>
              <a:buNone/>
            </a:pPr>
            <a:r>
              <a:rPr lang="en-US" sz="2200"/>
              <a:t>By-products of metabolic processes of bacteria in the gut can play a role in inhibiting inflammation.</a:t>
            </a:r>
            <a:endParaRPr sz="2200"/>
          </a:p>
          <a:p>
            <a:pPr indent="0" lvl="0" marL="0" rtl="0" algn="l">
              <a:lnSpc>
                <a:spcPct val="100000"/>
              </a:lnSpc>
              <a:spcBef>
                <a:spcPts val="0"/>
              </a:spcBef>
              <a:spcAft>
                <a:spcPts val="0"/>
              </a:spcAft>
              <a:buClr>
                <a:schemeClr val="dk1"/>
              </a:buClr>
              <a:buSzPts val="2200"/>
              <a:buNone/>
            </a:pPr>
            <a:r>
              <a:t/>
            </a:r>
            <a:endParaRPr sz="2200"/>
          </a:p>
          <a:p>
            <a:pPr indent="0" lvl="0" marL="0" rtl="0" algn="l">
              <a:lnSpc>
                <a:spcPct val="100000"/>
              </a:lnSpc>
              <a:spcBef>
                <a:spcPts val="0"/>
              </a:spcBef>
              <a:spcAft>
                <a:spcPts val="0"/>
              </a:spcAft>
              <a:buClr>
                <a:schemeClr val="dk1"/>
              </a:buClr>
              <a:buSzPts val="2200"/>
              <a:buNone/>
            </a:pPr>
            <a:r>
              <a:rPr lang="en-US" sz="2200"/>
              <a:t>Because of the connection between the gut microbiota and inflammation, fibre is one of the best ‘anti-inflammatory foods’ you can eat.</a:t>
            </a:r>
            <a:endParaRPr sz="2200"/>
          </a:p>
          <a:p>
            <a:pPr indent="0" lvl="0" marL="0" rtl="0" algn="l">
              <a:lnSpc>
                <a:spcPct val="100000"/>
              </a:lnSpc>
              <a:spcBef>
                <a:spcPts val="0"/>
              </a:spcBef>
              <a:spcAft>
                <a:spcPts val="0"/>
              </a:spcAft>
              <a:buClr>
                <a:schemeClr val="dk1"/>
              </a:buClr>
              <a:buSzPts val="2200"/>
              <a:buNone/>
            </a:pPr>
            <a:r>
              <a:t/>
            </a:r>
            <a:endParaRPr sz="2200"/>
          </a:p>
        </p:txBody>
      </p:sp>
      <p:pic>
        <p:nvPicPr>
          <p:cNvPr id="672" name="Google Shape;672;p63"/>
          <p:cNvPicPr preferRelativeResize="0"/>
          <p:nvPr/>
        </p:nvPicPr>
        <p:blipFill rotWithShape="1">
          <a:blip r:embed="rId3">
            <a:alphaModFix/>
          </a:blip>
          <a:srcRect b="0" l="0" r="0" t="0"/>
          <a:stretch/>
        </p:blipFill>
        <p:spPr>
          <a:xfrm>
            <a:off x="6864350" y="35560"/>
            <a:ext cx="5103495" cy="4708525"/>
          </a:xfrm>
          <a:prstGeom prst="rect">
            <a:avLst/>
          </a:prstGeom>
          <a:noFill/>
          <a:ln>
            <a:noFill/>
          </a:ln>
        </p:spPr>
      </p:pic>
      <p:sp>
        <p:nvSpPr>
          <p:cNvPr id="673" name="Google Shape;673;p63"/>
          <p:cNvSpPr/>
          <p:nvPr/>
        </p:nvSpPr>
        <p:spPr>
          <a:xfrm>
            <a:off x="6864350" y="4753610"/>
            <a:ext cx="5103495" cy="337185"/>
          </a:xfrm>
          <a:prstGeom prst="rect">
            <a:avLst/>
          </a:prstGeom>
          <a:noFill/>
          <a:ln>
            <a:noFill/>
          </a:ln>
        </p:spPr>
        <p:txBody>
          <a:bodyPr anchorCtr="0" anchor="t" bIns="45700" lIns="91425" spcFirstLastPara="1" rIns="91425" wrap="square" tIns="45700">
            <a:spAutoFit/>
          </a:bodyPr>
          <a:lstStyle/>
          <a:p>
            <a:pPr indent="-457200" lvl="0" marL="457200" marR="0" rtl="0" algn="l">
              <a:lnSpc>
                <a:spcPct val="100000"/>
              </a:lnSpc>
              <a:spcBef>
                <a:spcPts val="0"/>
              </a:spcBef>
              <a:spcAft>
                <a:spcPts val="0"/>
              </a:spcAft>
              <a:buClr>
                <a:srgbClr val="000000"/>
              </a:buClr>
              <a:buSzPts val="1600"/>
              <a:buFont typeface="Calibri"/>
              <a:buNone/>
            </a:pPr>
            <a:r>
              <a:rPr b="0" i="0" lang="en-US" sz="1600" u="none" cap="none" strike="noStrike">
                <a:solidFill>
                  <a:srgbClr val="000000"/>
                </a:solidFill>
                <a:latin typeface="Calibri"/>
                <a:ea typeface="Calibri"/>
                <a:cs typeface="Calibri"/>
                <a:sym typeface="Calibri"/>
              </a:rPr>
              <a:t>Bander ZA et al. </a:t>
            </a:r>
            <a:r>
              <a:rPr b="0" i="1" lang="en-US" sz="1600" u="none" cap="none" strike="noStrike">
                <a:solidFill>
                  <a:srgbClr val="000000"/>
                </a:solidFill>
                <a:latin typeface="Calibri"/>
                <a:ea typeface="Calibri"/>
                <a:cs typeface="Calibri"/>
                <a:sym typeface="Calibri"/>
              </a:rPr>
              <a:t>Int J Res Public Health </a:t>
            </a:r>
            <a:r>
              <a:rPr b="0" i="0" lang="en-US" sz="1600" u="none" cap="none" strike="noStrike">
                <a:solidFill>
                  <a:srgbClr val="000000"/>
                </a:solidFill>
                <a:latin typeface="Calibri"/>
                <a:ea typeface="Calibri"/>
                <a:cs typeface="Calibri"/>
                <a:sym typeface="Calibri"/>
              </a:rPr>
              <a:t>2020;17:7618</a:t>
            </a:r>
            <a:endParaRPr b="0" i="0" sz="1600" u="none" cap="none" strike="noStrike">
              <a:solidFill>
                <a:srgbClr val="000000"/>
              </a:solidFill>
              <a:latin typeface="Calibri"/>
              <a:ea typeface="Calibri"/>
              <a:cs typeface="Calibri"/>
              <a:sym typeface="Calibri"/>
            </a:endParaRPr>
          </a:p>
        </p:txBody>
      </p:sp>
      <p:sp>
        <p:nvSpPr>
          <p:cNvPr id="674" name="Google Shape;674;p63"/>
          <p:cNvSpPr/>
          <p:nvPr/>
        </p:nvSpPr>
        <p:spPr>
          <a:xfrm>
            <a:off x="146685" y="3716655"/>
            <a:ext cx="6178550" cy="2587625"/>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chemeClr val="dk1"/>
              </a:buClr>
              <a:buSzPts val="2000"/>
              <a:buFont typeface="Arial"/>
              <a:buNone/>
            </a:pPr>
            <a:r>
              <a:rPr lang="en-US" sz="2000">
                <a:solidFill>
                  <a:schemeClr val="dk1"/>
                </a:solidFill>
                <a:latin typeface="Calibri"/>
                <a:ea typeface="Calibri"/>
                <a:cs typeface="Calibri"/>
                <a:sym typeface="Calibri"/>
              </a:rPr>
              <a:t>An </a:t>
            </a:r>
            <a:r>
              <a:rPr b="1" lang="en-US" sz="2000">
                <a:solidFill>
                  <a:schemeClr val="dk1"/>
                </a:solidFill>
                <a:latin typeface="Calibri"/>
                <a:ea typeface="Calibri"/>
                <a:cs typeface="Calibri"/>
                <a:sym typeface="Calibri"/>
              </a:rPr>
              <a:t>‘anti-inflammatory diet’</a:t>
            </a:r>
            <a:r>
              <a:rPr lang="en-US" sz="2000">
                <a:solidFill>
                  <a:schemeClr val="dk1"/>
                </a:solidFill>
                <a:latin typeface="Calibri"/>
                <a:ea typeface="Calibri"/>
                <a:cs typeface="Calibri"/>
                <a:sym typeface="Calibri"/>
              </a:rPr>
              <a:t> is one high in fruits, vegetables, healthy fats, legumes and wholegrains.</a:t>
            </a:r>
            <a:endParaRPr sz="2000">
              <a:solidFill>
                <a:schemeClr val="dk1"/>
              </a:solidFill>
              <a:latin typeface="Calibri"/>
              <a:ea typeface="Calibri"/>
              <a:cs typeface="Calibri"/>
              <a:sym typeface="Calibri"/>
            </a:endParaRPr>
          </a:p>
          <a:p>
            <a:pPr indent="0" lvl="0" marL="0" marR="0" rtl="0" algn="l">
              <a:lnSpc>
                <a:spcPct val="100000"/>
              </a:lnSpc>
              <a:spcBef>
                <a:spcPts val="1200"/>
              </a:spcBef>
              <a:spcAft>
                <a:spcPts val="0"/>
              </a:spcAft>
              <a:buClr>
                <a:schemeClr val="dk1"/>
              </a:buClr>
              <a:buSzPts val="2000"/>
              <a:buFont typeface="Arial"/>
              <a:buNone/>
            </a:pPr>
            <a:r>
              <a:rPr lang="en-US" sz="2000">
                <a:solidFill>
                  <a:schemeClr val="dk1"/>
                </a:solidFill>
                <a:latin typeface="Calibri"/>
                <a:ea typeface="Calibri"/>
                <a:cs typeface="Calibri"/>
                <a:sym typeface="Calibri"/>
              </a:rPr>
              <a:t>A Mediterranean-style diet would be one example of this especially when you add in fish (for the omega-3s) and olive oil.</a:t>
            </a:r>
            <a:endParaRPr sz="2000">
              <a:solidFill>
                <a:schemeClr val="dk1"/>
              </a:solidFill>
              <a:latin typeface="Calibri"/>
              <a:ea typeface="Calibri"/>
              <a:cs typeface="Calibri"/>
              <a:sym typeface="Calibri"/>
            </a:endParaRPr>
          </a:p>
          <a:p>
            <a:pPr indent="0" lvl="0" marL="0" marR="0" rtl="0" algn="l">
              <a:lnSpc>
                <a:spcPct val="100000"/>
              </a:lnSpc>
              <a:spcBef>
                <a:spcPts val="1200"/>
              </a:spcBef>
              <a:spcAft>
                <a:spcPts val="0"/>
              </a:spcAft>
              <a:buClr>
                <a:schemeClr val="dk1"/>
              </a:buClr>
              <a:buSzPts val="2000"/>
              <a:buFont typeface="Arial"/>
              <a:buNone/>
            </a:pPr>
            <a:r>
              <a:rPr lang="en-US" sz="2000">
                <a:solidFill>
                  <a:schemeClr val="dk1"/>
                </a:solidFill>
                <a:latin typeface="Calibri"/>
                <a:ea typeface="Calibri"/>
                <a:cs typeface="Calibri"/>
                <a:sym typeface="Calibri"/>
              </a:rPr>
              <a:t>Such a diet is high in antioxidants, anti-inflammatory compounds and prebiotic fibre.</a:t>
            </a:r>
            <a:endParaRPr sz="2000">
              <a:solidFill>
                <a:schemeClr val="dk1"/>
              </a:solidFill>
              <a:latin typeface="Calibri"/>
              <a:ea typeface="Calibri"/>
              <a:cs typeface="Calibri"/>
              <a:sym typeface="Calibri"/>
            </a:endParaRPr>
          </a:p>
        </p:txBody>
      </p:sp>
      <p:sp>
        <p:nvSpPr>
          <p:cNvPr id="675" name="Google Shape;675;p63"/>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676" name="Google Shape;676;p63"/>
          <p:cNvPicPr preferRelativeResize="0"/>
          <p:nvPr/>
        </p:nvPicPr>
        <p:blipFill rotWithShape="1">
          <a:blip r:embed="rId4">
            <a:alphaModFix/>
          </a:blip>
          <a:srcRect b="0" l="0" r="0" t="0"/>
          <a:stretch/>
        </p:blipFill>
        <p:spPr>
          <a:xfrm>
            <a:off x="10657840" y="5140325"/>
            <a:ext cx="1524000" cy="1715135"/>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0" name="Shape 680"/>
        <p:cNvGrpSpPr/>
        <p:nvPr/>
      </p:nvGrpSpPr>
      <p:grpSpPr>
        <a:xfrm>
          <a:off x="0" y="0"/>
          <a:ext cx="0" cy="0"/>
          <a:chOff x="0" y="0"/>
          <a:chExt cx="0" cy="0"/>
        </a:xfrm>
      </p:grpSpPr>
      <p:sp>
        <p:nvSpPr>
          <p:cNvPr id="681" name="Google Shape;681;p6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82" name="Google Shape;682;p64"/>
          <p:cNvSpPr txBox="1"/>
          <p:nvPr>
            <p:ph idx="1" type="body"/>
          </p:nvPr>
        </p:nvSpPr>
        <p:spPr>
          <a:xfrm>
            <a:off x="284607" y="940986"/>
            <a:ext cx="5277895" cy="3664351"/>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chemeClr val="dk1"/>
              </a:buClr>
              <a:buSzPts val="2200"/>
              <a:buNone/>
            </a:pPr>
            <a:r>
              <a:rPr lang="en-US" sz="2200"/>
              <a:t>Review of 8 clinical trials (5 with depression, 1 with anxiety, 2 with schizophrenia)</a:t>
            </a:r>
            <a:endParaRPr sz="2200"/>
          </a:p>
          <a:p>
            <a:pPr indent="0" lvl="0" marL="0" rtl="0" algn="l">
              <a:lnSpc>
                <a:spcPct val="100000"/>
              </a:lnSpc>
              <a:spcBef>
                <a:spcPts val="1000"/>
              </a:spcBef>
              <a:spcAft>
                <a:spcPts val="0"/>
              </a:spcAft>
              <a:buClr>
                <a:schemeClr val="dk1"/>
              </a:buClr>
              <a:buSzPts val="2200"/>
              <a:buNone/>
            </a:pPr>
            <a:r>
              <a:rPr lang="en-US" sz="2200"/>
              <a:t>Additive benefit on SSRI use for depression and anxiety</a:t>
            </a:r>
            <a:endParaRPr sz="2200"/>
          </a:p>
          <a:p>
            <a:pPr indent="0" lvl="0" marL="0" rtl="0" algn="l">
              <a:lnSpc>
                <a:spcPct val="100000"/>
              </a:lnSpc>
              <a:spcBef>
                <a:spcPts val="1000"/>
              </a:spcBef>
              <a:spcAft>
                <a:spcPts val="0"/>
              </a:spcAft>
              <a:buClr>
                <a:schemeClr val="dk1"/>
              </a:buClr>
              <a:buSzPts val="2200"/>
              <a:buNone/>
            </a:pPr>
            <a:r>
              <a:rPr lang="en-US" sz="2200"/>
              <a:t>Improved tolerability of antipsychotic medication</a:t>
            </a:r>
            <a:endParaRPr sz="2200"/>
          </a:p>
        </p:txBody>
      </p:sp>
      <p:sp>
        <p:nvSpPr>
          <p:cNvPr id="683" name="Google Shape;683;p64"/>
          <p:cNvSpPr txBox="1"/>
          <p:nvPr>
            <p:ph type="title"/>
          </p:nvPr>
        </p:nvSpPr>
        <p:spPr>
          <a:xfrm>
            <a:off x="213995" y="116205"/>
            <a:ext cx="5871210" cy="71691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b="1" lang="en-US" sz="3200">
                <a:latin typeface="Calibri"/>
                <a:ea typeface="Calibri"/>
                <a:cs typeface="Calibri"/>
                <a:sym typeface="Calibri"/>
              </a:rPr>
              <a:t>Probiotics and mental health</a:t>
            </a:r>
            <a:endParaRPr b="1" sz="3200">
              <a:latin typeface="Calibri"/>
              <a:ea typeface="Calibri"/>
              <a:cs typeface="Calibri"/>
              <a:sym typeface="Calibri"/>
            </a:endParaRPr>
          </a:p>
        </p:txBody>
      </p:sp>
      <p:pic>
        <p:nvPicPr>
          <p:cNvPr id="684" name="Google Shape;684;p64"/>
          <p:cNvPicPr preferRelativeResize="0"/>
          <p:nvPr/>
        </p:nvPicPr>
        <p:blipFill rotWithShape="1">
          <a:blip r:embed="rId3">
            <a:alphaModFix/>
          </a:blip>
          <a:srcRect b="0" l="0" r="0" t="0"/>
          <a:stretch/>
        </p:blipFill>
        <p:spPr>
          <a:xfrm>
            <a:off x="486161" y="3471463"/>
            <a:ext cx="5075298" cy="2478509"/>
          </a:xfrm>
          <a:prstGeom prst="rect">
            <a:avLst/>
          </a:prstGeom>
          <a:noFill/>
          <a:ln>
            <a:noFill/>
          </a:ln>
        </p:spPr>
      </p:pic>
      <p:pic>
        <p:nvPicPr>
          <p:cNvPr id="685" name="Google Shape;685;p64"/>
          <p:cNvPicPr preferRelativeResize="0"/>
          <p:nvPr/>
        </p:nvPicPr>
        <p:blipFill rotWithShape="1">
          <a:blip r:embed="rId4">
            <a:alphaModFix/>
          </a:blip>
          <a:srcRect b="0" l="0" r="0" t="0"/>
          <a:stretch/>
        </p:blipFill>
        <p:spPr>
          <a:xfrm>
            <a:off x="5885815" y="335915"/>
            <a:ext cx="5990590" cy="3744595"/>
          </a:xfrm>
          <a:prstGeom prst="rect">
            <a:avLst/>
          </a:prstGeom>
          <a:noFill/>
          <a:ln>
            <a:noFill/>
          </a:ln>
        </p:spPr>
      </p:pic>
      <p:sp>
        <p:nvSpPr>
          <p:cNvPr id="686" name="Google Shape;686;p64"/>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687" name="Google Shape;687;p64"/>
          <p:cNvPicPr preferRelativeResize="0"/>
          <p:nvPr/>
        </p:nvPicPr>
        <p:blipFill rotWithShape="1">
          <a:blip r:embed="rId5">
            <a:alphaModFix/>
          </a:blip>
          <a:srcRect b="0" l="0" r="0" t="0"/>
          <a:stretch/>
        </p:blipFill>
        <p:spPr>
          <a:xfrm>
            <a:off x="10657840" y="5140325"/>
            <a:ext cx="1524000" cy="1715135"/>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1" name="Shape 691"/>
        <p:cNvGrpSpPr/>
        <p:nvPr/>
      </p:nvGrpSpPr>
      <p:grpSpPr>
        <a:xfrm>
          <a:off x="0" y="0"/>
          <a:ext cx="0" cy="0"/>
          <a:chOff x="0" y="0"/>
          <a:chExt cx="0" cy="0"/>
        </a:xfrm>
      </p:grpSpPr>
      <p:sp>
        <p:nvSpPr>
          <p:cNvPr id="692" name="Google Shape;692;p65"/>
          <p:cNvSpPr txBox="1"/>
          <p:nvPr>
            <p:ph type="title"/>
          </p:nvPr>
        </p:nvSpPr>
        <p:spPr>
          <a:xfrm>
            <a:off x="101600" y="0"/>
            <a:ext cx="7924800" cy="63182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b="1" lang="en-US" sz="3200">
                <a:solidFill>
                  <a:schemeClr val="dk1"/>
                </a:solidFill>
                <a:latin typeface="Calibri"/>
                <a:ea typeface="Calibri"/>
                <a:cs typeface="Calibri"/>
                <a:sym typeface="Calibri"/>
              </a:rPr>
              <a:t>Exemple of probiotics </a:t>
            </a:r>
            <a:endParaRPr b="1" sz="3200">
              <a:solidFill>
                <a:schemeClr val="dk1"/>
              </a:solidFill>
              <a:latin typeface="Calibri"/>
              <a:ea typeface="Calibri"/>
              <a:cs typeface="Calibri"/>
              <a:sym typeface="Calibri"/>
            </a:endParaRPr>
          </a:p>
        </p:txBody>
      </p:sp>
      <p:graphicFrame>
        <p:nvGraphicFramePr>
          <p:cNvPr id="693" name="Google Shape;693;p65"/>
          <p:cNvGraphicFramePr/>
          <p:nvPr/>
        </p:nvGraphicFramePr>
        <p:xfrm>
          <a:off x="203200" y="631825"/>
          <a:ext cx="3000000" cy="3000000"/>
        </p:xfrm>
        <a:graphic>
          <a:graphicData uri="http://schemas.openxmlformats.org/drawingml/2006/table">
            <a:tbl>
              <a:tblPr bandRow="1" firstRow="1">
                <a:noFill/>
                <a:tableStyleId>{9EBE6DE3-D30F-4FC7-A7AC-6DB5EEEAFF87}</a:tableStyleId>
              </a:tblPr>
              <a:tblGrid>
                <a:gridCol w="2042150"/>
                <a:gridCol w="1952625"/>
                <a:gridCol w="5149225"/>
              </a:tblGrid>
              <a:tr h="748025">
                <a:tc>
                  <a:txBody>
                    <a:bodyPr/>
                    <a:lstStyle/>
                    <a:p>
                      <a:pPr indent="0" lvl="0" marL="0" marR="0" rtl="0" algn="l">
                        <a:spcBef>
                          <a:spcPts val="0"/>
                        </a:spcBef>
                        <a:spcAft>
                          <a:spcPts val="0"/>
                        </a:spcAft>
                        <a:buNone/>
                      </a:pPr>
                      <a:r>
                        <a:rPr b="1" lang="en-US" sz="1800">
                          <a:solidFill>
                            <a:schemeClr val="dk1"/>
                          </a:solidFill>
                        </a:rPr>
                        <a:t>Microorganisms</a:t>
                      </a:r>
                      <a:endParaRPr b="1" sz="1800">
                        <a:solidFill>
                          <a:schemeClr val="dk1"/>
                        </a:solidFill>
                      </a:endParaRPr>
                    </a:p>
                  </a:txBody>
                  <a:tcPr marT="45725" marB="45725" marR="91450" marL="91450"/>
                </a:tc>
                <a:tc>
                  <a:txBody>
                    <a:bodyPr/>
                    <a:lstStyle/>
                    <a:p>
                      <a:pPr indent="0" lvl="0" marL="0" marR="0" rtl="0" algn="l">
                        <a:spcBef>
                          <a:spcPts val="0"/>
                        </a:spcBef>
                        <a:spcAft>
                          <a:spcPts val="0"/>
                        </a:spcAft>
                        <a:buNone/>
                      </a:pPr>
                      <a:r>
                        <a:rPr b="1" lang="en-US" sz="1800">
                          <a:solidFill>
                            <a:schemeClr val="dk1"/>
                          </a:solidFill>
                        </a:rPr>
                        <a:t>Genus</a:t>
                      </a:r>
                      <a:endParaRPr b="1" sz="1800">
                        <a:solidFill>
                          <a:schemeClr val="dk1"/>
                        </a:solidFill>
                      </a:endParaRPr>
                    </a:p>
                  </a:txBody>
                  <a:tcPr marT="45725" marB="45725" marR="91450" marL="91450"/>
                </a:tc>
                <a:tc>
                  <a:txBody>
                    <a:bodyPr/>
                    <a:lstStyle/>
                    <a:p>
                      <a:pPr indent="0" lvl="0" marL="0" marR="0" rtl="0" algn="l">
                        <a:spcBef>
                          <a:spcPts val="0"/>
                        </a:spcBef>
                        <a:spcAft>
                          <a:spcPts val="0"/>
                        </a:spcAft>
                        <a:buNone/>
                      </a:pPr>
                      <a:r>
                        <a:rPr b="1" lang="en-US" sz="1800">
                          <a:solidFill>
                            <a:schemeClr val="dk1"/>
                          </a:solidFill>
                        </a:rPr>
                        <a:t>Species</a:t>
                      </a:r>
                      <a:endParaRPr b="1" sz="1800">
                        <a:solidFill>
                          <a:schemeClr val="dk1"/>
                        </a:solidFill>
                      </a:endParaRPr>
                    </a:p>
                  </a:txBody>
                  <a:tcPr marT="45725" marB="45725" marR="91450" marL="91450"/>
                </a:tc>
              </a:tr>
              <a:tr h="1057275">
                <a:tc>
                  <a:txBody>
                    <a:bodyPr/>
                    <a:lstStyle/>
                    <a:p>
                      <a:pPr indent="0" lvl="0" marL="0" marR="0" rtl="0" algn="l">
                        <a:spcBef>
                          <a:spcPts val="0"/>
                        </a:spcBef>
                        <a:spcAft>
                          <a:spcPts val="0"/>
                        </a:spcAft>
                        <a:buNone/>
                      </a:pPr>
                      <a:r>
                        <a:rPr b="1" lang="en-US" sz="1800"/>
                        <a:t>Bacteria</a:t>
                      </a:r>
                      <a:endParaRPr b="1" sz="1800"/>
                    </a:p>
                  </a:txBody>
                  <a:tcPr marT="45725" marB="45725" marR="91450" marL="91450"/>
                </a:tc>
                <a:tc>
                  <a:txBody>
                    <a:bodyPr/>
                    <a:lstStyle/>
                    <a:p>
                      <a:pPr indent="0" lvl="0" marL="0" marR="0" rtl="0" algn="l">
                        <a:spcBef>
                          <a:spcPts val="0"/>
                        </a:spcBef>
                        <a:spcAft>
                          <a:spcPts val="0"/>
                        </a:spcAft>
                        <a:buNone/>
                      </a:pPr>
                      <a:r>
                        <a:rPr b="1" i="1" lang="en-US" sz="1800"/>
                        <a:t>Lactobacillus</a:t>
                      </a:r>
                      <a:endParaRPr b="1" i="1" sz="1800"/>
                    </a:p>
                  </a:txBody>
                  <a:tcPr marT="45725" marB="45725" marR="91450" marL="91450"/>
                </a:tc>
                <a:tc>
                  <a:txBody>
                    <a:bodyPr/>
                    <a:lstStyle/>
                    <a:p>
                      <a:pPr indent="0" lvl="0" marL="0" marR="0" rtl="0" algn="l">
                        <a:spcBef>
                          <a:spcPts val="0"/>
                        </a:spcBef>
                        <a:spcAft>
                          <a:spcPts val="0"/>
                        </a:spcAft>
                        <a:buNone/>
                      </a:pPr>
                      <a:r>
                        <a:rPr b="1" i="1" lang="en-US" sz="1800"/>
                        <a:t>L.acidophilus, L.brevis, L.reuteri</a:t>
                      </a:r>
                      <a:r>
                        <a:rPr b="1" i="1" lang="en-US" sz="1800"/>
                        <a:t>,  L.casei, L.rhamnosum, L.bulgaricus, L.cellobiosus, L.delbrueckii, L. fermentum.</a:t>
                      </a:r>
                      <a:endParaRPr b="1" i="1" sz="1800"/>
                    </a:p>
                  </a:txBody>
                  <a:tcPr marT="45725" marB="45725" marR="91450" marL="91450"/>
                </a:tc>
              </a:tr>
              <a:tr h="749925">
                <a:tc>
                  <a:txBody>
                    <a:bodyPr/>
                    <a:lstStyle/>
                    <a:p>
                      <a:pPr indent="0" lvl="0" marL="0" marR="0" rtl="0" algn="l">
                        <a:spcBef>
                          <a:spcPts val="0"/>
                        </a:spcBef>
                        <a:spcAft>
                          <a:spcPts val="0"/>
                        </a:spcAft>
                        <a:buNone/>
                      </a:pPr>
                      <a:r>
                        <a:t/>
                      </a:r>
                      <a:endParaRPr b="1" sz="1800"/>
                    </a:p>
                  </a:txBody>
                  <a:tcPr marT="45725" marB="45725" marR="91450" marL="91450"/>
                </a:tc>
                <a:tc>
                  <a:txBody>
                    <a:bodyPr/>
                    <a:lstStyle/>
                    <a:p>
                      <a:pPr indent="0" lvl="0" marL="0" marR="0" rtl="0" algn="l">
                        <a:spcBef>
                          <a:spcPts val="0"/>
                        </a:spcBef>
                        <a:spcAft>
                          <a:spcPts val="0"/>
                        </a:spcAft>
                        <a:buNone/>
                      </a:pPr>
                      <a:r>
                        <a:rPr b="1" i="1" lang="en-US" sz="1800"/>
                        <a:t>Bifidobacterium</a:t>
                      </a:r>
                      <a:endParaRPr b="1" i="1" sz="1800"/>
                    </a:p>
                  </a:txBody>
                  <a:tcPr marT="45725" marB="45725" marR="91450" marL="91450"/>
                </a:tc>
                <a:tc>
                  <a:txBody>
                    <a:bodyPr/>
                    <a:lstStyle/>
                    <a:p>
                      <a:pPr indent="0" lvl="0" marL="0" marR="0" rtl="0" algn="l">
                        <a:spcBef>
                          <a:spcPts val="0"/>
                        </a:spcBef>
                        <a:spcAft>
                          <a:spcPts val="0"/>
                        </a:spcAft>
                        <a:buNone/>
                      </a:pPr>
                      <a:r>
                        <a:rPr b="1" i="1" lang="en-US" sz="1800"/>
                        <a:t>B.thermophilus, B.infantis, </a:t>
                      </a:r>
                      <a:r>
                        <a:rPr b="1" i="1" lang="en-US" sz="1800"/>
                        <a:t>B .longum, B.bifidum, B.animalis.</a:t>
                      </a:r>
                      <a:endParaRPr b="1" i="1" sz="1800"/>
                    </a:p>
                  </a:txBody>
                  <a:tcPr marT="45725" marB="45725" marR="91450" marL="91450"/>
                </a:tc>
              </a:tr>
              <a:tr h="440050">
                <a:tc>
                  <a:txBody>
                    <a:bodyPr/>
                    <a:lstStyle/>
                    <a:p>
                      <a:pPr indent="0" lvl="0" marL="0" marR="0" rtl="0" algn="l">
                        <a:spcBef>
                          <a:spcPts val="0"/>
                        </a:spcBef>
                        <a:spcAft>
                          <a:spcPts val="0"/>
                        </a:spcAft>
                        <a:buNone/>
                      </a:pPr>
                      <a:r>
                        <a:t/>
                      </a:r>
                      <a:endParaRPr b="1" sz="1800"/>
                    </a:p>
                  </a:txBody>
                  <a:tcPr marT="45725" marB="45725" marR="91450" marL="91450"/>
                </a:tc>
                <a:tc>
                  <a:txBody>
                    <a:bodyPr/>
                    <a:lstStyle/>
                    <a:p>
                      <a:pPr indent="0" lvl="0" marL="0" marR="0" rtl="0" algn="l">
                        <a:spcBef>
                          <a:spcPts val="0"/>
                        </a:spcBef>
                        <a:spcAft>
                          <a:spcPts val="0"/>
                        </a:spcAft>
                        <a:buNone/>
                      </a:pPr>
                      <a:r>
                        <a:rPr b="1" i="1" lang="en-US" sz="1800"/>
                        <a:t>Streptococcus</a:t>
                      </a:r>
                      <a:endParaRPr b="1" i="1" sz="1800"/>
                    </a:p>
                  </a:txBody>
                  <a:tcPr marT="45725" marB="45725" marR="91450" marL="91450"/>
                </a:tc>
                <a:tc>
                  <a:txBody>
                    <a:bodyPr/>
                    <a:lstStyle/>
                    <a:p>
                      <a:pPr indent="0" lvl="0" marL="0" marR="0" rtl="0" algn="l">
                        <a:spcBef>
                          <a:spcPts val="0"/>
                        </a:spcBef>
                        <a:spcAft>
                          <a:spcPts val="0"/>
                        </a:spcAft>
                        <a:buNone/>
                      </a:pPr>
                      <a:r>
                        <a:rPr b="1" i="1" lang="en-US" sz="1800"/>
                        <a:t>S.lactis, S.thermophilus, S.cremonis, S.alivarius.</a:t>
                      </a:r>
                      <a:endParaRPr b="1" i="1" sz="1800"/>
                    </a:p>
                  </a:txBody>
                  <a:tcPr marT="45725" marB="45725" marR="91450" marL="91450"/>
                </a:tc>
              </a:tr>
              <a:tr h="440050">
                <a:tc>
                  <a:txBody>
                    <a:bodyPr/>
                    <a:lstStyle/>
                    <a:p>
                      <a:pPr indent="0" lvl="0" marL="0" marR="0" rtl="0" algn="l">
                        <a:spcBef>
                          <a:spcPts val="0"/>
                        </a:spcBef>
                        <a:spcAft>
                          <a:spcPts val="0"/>
                        </a:spcAft>
                        <a:buNone/>
                      </a:pPr>
                      <a:r>
                        <a:t/>
                      </a:r>
                      <a:endParaRPr b="1" sz="1800"/>
                    </a:p>
                  </a:txBody>
                  <a:tcPr marT="45725" marB="45725" marR="91450" marL="91450"/>
                </a:tc>
                <a:tc>
                  <a:txBody>
                    <a:bodyPr/>
                    <a:lstStyle/>
                    <a:p>
                      <a:pPr indent="0" lvl="0" marL="0" marR="0" rtl="0" algn="l">
                        <a:spcBef>
                          <a:spcPts val="0"/>
                        </a:spcBef>
                        <a:spcAft>
                          <a:spcPts val="0"/>
                        </a:spcAft>
                        <a:buNone/>
                      </a:pPr>
                      <a:r>
                        <a:rPr b="1" i="1" lang="en-US" sz="1800"/>
                        <a:t>Bacillus</a:t>
                      </a:r>
                      <a:endParaRPr b="1" i="1" sz="1800"/>
                    </a:p>
                  </a:txBody>
                  <a:tcPr marT="45725" marB="45725" marR="91450" marL="91450"/>
                </a:tc>
                <a:tc>
                  <a:txBody>
                    <a:bodyPr/>
                    <a:lstStyle/>
                    <a:p>
                      <a:pPr indent="0" lvl="0" marL="0" marR="0" rtl="0" algn="l">
                        <a:spcBef>
                          <a:spcPts val="0"/>
                        </a:spcBef>
                        <a:spcAft>
                          <a:spcPts val="0"/>
                        </a:spcAft>
                        <a:buNone/>
                      </a:pPr>
                      <a:r>
                        <a:rPr b="1" i="1" lang="en-US" sz="1800"/>
                        <a:t>B.Coagulans</a:t>
                      </a:r>
                      <a:endParaRPr b="1" i="1" sz="1800"/>
                    </a:p>
                  </a:txBody>
                  <a:tcPr marT="45725" marB="45725" marR="91450" marL="91450"/>
                </a:tc>
              </a:tr>
              <a:tr h="440700">
                <a:tc>
                  <a:txBody>
                    <a:bodyPr/>
                    <a:lstStyle/>
                    <a:p>
                      <a:pPr indent="0" lvl="0" marL="0" marR="0" rtl="0" algn="l">
                        <a:spcBef>
                          <a:spcPts val="0"/>
                        </a:spcBef>
                        <a:spcAft>
                          <a:spcPts val="0"/>
                        </a:spcAft>
                        <a:buNone/>
                      </a:pPr>
                      <a:r>
                        <a:t/>
                      </a:r>
                      <a:endParaRPr b="1" sz="1800"/>
                    </a:p>
                  </a:txBody>
                  <a:tcPr marT="45725" marB="45725" marR="91450" marL="91450"/>
                </a:tc>
                <a:tc>
                  <a:txBody>
                    <a:bodyPr/>
                    <a:lstStyle/>
                    <a:p>
                      <a:pPr indent="0" lvl="0" marL="0" marR="0" rtl="0" algn="l">
                        <a:spcBef>
                          <a:spcPts val="0"/>
                        </a:spcBef>
                        <a:spcAft>
                          <a:spcPts val="0"/>
                        </a:spcAft>
                        <a:buNone/>
                      </a:pPr>
                      <a:r>
                        <a:rPr b="1" i="1" lang="en-US" sz="1800"/>
                        <a:t>Pediococcus</a:t>
                      </a:r>
                      <a:endParaRPr b="1" i="1" sz="1800"/>
                    </a:p>
                  </a:txBody>
                  <a:tcPr marT="45725" marB="45725" marR="91450" marL="91450"/>
                </a:tc>
                <a:tc>
                  <a:txBody>
                    <a:bodyPr/>
                    <a:lstStyle/>
                    <a:p>
                      <a:pPr indent="0" lvl="0" marL="0" marR="0" rtl="0" algn="l">
                        <a:spcBef>
                          <a:spcPts val="0"/>
                        </a:spcBef>
                        <a:spcAft>
                          <a:spcPts val="0"/>
                        </a:spcAft>
                        <a:buNone/>
                      </a:pPr>
                      <a:r>
                        <a:rPr b="1" i="1" lang="en-US" sz="1800"/>
                        <a:t>P.acidilactici</a:t>
                      </a:r>
                      <a:endParaRPr b="1" i="1" sz="1800"/>
                    </a:p>
                  </a:txBody>
                  <a:tcPr marT="45725" marB="45725" marR="91450" marL="91450"/>
                </a:tc>
              </a:tr>
              <a:tr h="440700">
                <a:tc>
                  <a:txBody>
                    <a:bodyPr/>
                    <a:lstStyle/>
                    <a:p>
                      <a:pPr indent="0" lvl="0" marL="0" marR="0" rtl="0" algn="l">
                        <a:spcBef>
                          <a:spcPts val="0"/>
                        </a:spcBef>
                        <a:spcAft>
                          <a:spcPts val="0"/>
                        </a:spcAft>
                        <a:buNone/>
                      </a:pPr>
                      <a:r>
                        <a:t/>
                      </a:r>
                      <a:endParaRPr b="1" sz="1800"/>
                    </a:p>
                  </a:txBody>
                  <a:tcPr marT="45725" marB="45725" marR="91450" marL="91450"/>
                </a:tc>
                <a:tc>
                  <a:txBody>
                    <a:bodyPr/>
                    <a:lstStyle/>
                    <a:p>
                      <a:pPr indent="0" lvl="0" marL="0" marR="0" rtl="0" algn="l">
                        <a:spcBef>
                          <a:spcPts val="0"/>
                        </a:spcBef>
                        <a:spcAft>
                          <a:spcPts val="0"/>
                        </a:spcAft>
                        <a:buNone/>
                      </a:pPr>
                      <a:r>
                        <a:rPr b="1" i="1" lang="en-US" sz="1800"/>
                        <a:t>Leuconostoc</a:t>
                      </a:r>
                      <a:endParaRPr b="1" i="1" sz="1800"/>
                    </a:p>
                  </a:txBody>
                  <a:tcPr marT="45725" marB="45725" marR="91450" marL="91450"/>
                </a:tc>
                <a:tc>
                  <a:txBody>
                    <a:bodyPr/>
                    <a:lstStyle/>
                    <a:p>
                      <a:pPr indent="0" lvl="0" marL="0" marR="0" rtl="0" algn="l">
                        <a:spcBef>
                          <a:spcPts val="0"/>
                        </a:spcBef>
                        <a:spcAft>
                          <a:spcPts val="0"/>
                        </a:spcAft>
                        <a:buNone/>
                      </a:pPr>
                      <a:r>
                        <a:rPr b="1" i="1" lang="en-US" sz="1800"/>
                        <a:t>L.mesenteroides</a:t>
                      </a:r>
                      <a:endParaRPr b="1" i="1" sz="1800"/>
                    </a:p>
                  </a:txBody>
                  <a:tcPr marT="45725" marB="45725" marR="91450" marL="91450"/>
                </a:tc>
              </a:tr>
              <a:tr h="440050">
                <a:tc>
                  <a:txBody>
                    <a:bodyPr/>
                    <a:lstStyle/>
                    <a:p>
                      <a:pPr indent="0" lvl="0" marL="0" marR="0" rtl="0" algn="l">
                        <a:spcBef>
                          <a:spcPts val="0"/>
                        </a:spcBef>
                        <a:spcAft>
                          <a:spcPts val="0"/>
                        </a:spcAft>
                        <a:buNone/>
                      </a:pPr>
                      <a:r>
                        <a:t/>
                      </a:r>
                      <a:endParaRPr b="1" sz="1800"/>
                    </a:p>
                  </a:txBody>
                  <a:tcPr marT="45725" marB="45725" marR="91450" marL="91450"/>
                </a:tc>
                <a:tc>
                  <a:txBody>
                    <a:bodyPr/>
                    <a:lstStyle/>
                    <a:p>
                      <a:pPr indent="0" lvl="0" marL="0" marR="0" rtl="0" algn="l">
                        <a:spcBef>
                          <a:spcPts val="0"/>
                        </a:spcBef>
                        <a:spcAft>
                          <a:spcPts val="0"/>
                        </a:spcAft>
                        <a:buNone/>
                      </a:pPr>
                      <a:r>
                        <a:rPr b="1" i="1" lang="en-US" sz="1800"/>
                        <a:t>Enterobacter</a:t>
                      </a:r>
                      <a:endParaRPr b="1" i="1" sz="1800"/>
                    </a:p>
                  </a:txBody>
                  <a:tcPr marT="45725" marB="45725" marR="91450" marL="91450"/>
                </a:tc>
                <a:tc>
                  <a:txBody>
                    <a:bodyPr/>
                    <a:lstStyle/>
                    <a:p>
                      <a:pPr indent="0" lvl="0" marL="0" marR="0" rtl="0" algn="l">
                        <a:spcBef>
                          <a:spcPts val="0"/>
                        </a:spcBef>
                        <a:spcAft>
                          <a:spcPts val="0"/>
                        </a:spcAft>
                        <a:buNone/>
                      </a:pPr>
                      <a:r>
                        <a:rPr b="1" i="1" lang="en-US" sz="1800"/>
                        <a:t>E.faecium, E.faecalis.</a:t>
                      </a:r>
                      <a:endParaRPr b="1" i="1" sz="1800"/>
                    </a:p>
                  </a:txBody>
                  <a:tcPr marT="45725" marB="45725" marR="91450" marL="91450"/>
                </a:tc>
              </a:tr>
              <a:tr h="440700">
                <a:tc>
                  <a:txBody>
                    <a:bodyPr/>
                    <a:lstStyle/>
                    <a:p>
                      <a:pPr indent="0" lvl="0" marL="0" marR="0" rtl="0" algn="l">
                        <a:spcBef>
                          <a:spcPts val="0"/>
                        </a:spcBef>
                        <a:spcAft>
                          <a:spcPts val="0"/>
                        </a:spcAft>
                        <a:buNone/>
                      </a:pPr>
                      <a:r>
                        <a:rPr b="1" lang="en-US" sz="1800"/>
                        <a:t>Fungi</a:t>
                      </a:r>
                      <a:endParaRPr b="1" sz="1800"/>
                    </a:p>
                  </a:txBody>
                  <a:tcPr marT="45725" marB="45725" marR="91450" marL="91450"/>
                </a:tc>
                <a:tc>
                  <a:txBody>
                    <a:bodyPr/>
                    <a:lstStyle/>
                    <a:p>
                      <a:pPr indent="0" lvl="0" marL="0" marR="0" rtl="0" algn="l">
                        <a:spcBef>
                          <a:spcPts val="0"/>
                        </a:spcBef>
                        <a:spcAft>
                          <a:spcPts val="0"/>
                        </a:spcAft>
                        <a:buNone/>
                      </a:pPr>
                      <a:r>
                        <a:rPr b="1" i="1" lang="en-US" sz="1800"/>
                        <a:t>Aspergillus </a:t>
                      </a:r>
                      <a:endParaRPr b="1" i="1" sz="1800"/>
                    </a:p>
                  </a:txBody>
                  <a:tcPr marT="45725" marB="45725" marR="91450" marL="91450"/>
                </a:tc>
                <a:tc>
                  <a:txBody>
                    <a:bodyPr/>
                    <a:lstStyle/>
                    <a:p>
                      <a:pPr indent="0" lvl="0" marL="0" marR="0" rtl="0" algn="l">
                        <a:spcBef>
                          <a:spcPts val="0"/>
                        </a:spcBef>
                        <a:spcAft>
                          <a:spcPts val="0"/>
                        </a:spcAft>
                        <a:buNone/>
                      </a:pPr>
                      <a:r>
                        <a:rPr b="1" i="1" lang="en-US" sz="1800"/>
                        <a:t>A.niger, A.oryzae.</a:t>
                      </a:r>
                      <a:endParaRPr b="1" i="1" sz="1800"/>
                    </a:p>
                  </a:txBody>
                  <a:tcPr marT="45725" marB="45725" marR="91450" marL="91450"/>
                </a:tc>
              </a:tr>
              <a:tr h="440700">
                <a:tc>
                  <a:txBody>
                    <a:bodyPr/>
                    <a:lstStyle/>
                    <a:p>
                      <a:pPr indent="0" lvl="0" marL="0" marR="0" rtl="0" algn="l">
                        <a:spcBef>
                          <a:spcPts val="0"/>
                        </a:spcBef>
                        <a:spcAft>
                          <a:spcPts val="0"/>
                        </a:spcAft>
                        <a:buNone/>
                      </a:pPr>
                      <a:r>
                        <a:rPr b="1" lang="en-US" sz="1800"/>
                        <a:t>Yeast</a:t>
                      </a:r>
                      <a:endParaRPr b="1" sz="1800"/>
                    </a:p>
                  </a:txBody>
                  <a:tcPr marT="45725" marB="45725" marR="91450" marL="91450"/>
                </a:tc>
                <a:tc>
                  <a:txBody>
                    <a:bodyPr/>
                    <a:lstStyle/>
                    <a:p>
                      <a:pPr indent="0" lvl="0" marL="0" marR="0" rtl="0" algn="l">
                        <a:spcBef>
                          <a:spcPts val="0"/>
                        </a:spcBef>
                        <a:spcAft>
                          <a:spcPts val="0"/>
                        </a:spcAft>
                        <a:buNone/>
                      </a:pPr>
                      <a:r>
                        <a:rPr b="1" i="1" lang="en-US" sz="1800"/>
                        <a:t>Saccharomyces</a:t>
                      </a:r>
                      <a:endParaRPr b="1" i="1" sz="1800"/>
                    </a:p>
                  </a:txBody>
                  <a:tcPr marT="45725" marB="45725" marR="91450" marL="91450"/>
                </a:tc>
                <a:tc>
                  <a:txBody>
                    <a:bodyPr/>
                    <a:lstStyle/>
                    <a:p>
                      <a:pPr indent="0" lvl="0" marL="0" marR="0" rtl="0" algn="l">
                        <a:spcBef>
                          <a:spcPts val="0"/>
                        </a:spcBef>
                        <a:spcAft>
                          <a:spcPts val="0"/>
                        </a:spcAft>
                        <a:buNone/>
                      </a:pPr>
                      <a:r>
                        <a:rPr b="1" i="1" lang="en-US" sz="1800"/>
                        <a:t>S.boulardii, S.cerevisiae,</a:t>
                      </a:r>
                      <a:r>
                        <a:rPr b="1" i="1" lang="en-US" sz="1800"/>
                        <a:t> S.carlsbergensis.</a:t>
                      </a:r>
                      <a:endParaRPr b="1" i="1" sz="1800"/>
                    </a:p>
                  </a:txBody>
                  <a:tcPr marT="45725" marB="45725" marR="91450" marL="91450"/>
                </a:tc>
              </a:tr>
            </a:tbl>
          </a:graphicData>
        </a:graphic>
      </p:graphicFrame>
      <p:sp>
        <p:nvSpPr>
          <p:cNvPr id="694" name="Google Shape;694;p65"/>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695" name="Google Shape;695;p65"/>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Tree>
  </p:cSld>
  <p:clrMapOvr>
    <a:masterClrMapping/>
  </p:clrMapOvr>
  <p:transition spd="med">
    <p:comb dir="vert"/>
  </p:transition>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9" name="Shape 699"/>
        <p:cNvGrpSpPr/>
        <p:nvPr/>
      </p:nvGrpSpPr>
      <p:grpSpPr>
        <a:xfrm>
          <a:off x="0" y="0"/>
          <a:ext cx="0" cy="0"/>
          <a:chOff x="0" y="0"/>
          <a:chExt cx="0" cy="0"/>
        </a:xfrm>
      </p:grpSpPr>
      <p:sp>
        <p:nvSpPr>
          <p:cNvPr id="700" name="Google Shape;700;p66"/>
          <p:cNvSpPr txBox="1"/>
          <p:nvPr>
            <p:ph type="title"/>
          </p:nvPr>
        </p:nvSpPr>
        <p:spPr>
          <a:xfrm>
            <a:off x="0" y="0"/>
            <a:ext cx="10515600" cy="82486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Calibri"/>
              <a:buNone/>
            </a:pPr>
            <a:r>
              <a:rPr b="1" lang="en-US" sz="3600">
                <a:latin typeface="Calibri"/>
                <a:ea typeface="Calibri"/>
                <a:cs typeface="Calibri"/>
                <a:sym typeface="Calibri"/>
              </a:rPr>
              <a:t>Properties of probiotics</a:t>
            </a:r>
            <a:endParaRPr b="1" sz="3600">
              <a:latin typeface="Calibri"/>
              <a:ea typeface="Calibri"/>
              <a:cs typeface="Calibri"/>
              <a:sym typeface="Calibri"/>
            </a:endParaRPr>
          </a:p>
        </p:txBody>
      </p:sp>
      <p:sp>
        <p:nvSpPr>
          <p:cNvPr id="701" name="Google Shape;701;p66"/>
          <p:cNvSpPr txBox="1"/>
          <p:nvPr>
            <p:ph idx="1" type="body"/>
          </p:nvPr>
        </p:nvSpPr>
        <p:spPr>
          <a:xfrm>
            <a:off x="38100" y="916305"/>
            <a:ext cx="9931400" cy="4526280"/>
          </a:xfrm>
          <a:prstGeom prst="rect">
            <a:avLst/>
          </a:prstGeom>
          <a:solidFill>
            <a:schemeClr val="lt1"/>
          </a:solid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400"/>
              <a:buChar char="•"/>
            </a:pPr>
            <a:r>
              <a:rPr lang="en-US" sz="2400">
                <a:latin typeface="Calibri"/>
                <a:ea typeface="Calibri"/>
                <a:cs typeface="Calibri"/>
                <a:sym typeface="Calibri"/>
              </a:rPr>
              <a:t> It should be safe to the host.</a:t>
            </a:r>
            <a:endParaRPr sz="2400">
              <a:latin typeface="Calibri"/>
              <a:ea typeface="Calibri"/>
              <a:cs typeface="Calibri"/>
              <a:sym typeface="Calibri"/>
            </a:endParaRPr>
          </a:p>
          <a:p>
            <a:pPr indent="-228600" lvl="0" marL="228600" rtl="0" algn="l">
              <a:lnSpc>
                <a:spcPct val="90000"/>
              </a:lnSpc>
              <a:spcBef>
                <a:spcPts val="1000"/>
              </a:spcBef>
              <a:spcAft>
                <a:spcPts val="0"/>
              </a:spcAft>
              <a:buClr>
                <a:schemeClr val="dk1"/>
              </a:buClr>
              <a:buSzPts val="2400"/>
              <a:buChar char="•"/>
            </a:pPr>
            <a:r>
              <a:rPr lang="en-US" sz="2400">
                <a:latin typeface="Calibri"/>
                <a:ea typeface="Calibri"/>
                <a:cs typeface="Calibri"/>
                <a:sym typeface="Calibri"/>
              </a:rPr>
              <a:t> It should not produce any pathogenic or toxic effect.</a:t>
            </a:r>
            <a:endParaRPr sz="2400">
              <a:latin typeface="Calibri"/>
              <a:ea typeface="Calibri"/>
              <a:cs typeface="Calibri"/>
              <a:sym typeface="Calibri"/>
            </a:endParaRPr>
          </a:p>
          <a:p>
            <a:pPr indent="-228600" lvl="0" marL="228600" rtl="0" algn="l">
              <a:lnSpc>
                <a:spcPct val="90000"/>
              </a:lnSpc>
              <a:spcBef>
                <a:spcPts val="1000"/>
              </a:spcBef>
              <a:spcAft>
                <a:spcPts val="0"/>
              </a:spcAft>
              <a:buClr>
                <a:schemeClr val="dk1"/>
              </a:buClr>
              <a:buSzPts val="2400"/>
              <a:buChar char="•"/>
            </a:pPr>
            <a:r>
              <a:rPr lang="en-US" sz="2400">
                <a:latin typeface="Calibri"/>
                <a:ea typeface="Calibri"/>
                <a:cs typeface="Calibri"/>
                <a:sym typeface="Calibri"/>
              </a:rPr>
              <a:t> It must be resistance to hydrochloric acid, bile and pancreatic juice.</a:t>
            </a:r>
            <a:endParaRPr sz="2400">
              <a:latin typeface="Calibri"/>
              <a:ea typeface="Calibri"/>
              <a:cs typeface="Calibri"/>
              <a:sym typeface="Calibri"/>
            </a:endParaRPr>
          </a:p>
          <a:p>
            <a:pPr indent="-228600" lvl="0" marL="228600" rtl="0" algn="l">
              <a:lnSpc>
                <a:spcPct val="90000"/>
              </a:lnSpc>
              <a:spcBef>
                <a:spcPts val="1000"/>
              </a:spcBef>
              <a:spcAft>
                <a:spcPts val="0"/>
              </a:spcAft>
              <a:buClr>
                <a:schemeClr val="dk1"/>
              </a:buClr>
              <a:buSzPts val="2400"/>
              <a:buChar char="•"/>
            </a:pPr>
            <a:r>
              <a:rPr lang="en-US" sz="2400">
                <a:latin typeface="Calibri"/>
                <a:ea typeface="Calibri"/>
                <a:cs typeface="Calibri"/>
                <a:sym typeface="Calibri"/>
              </a:rPr>
              <a:t> It should have anti-carcinogenic activity.</a:t>
            </a:r>
            <a:endParaRPr sz="2400">
              <a:latin typeface="Calibri"/>
              <a:ea typeface="Calibri"/>
              <a:cs typeface="Calibri"/>
              <a:sym typeface="Calibri"/>
            </a:endParaRPr>
          </a:p>
          <a:p>
            <a:pPr indent="-228600" lvl="0" marL="228600" rtl="0" algn="l">
              <a:lnSpc>
                <a:spcPct val="90000"/>
              </a:lnSpc>
              <a:spcBef>
                <a:spcPts val="1000"/>
              </a:spcBef>
              <a:spcAft>
                <a:spcPts val="0"/>
              </a:spcAft>
              <a:buClr>
                <a:schemeClr val="dk1"/>
              </a:buClr>
              <a:buSzPts val="2400"/>
              <a:buChar char="•"/>
            </a:pPr>
            <a:r>
              <a:rPr lang="en-US" sz="2400">
                <a:latin typeface="Calibri"/>
                <a:ea typeface="Calibri"/>
                <a:cs typeface="Calibri"/>
                <a:sym typeface="Calibri"/>
              </a:rPr>
              <a:t> It should produce lactic acid.</a:t>
            </a:r>
            <a:endParaRPr sz="2400">
              <a:latin typeface="Calibri"/>
              <a:ea typeface="Calibri"/>
              <a:cs typeface="Calibri"/>
              <a:sym typeface="Calibri"/>
            </a:endParaRPr>
          </a:p>
          <a:p>
            <a:pPr indent="-228600" lvl="0" marL="228600" rtl="0" algn="l">
              <a:lnSpc>
                <a:spcPct val="90000"/>
              </a:lnSpc>
              <a:spcBef>
                <a:spcPts val="1000"/>
              </a:spcBef>
              <a:spcAft>
                <a:spcPts val="0"/>
              </a:spcAft>
              <a:buClr>
                <a:schemeClr val="dk1"/>
              </a:buClr>
              <a:buSzPts val="2400"/>
              <a:buChar char="•"/>
            </a:pPr>
            <a:r>
              <a:rPr lang="en-US" sz="2400">
                <a:latin typeface="Calibri"/>
                <a:ea typeface="Calibri"/>
                <a:cs typeface="Calibri"/>
                <a:sym typeface="Calibri"/>
              </a:rPr>
              <a:t> It should retain viability during storage and use.</a:t>
            </a:r>
            <a:endParaRPr sz="2400">
              <a:latin typeface="Calibri"/>
              <a:ea typeface="Calibri"/>
              <a:cs typeface="Calibri"/>
              <a:sym typeface="Calibri"/>
            </a:endParaRPr>
          </a:p>
          <a:p>
            <a:pPr indent="-228600" lvl="0" marL="228600" rtl="0" algn="l">
              <a:lnSpc>
                <a:spcPct val="90000"/>
              </a:lnSpc>
              <a:spcBef>
                <a:spcPts val="1000"/>
              </a:spcBef>
              <a:spcAft>
                <a:spcPts val="0"/>
              </a:spcAft>
              <a:buClr>
                <a:schemeClr val="dk1"/>
              </a:buClr>
              <a:buSzPts val="2400"/>
              <a:buChar char="•"/>
            </a:pPr>
            <a:r>
              <a:rPr lang="en-US" sz="2400">
                <a:latin typeface="Calibri"/>
                <a:ea typeface="Calibri"/>
                <a:cs typeface="Calibri"/>
                <a:sym typeface="Calibri"/>
              </a:rPr>
              <a:t> It should stimulate the immune system of the body.</a:t>
            </a:r>
            <a:endParaRPr sz="2400">
              <a:latin typeface="Calibri"/>
              <a:ea typeface="Calibri"/>
              <a:cs typeface="Calibri"/>
              <a:sym typeface="Calibri"/>
            </a:endParaRPr>
          </a:p>
          <a:p>
            <a:pPr indent="-228600" lvl="0" marL="228600" rtl="0" algn="l">
              <a:lnSpc>
                <a:spcPct val="90000"/>
              </a:lnSpc>
              <a:spcBef>
                <a:spcPts val="1000"/>
              </a:spcBef>
              <a:spcAft>
                <a:spcPts val="0"/>
              </a:spcAft>
              <a:buClr>
                <a:schemeClr val="dk1"/>
              </a:buClr>
              <a:buSzPts val="2400"/>
              <a:buChar char="•"/>
            </a:pPr>
            <a:r>
              <a:rPr lang="en-US" sz="2400">
                <a:latin typeface="Calibri"/>
                <a:ea typeface="Calibri"/>
                <a:cs typeface="Calibri"/>
                <a:sym typeface="Calibri"/>
              </a:rPr>
              <a:t> It should have the ability to colonize the gastrointestinal tract.</a:t>
            </a:r>
            <a:endParaRPr sz="2400">
              <a:latin typeface="Calibri"/>
              <a:ea typeface="Calibri"/>
              <a:cs typeface="Calibri"/>
              <a:sym typeface="Calibri"/>
            </a:endParaRPr>
          </a:p>
          <a:p>
            <a:pPr indent="-76200" lvl="0" marL="228600" rtl="0" algn="l">
              <a:lnSpc>
                <a:spcPct val="90000"/>
              </a:lnSpc>
              <a:spcBef>
                <a:spcPts val="1000"/>
              </a:spcBef>
              <a:spcAft>
                <a:spcPts val="0"/>
              </a:spcAft>
              <a:buClr>
                <a:schemeClr val="dk1"/>
              </a:buClr>
              <a:buSzPts val="2400"/>
              <a:buNone/>
            </a:pPr>
            <a:r>
              <a:t/>
            </a:r>
            <a:endParaRPr sz="2400">
              <a:latin typeface="Calibri"/>
              <a:ea typeface="Calibri"/>
              <a:cs typeface="Calibri"/>
              <a:sym typeface="Calibri"/>
            </a:endParaRPr>
          </a:p>
          <a:p>
            <a:pPr indent="-76200" lvl="0" marL="228600" rtl="0" algn="l">
              <a:lnSpc>
                <a:spcPct val="90000"/>
              </a:lnSpc>
              <a:spcBef>
                <a:spcPts val="1000"/>
              </a:spcBef>
              <a:spcAft>
                <a:spcPts val="0"/>
              </a:spcAft>
              <a:buClr>
                <a:schemeClr val="dk1"/>
              </a:buClr>
              <a:buSzPts val="2400"/>
              <a:buNone/>
            </a:pPr>
            <a:r>
              <a:t/>
            </a:r>
            <a:endParaRPr sz="2400">
              <a:latin typeface="Calibri"/>
              <a:ea typeface="Calibri"/>
              <a:cs typeface="Calibri"/>
              <a:sym typeface="Calibri"/>
            </a:endParaRPr>
          </a:p>
          <a:p>
            <a:pPr indent="-76200" lvl="0" marL="228600" rtl="0" algn="l">
              <a:lnSpc>
                <a:spcPct val="90000"/>
              </a:lnSpc>
              <a:spcBef>
                <a:spcPts val="1000"/>
              </a:spcBef>
              <a:spcAft>
                <a:spcPts val="0"/>
              </a:spcAft>
              <a:buClr>
                <a:schemeClr val="dk1"/>
              </a:buClr>
              <a:buSzPts val="2400"/>
              <a:buNone/>
            </a:pPr>
            <a:r>
              <a:t/>
            </a:r>
            <a:endParaRPr sz="2400">
              <a:latin typeface="Calibri"/>
              <a:ea typeface="Calibri"/>
              <a:cs typeface="Calibri"/>
              <a:sym typeface="Calibri"/>
            </a:endParaRPr>
          </a:p>
          <a:p>
            <a:pPr indent="-76200" lvl="0" marL="228600" rtl="0" algn="l">
              <a:lnSpc>
                <a:spcPct val="90000"/>
              </a:lnSpc>
              <a:spcBef>
                <a:spcPts val="1000"/>
              </a:spcBef>
              <a:spcAft>
                <a:spcPts val="0"/>
              </a:spcAft>
              <a:buClr>
                <a:schemeClr val="dk1"/>
              </a:buClr>
              <a:buSzPts val="2400"/>
              <a:buNone/>
            </a:pPr>
            <a:r>
              <a:t/>
            </a:r>
            <a:endParaRPr sz="2400">
              <a:latin typeface="Calibri"/>
              <a:ea typeface="Calibri"/>
              <a:cs typeface="Calibri"/>
              <a:sym typeface="Calibri"/>
            </a:endParaRPr>
          </a:p>
          <a:p>
            <a:pPr indent="-76200" lvl="0" marL="228600" rtl="0" algn="l">
              <a:lnSpc>
                <a:spcPct val="90000"/>
              </a:lnSpc>
              <a:spcBef>
                <a:spcPts val="1000"/>
              </a:spcBef>
              <a:spcAft>
                <a:spcPts val="0"/>
              </a:spcAft>
              <a:buClr>
                <a:schemeClr val="dk1"/>
              </a:buClr>
              <a:buSzPts val="2400"/>
              <a:buNone/>
            </a:pPr>
            <a:r>
              <a:t/>
            </a:r>
            <a:endParaRPr sz="2400">
              <a:latin typeface="Calibri"/>
              <a:ea typeface="Calibri"/>
              <a:cs typeface="Calibri"/>
              <a:sym typeface="Calibri"/>
            </a:endParaRPr>
          </a:p>
          <a:p>
            <a:pPr indent="-76200" lvl="0" marL="228600" rtl="0" algn="l">
              <a:lnSpc>
                <a:spcPct val="90000"/>
              </a:lnSpc>
              <a:spcBef>
                <a:spcPts val="1000"/>
              </a:spcBef>
              <a:spcAft>
                <a:spcPts val="0"/>
              </a:spcAft>
              <a:buClr>
                <a:schemeClr val="dk1"/>
              </a:buClr>
              <a:buSzPts val="2400"/>
              <a:buNone/>
            </a:pPr>
            <a:r>
              <a:t/>
            </a:r>
            <a:endParaRPr sz="2400">
              <a:latin typeface="Calibri"/>
              <a:ea typeface="Calibri"/>
              <a:cs typeface="Calibri"/>
              <a:sym typeface="Calibri"/>
            </a:endParaRPr>
          </a:p>
          <a:p>
            <a:pPr indent="-228600" lvl="0" marL="228600" rtl="0" algn="l">
              <a:lnSpc>
                <a:spcPct val="90000"/>
              </a:lnSpc>
              <a:spcBef>
                <a:spcPts val="1000"/>
              </a:spcBef>
              <a:spcAft>
                <a:spcPts val="0"/>
              </a:spcAft>
              <a:buClr>
                <a:schemeClr val="dk1"/>
              </a:buClr>
              <a:buSzPts val="2400"/>
              <a:buNone/>
            </a:pPr>
            <a:r>
              <a:t/>
            </a:r>
            <a:endParaRPr sz="2400">
              <a:latin typeface="Calibri"/>
              <a:ea typeface="Calibri"/>
              <a:cs typeface="Calibri"/>
              <a:sym typeface="Calibri"/>
            </a:endParaRPr>
          </a:p>
        </p:txBody>
      </p:sp>
      <p:sp>
        <p:nvSpPr>
          <p:cNvPr id="702" name="Google Shape;702;p66"/>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703" name="Google Shape;703;p66"/>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Tree>
  </p:cSld>
  <p:clrMapOvr>
    <a:masterClrMapping/>
  </p:clrMapOvr>
  <p:transition spd="med">
    <p:randomBar dir="vert"/>
  </p:transition>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8" name="Shape 708"/>
        <p:cNvGrpSpPr/>
        <p:nvPr/>
      </p:nvGrpSpPr>
      <p:grpSpPr>
        <a:xfrm>
          <a:off x="0" y="0"/>
          <a:ext cx="0" cy="0"/>
          <a:chOff x="0" y="0"/>
          <a:chExt cx="0" cy="0"/>
        </a:xfrm>
      </p:grpSpPr>
      <p:sp>
        <p:nvSpPr>
          <p:cNvPr id="709" name="Google Shape;709;p6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10" name="Google Shape;710;p67"/>
          <p:cNvSpPr txBox="1"/>
          <p:nvPr>
            <p:ph type="title"/>
          </p:nvPr>
        </p:nvSpPr>
        <p:spPr>
          <a:xfrm>
            <a:off x="69215" y="51435"/>
            <a:ext cx="9484360" cy="88963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555"/>
              <a:buFont typeface="Calibri"/>
              <a:buNone/>
            </a:pPr>
            <a:r>
              <a:rPr b="1" lang="en-US" sz="3555">
                <a:latin typeface="Calibri"/>
                <a:ea typeface="Calibri"/>
                <a:cs typeface="Calibri"/>
                <a:sym typeface="Calibri"/>
              </a:rPr>
              <a:t>Fermented foods as source of probiotics</a:t>
            </a:r>
            <a:endParaRPr b="1" sz="3555">
              <a:latin typeface="Calibri"/>
              <a:ea typeface="Calibri"/>
              <a:cs typeface="Calibri"/>
              <a:sym typeface="Calibri"/>
            </a:endParaRPr>
          </a:p>
        </p:txBody>
      </p:sp>
      <p:pic>
        <p:nvPicPr>
          <p:cNvPr descr="Table&#10;&#10;Description automatically generated" id="711" name="Google Shape;711;p67"/>
          <p:cNvPicPr preferRelativeResize="0"/>
          <p:nvPr/>
        </p:nvPicPr>
        <p:blipFill rotWithShape="1">
          <a:blip r:embed="rId3">
            <a:alphaModFix/>
          </a:blip>
          <a:srcRect b="0" l="0" r="0" t="0"/>
          <a:stretch/>
        </p:blipFill>
        <p:spPr>
          <a:xfrm>
            <a:off x="5759450" y="784860"/>
            <a:ext cx="6212840" cy="4277995"/>
          </a:xfrm>
          <a:prstGeom prst="rect">
            <a:avLst/>
          </a:prstGeom>
          <a:noFill/>
          <a:ln>
            <a:noFill/>
          </a:ln>
        </p:spPr>
      </p:pic>
      <p:pic>
        <p:nvPicPr>
          <p:cNvPr descr="A picture containing food, table, plate, bowl&#10;&#10;Description automatically generated" id="712" name="Google Shape;712;p67"/>
          <p:cNvPicPr preferRelativeResize="0"/>
          <p:nvPr/>
        </p:nvPicPr>
        <p:blipFill rotWithShape="1">
          <a:blip r:embed="rId4">
            <a:alphaModFix/>
          </a:blip>
          <a:srcRect b="0" l="0" r="0" t="0"/>
          <a:stretch/>
        </p:blipFill>
        <p:spPr>
          <a:xfrm>
            <a:off x="69215" y="1544320"/>
            <a:ext cx="5269865" cy="3517900"/>
          </a:xfrm>
          <a:prstGeom prst="rect">
            <a:avLst/>
          </a:prstGeom>
          <a:noFill/>
          <a:ln>
            <a:noFill/>
          </a:ln>
        </p:spPr>
      </p:pic>
      <p:sp>
        <p:nvSpPr>
          <p:cNvPr id="713" name="Google Shape;713;p67"/>
          <p:cNvSpPr/>
          <p:nvPr/>
        </p:nvSpPr>
        <p:spPr>
          <a:xfrm>
            <a:off x="5541263" y="457200"/>
            <a:ext cx="6007608" cy="693174"/>
          </a:xfrm>
          <a:prstGeom prst="rect">
            <a:avLst/>
          </a:prstGeom>
          <a:noFill/>
          <a:ln>
            <a:noFill/>
          </a:ln>
        </p:spPr>
        <p:txBody>
          <a:bodyPr anchorCtr="0" anchor="ctr" bIns="45700" lIns="91425" spcFirstLastPara="1" rIns="91425" wrap="square" tIns="45700">
            <a:normAutofit/>
          </a:bodyPr>
          <a:lstStyle/>
          <a:p>
            <a:pPr indent="0" lvl="0" marL="228600" marR="0" rtl="0" algn="l">
              <a:lnSpc>
                <a:spcPct val="90000"/>
              </a:lnSpc>
              <a:spcBef>
                <a:spcPts val="0"/>
              </a:spcBef>
              <a:spcAft>
                <a:spcPts val="0"/>
              </a:spcAft>
              <a:buClr>
                <a:schemeClr val="dk1"/>
              </a:buClr>
              <a:buSzPts val="1600"/>
              <a:buFont typeface="Calibri"/>
              <a:buNone/>
            </a:pPr>
            <a:r>
              <a:t/>
            </a:r>
            <a:endParaRPr b="0" i="0" sz="1600" u="none" cap="none" strike="noStrike">
              <a:solidFill>
                <a:srgbClr val="000000"/>
              </a:solidFill>
              <a:latin typeface="Calibri"/>
              <a:ea typeface="Calibri"/>
              <a:cs typeface="Calibri"/>
              <a:sym typeface="Calibri"/>
            </a:endParaRPr>
          </a:p>
        </p:txBody>
      </p:sp>
      <p:sp>
        <p:nvSpPr>
          <p:cNvPr id="714" name="Google Shape;714;p67"/>
          <p:cNvSpPr/>
          <p:nvPr/>
        </p:nvSpPr>
        <p:spPr>
          <a:xfrm>
            <a:off x="69010" y="5325180"/>
            <a:ext cx="6007608" cy="338554"/>
          </a:xfrm>
          <a:prstGeom prst="rect">
            <a:avLst/>
          </a:prstGeom>
          <a:noFill/>
          <a:ln>
            <a:noFill/>
          </a:ln>
        </p:spPr>
        <p:txBody>
          <a:bodyPr anchorCtr="0" anchor="t" bIns="45700" lIns="91425" spcFirstLastPara="1" rIns="91425" wrap="square" tIns="45700">
            <a:spAutoFit/>
          </a:bodyPr>
          <a:lstStyle/>
          <a:p>
            <a:pPr indent="-457200" lvl="0" marL="457200" marR="0" rtl="0" algn="l">
              <a:lnSpc>
                <a:spcPct val="100000"/>
              </a:lnSpc>
              <a:spcBef>
                <a:spcPts val="0"/>
              </a:spcBef>
              <a:spcAft>
                <a:spcPts val="0"/>
              </a:spcAft>
              <a:buClr>
                <a:srgbClr val="000000"/>
              </a:buClr>
              <a:buSzPts val="1600"/>
              <a:buFont typeface="Calibri"/>
              <a:buNone/>
            </a:pPr>
            <a:r>
              <a:rPr b="0" i="0" lang="en-US" sz="1600" u="none" cap="none" strike="noStrike">
                <a:solidFill>
                  <a:srgbClr val="000000"/>
                </a:solidFill>
                <a:latin typeface="Calibri"/>
                <a:ea typeface="Calibri"/>
                <a:cs typeface="Calibri"/>
                <a:sym typeface="Calibri"/>
              </a:rPr>
              <a:t>Marco ML et al. </a:t>
            </a:r>
            <a:r>
              <a:rPr b="0" i="1" lang="en-US" sz="1600" u="none" cap="none" strike="noStrike">
                <a:solidFill>
                  <a:srgbClr val="000000"/>
                </a:solidFill>
                <a:latin typeface="Calibri"/>
                <a:ea typeface="Calibri"/>
                <a:cs typeface="Calibri"/>
                <a:sym typeface="Calibri"/>
              </a:rPr>
              <a:t>Nat Rev Gastroenterol Hepatol </a:t>
            </a:r>
            <a:r>
              <a:rPr b="0" i="0" lang="en-US" sz="1600" u="none" cap="none" strike="noStrike">
                <a:solidFill>
                  <a:srgbClr val="000000"/>
                </a:solidFill>
                <a:latin typeface="Calibri"/>
                <a:ea typeface="Calibri"/>
                <a:cs typeface="Calibri"/>
                <a:sym typeface="Calibri"/>
              </a:rPr>
              <a:t>2021;18:196-208</a:t>
            </a:r>
            <a:endParaRPr b="0" i="0" sz="1600" u="none" cap="none" strike="noStrike">
              <a:solidFill>
                <a:srgbClr val="000000"/>
              </a:solidFill>
              <a:latin typeface="Calibri"/>
              <a:ea typeface="Calibri"/>
              <a:cs typeface="Calibri"/>
              <a:sym typeface="Calibri"/>
            </a:endParaRPr>
          </a:p>
        </p:txBody>
      </p:sp>
      <p:sp>
        <p:nvSpPr>
          <p:cNvPr id="715" name="Google Shape;715;p67"/>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716" name="Google Shape;716;p67"/>
          <p:cNvPicPr preferRelativeResize="0"/>
          <p:nvPr/>
        </p:nvPicPr>
        <p:blipFill rotWithShape="1">
          <a:blip r:embed="rId5">
            <a:alphaModFix/>
          </a:blip>
          <a:srcRect b="0" l="0" r="0" t="0"/>
          <a:stretch/>
        </p:blipFill>
        <p:spPr>
          <a:xfrm>
            <a:off x="10657840" y="5140325"/>
            <a:ext cx="1524000" cy="1715135"/>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0" name="Shape 720"/>
        <p:cNvGrpSpPr/>
        <p:nvPr/>
      </p:nvGrpSpPr>
      <p:grpSpPr>
        <a:xfrm>
          <a:off x="0" y="0"/>
          <a:ext cx="0" cy="0"/>
          <a:chOff x="0" y="0"/>
          <a:chExt cx="0" cy="0"/>
        </a:xfrm>
      </p:grpSpPr>
      <p:sp>
        <p:nvSpPr>
          <p:cNvPr id="721" name="Google Shape;721;p68"/>
          <p:cNvSpPr txBox="1"/>
          <p:nvPr>
            <p:ph type="title"/>
          </p:nvPr>
        </p:nvSpPr>
        <p:spPr>
          <a:xfrm>
            <a:off x="95250" y="133350"/>
            <a:ext cx="10515600" cy="77724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3200"/>
              <a:buFont typeface="Calibri"/>
              <a:buNone/>
            </a:pPr>
            <a:r>
              <a:rPr b="1" lang="en-US" sz="3200">
                <a:latin typeface="Calibri"/>
                <a:ea typeface="Calibri"/>
                <a:cs typeface="Calibri"/>
                <a:sym typeface="Calibri"/>
              </a:rPr>
              <a:t>Factor affecting probiotic bacteria</a:t>
            </a:r>
            <a:endParaRPr b="1" sz="3200">
              <a:latin typeface="Calibri"/>
              <a:ea typeface="Calibri"/>
              <a:cs typeface="Calibri"/>
              <a:sym typeface="Calibri"/>
            </a:endParaRPr>
          </a:p>
        </p:txBody>
      </p:sp>
      <p:sp>
        <p:nvSpPr>
          <p:cNvPr id="722" name="Google Shape;722;p68"/>
          <p:cNvSpPr txBox="1"/>
          <p:nvPr>
            <p:ph idx="1" type="body"/>
          </p:nvPr>
        </p:nvSpPr>
        <p:spPr>
          <a:xfrm>
            <a:off x="284480" y="910590"/>
            <a:ext cx="8458200" cy="4525963"/>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400"/>
              <a:buNone/>
            </a:pPr>
            <a:r>
              <a:rPr lang="en-US" sz="2400">
                <a:latin typeface="Calibri"/>
                <a:ea typeface="Calibri"/>
                <a:cs typeface="Calibri"/>
                <a:sym typeface="Calibri"/>
              </a:rPr>
              <a:t>Intrinsic as well as extrinsic factors may influence the survival of probiotics in food. </a:t>
            </a:r>
            <a:endParaRPr sz="2400">
              <a:latin typeface="Calibri"/>
              <a:ea typeface="Calibri"/>
              <a:cs typeface="Calibri"/>
              <a:sym typeface="Calibri"/>
            </a:endParaRPr>
          </a:p>
          <a:p>
            <a:pPr indent="-228600" lvl="0" marL="228600" rtl="0" algn="l">
              <a:lnSpc>
                <a:spcPct val="90000"/>
              </a:lnSpc>
              <a:spcBef>
                <a:spcPts val="1000"/>
              </a:spcBef>
              <a:spcAft>
                <a:spcPts val="0"/>
              </a:spcAft>
              <a:buClr>
                <a:schemeClr val="dk1"/>
              </a:buClr>
              <a:buSzPts val="2400"/>
              <a:buNone/>
            </a:pPr>
            <a:r>
              <a:t/>
            </a:r>
            <a:endParaRPr sz="2400">
              <a:latin typeface="Calibri"/>
              <a:ea typeface="Calibri"/>
              <a:cs typeface="Calibri"/>
              <a:sym typeface="Calibri"/>
            </a:endParaRPr>
          </a:p>
          <a:p>
            <a:pPr indent="-228600" lvl="0" marL="228600" rtl="0" algn="l">
              <a:lnSpc>
                <a:spcPct val="90000"/>
              </a:lnSpc>
              <a:spcBef>
                <a:spcPts val="1000"/>
              </a:spcBef>
              <a:spcAft>
                <a:spcPts val="0"/>
              </a:spcAft>
              <a:buClr>
                <a:schemeClr val="dk1"/>
              </a:buClr>
              <a:buSzPts val="2400"/>
              <a:buNone/>
            </a:pPr>
            <a:r>
              <a:rPr lang="en-US" sz="2400">
                <a:latin typeface="Calibri"/>
                <a:ea typeface="Calibri"/>
                <a:cs typeface="Calibri"/>
                <a:sym typeface="Calibri"/>
              </a:rPr>
              <a:t>Important factor affecting viability of probiotics are:</a:t>
            </a:r>
            <a:endParaRPr sz="2400">
              <a:latin typeface="Calibri"/>
              <a:ea typeface="Calibri"/>
              <a:cs typeface="Calibri"/>
              <a:sym typeface="Calibri"/>
            </a:endParaRPr>
          </a:p>
          <a:p>
            <a:pPr indent="-228600" lvl="0" marL="228600" rtl="0" algn="l">
              <a:lnSpc>
                <a:spcPct val="90000"/>
              </a:lnSpc>
              <a:spcBef>
                <a:spcPts val="1000"/>
              </a:spcBef>
              <a:spcAft>
                <a:spcPts val="0"/>
              </a:spcAft>
              <a:buClr>
                <a:schemeClr val="dk1"/>
              </a:buClr>
              <a:buSzPts val="2400"/>
              <a:buFont typeface="Arial"/>
              <a:buChar char="•"/>
            </a:pPr>
            <a:r>
              <a:rPr lang="en-US" sz="2400">
                <a:latin typeface="Calibri"/>
                <a:ea typeface="Calibri"/>
                <a:cs typeface="Calibri"/>
                <a:sym typeface="Calibri"/>
              </a:rPr>
              <a:t>Physical condition (temperature and humidity).</a:t>
            </a:r>
            <a:endParaRPr sz="2400">
              <a:latin typeface="Calibri"/>
              <a:ea typeface="Calibri"/>
              <a:cs typeface="Calibri"/>
              <a:sym typeface="Calibri"/>
            </a:endParaRPr>
          </a:p>
          <a:p>
            <a:pPr indent="-228600" lvl="0" marL="228600" rtl="0" algn="l">
              <a:lnSpc>
                <a:spcPct val="90000"/>
              </a:lnSpc>
              <a:spcBef>
                <a:spcPts val="1000"/>
              </a:spcBef>
              <a:spcAft>
                <a:spcPts val="0"/>
              </a:spcAft>
              <a:buClr>
                <a:schemeClr val="dk1"/>
              </a:buClr>
              <a:buSzPts val="2400"/>
              <a:buFont typeface="Arial"/>
              <a:buChar char="•"/>
            </a:pPr>
            <a:r>
              <a:rPr lang="en-US" sz="2400">
                <a:latin typeface="Calibri"/>
                <a:ea typeface="Calibri"/>
                <a:cs typeface="Calibri"/>
                <a:sym typeface="Calibri"/>
              </a:rPr>
              <a:t>Chemical condition (content of oxygen nitrogen or pH).</a:t>
            </a:r>
            <a:endParaRPr sz="2400">
              <a:latin typeface="Calibri"/>
              <a:ea typeface="Calibri"/>
              <a:cs typeface="Calibri"/>
              <a:sym typeface="Calibri"/>
            </a:endParaRPr>
          </a:p>
          <a:p>
            <a:pPr indent="-76200" lvl="0" marL="228600" rtl="0" algn="l">
              <a:lnSpc>
                <a:spcPct val="90000"/>
              </a:lnSpc>
              <a:spcBef>
                <a:spcPts val="1000"/>
              </a:spcBef>
              <a:spcAft>
                <a:spcPts val="0"/>
              </a:spcAft>
              <a:buClr>
                <a:schemeClr val="dk1"/>
              </a:buClr>
              <a:buSzPts val="2400"/>
              <a:buNone/>
            </a:pPr>
            <a:r>
              <a:t/>
            </a:r>
            <a:endParaRPr sz="2400">
              <a:latin typeface="Calibri"/>
              <a:ea typeface="Calibri"/>
              <a:cs typeface="Calibri"/>
              <a:sym typeface="Calibri"/>
            </a:endParaRPr>
          </a:p>
          <a:p>
            <a:pPr indent="-76200" lvl="0" marL="228600" rtl="0" algn="l">
              <a:lnSpc>
                <a:spcPct val="90000"/>
              </a:lnSpc>
              <a:spcBef>
                <a:spcPts val="1000"/>
              </a:spcBef>
              <a:spcAft>
                <a:spcPts val="0"/>
              </a:spcAft>
              <a:buClr>
                <a:schemeClr val="dk1"/>
              </a:buClr>
              <a:buSzPts val="2400"/>
              <a:buNone/>
            </a:pPr>
            <a:r>
              <a:t/>
            </a:r>
            <a:endParaRPr sz="2400">
              <a:latin typeface="Calibri"/>
              <a:ea typeface="Calibri"/>
              <a:cs typeface="Calibri"/>
              <a:sym typeface="Calibri"/>
            </a:endParaRPr>
          </a:p>
          <a:p>
            <a:pPr indent="-228600" lvl="0" marL="228600" rtl="0" algn="l">
              <a:lnSpc>
                <a:spcPct val="90000"/>
              </a:lnSpc>
              <a:spcBef>
                <a:spcPts val="1000"/>
              </a:spcBef>
              <a:spcAft>
                <a:spcPts val="0"/>
              </a:spcAft>
              <a:buClr>
                <a:schemeClr val="dk1"/>
              </a:buClr>
              <a:buSzPts val="2400"/>
              <a:buNone/>
            </a:pPr>
            <a:r>
              <a:t/>
            </a:r>
            <a:endParaRPr sz="2400">
              <a:latin typeface="Calibri"/>
              <a:ea typeface="Calibri"/>
              <a:cs typeface="Calibri"/>
              <a:sym typeface="Calibri"/>
            </a:endParaRPr>
          </a:p>
          <a:p>
            <a:pPr indent="-228600" lvl="0" marL="228600" rtl="0" algn="l">
              <a:lnSpc>
                <a:spcPct val="90000"/>
              </a:lnSpc>
              <a:spcBef>
                <a:spcPts val="1000"/>
              </a:spcBef>
              <a:spcAft>
                <a:spcPts val="0"/>
              </a:spcAft>
              <a:buClr>
                <a:schemeClr val="dk1"/>
              </a:buClr>
              <a:buSzPts val="2400"/>
              <a:buNone/>
            </a:pPr>
            <a:r>
              <a:t/>
            </a:r>
            <a:endParaRPr sz="2400">
              <a:latin typeface="Calibri"/>
              <a:ea typeface="Calibri"/>
              <a:cs typeface="Calibri"/>
              <a:sym typeface="Calibri"/>
            </a:endParaRPr>
          </a:p>
        </p:txBody>
      </p:sp>
      <p:sp>
        <p:nvSpPr>
          <p:cNvPr id="723" name="Google Shape;723;p68"/>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724" name="Google Shape;724;p68"/>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Tree>
  </p:cSld>
  <p:clrMapOvr>
    <a:masterClrMapping/>
  </p:clrMapOvr>
  <p:transition spd="med">
    <p:plus/>
  </p:transition>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8" name="Shape 728"/>
        <p:cNvGrpSpPr/>
        <p:nvPr/>
      </p:nvGrpSpPr>
      <p:grpSpPr>
        <a:xfrm>
          <a:off x="0" y="0"/>
          <a:ext cx="0" cy="0"/>
          <a:chOff x="0" y="0"/>
          <a:chExt cx="0" cy="0"/>
        </a:xfrm>
      </p:grpSpPr>
      <p:sp>
        <p:nvSpPr>
          <p:cNvPr id="729" name="Google Shape;729;p69"/>
          <p:cNvSpPr txBox="1"/>
          <p:nvPr>
            <p:ph type="title"/>
          </p:nvPr>
        </p:nvSpPr>
        <p:spPr>
          <a:xfrm>
            <a:off x="110490" y="0"/>
            <a:ext cx="11961495" cy="838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b="1" lang="en-US" sz="3200">
                <a:latin typeface="Calibri"/>
                <a:ea typeface="Calibri"/>
                <a:cs typeface="Calibri"/>
                <a:sym typeface="Calibri"/>
              </a:rPr>
              <a:t>Prebiotics ensure the support for probiotic activity </a:t>
            </a:r>
            <a:endParaRPr b="1" sz="3200">
              <a:latin typeface="Calibri"/>
              <a:ea typeface="Calibri"/>
              <a:cs typeface="Calibri"/>
              <a:sym typeface="Calibri"/>
            </a:endParaRPr>
          </a:p>
        </p:txBody>
      </p:sp>
      <p:sp>
        <p:nvSpPr>
          <p:cNvPr id="730" name="Google Shape;730;p69"/>
          <p:cNvSpPr txBox="1"/>
          <p:nvPr>
            <p:ph idx="1" type="body"/>
          </p:nvPr>
        </p:nvSpPr>
        <p:spPr>
          <a:xfrm>
            <a:off x="172085" y="636905"/>
            <a:ext cx="6483350" cy="5760085"/>
          </a:xfrm>
          <a:prstGeom prst="rect">
            <a:avLst/>
          </a:prstGeom>
          <a:noFill/>
          <a:ln>
            <a:noFill/>
          </a:ln>
        </p:spPr>
        <p:txBody>
          <a:bodyPr anchorCtr="0" anchor="t" bIns="45700" lIns="91425" spcFirstLastPara="1" rIns="91425" wrap="square" tIns="45700">
            <a:normAutofit fontScale="25000"/>
          </a:bodyPr>
          <a:lstStyle/>
          <a:p>
            <a:pPr indent="-228600" lvl="0" marL="228600" rtl="0" algn="l">
              <a:lnSpc>
                <a:spcPct val="90000"/>
              </a:lnSpc>
              <a:spcBef>
                <a:spcPts val="0"/>
              </a:spcBef>
              <a:spcAft>
                <a:spcPts val="0"/>
              </a:spcAft>
              <a:buClr>
                <a:schemeClr val="dk1"/>
              </a:buClr>
              <a:buSzPct val="100000"/>
              <a:buChar char="•"/>
            </a:pPr>
            <a:r>
              <a:rPr lang="en-US" sz="8000"/>
              <a:t>Oligosaccharide is the main constituent of prebiotic food products.</a:t>
            </a:r>
            <a:endParaRPr sz="8000"/>
          </a:p>
          <a:p>
            <a:pPr indent="-228600" lvl="0" marL="228600" rtl="0" algn="l">
              <a:lnSpc>
                <a:spcPct val="90000"/>
              </a:lnSpc>
              <a:spcBef>
                <a:spcPts val="1000"/>
              </a:spcBef>
              <a:spcAft>
                <a:spcPts val="0"/>
              </a:spcAft>
              <a:buClr>
                <a:schemeClr val="dk1"/>
              </a:buClr>
              <a:buSzPct val="100000"/>
              <a:buChar char="•"/>
            </a:pPr>
            <a:r>
              <a:rPr lang="en-US" sz="8000"/>
              <a:t>Oligosaccharides stimulate the growth of benefic bacteria and increase the resistance to invading pathogens.</a:t>
            </a:r>
            <a:endParaRPr sz="8000"/>
          </a:p>
          <a:p>
            <a:pPr indent="-228600" lvl="0" marL="228600" rtl="0" algn="l">
              <a:lnSpc>
                <a:spcPct val="90000"/>
              </a:lnSpc>
              <a:spcBef>
                <a:spcPts val="1000"/>
              </a:spcBef>
              <a:spcAft>
                <a:spcPts val="0"/>
              </a:spcAft>
              <a:buClr>
                <a:schemeClr val="dk1"/>
              </a:buClr>
              <a:buSzPct val="100000"/>
              <a:buChar char="•"/>
            </a:pPr>
            <a:r>
              <a:rPr b="1" lang="en-US" sz="8000"/>
              <a:t>The functional oligosaccharides include;</a:t>
            </a:r>
            <a:endParaRPr sz="8000"/>
          </a:p>
          <a:p>
            <a:pPr indent="-228600" lvl="0" marL="228600" rtl="0" algn="l">
              <a:lnSpc>
                <a:spcPct val="90000"/>
              </a:lnSpc>
              <a:spcBef>
                <a:spcPts val="1000"/>
              </a:spcBef>
              <a:spcAft>
                <a:spcPts val="0"/>
              </a:spcAft>
              <a:buClr>
                <a:srgbClr val="385623"/>
              </a:buClr>
              <a:buSzPct val="100000"/>
              <a:buFont typeface="Noto Sans Symbols"/>
              <a:buChar char="❖"/>
            </a:pPr>
            <a:r>
              <a:rPr b="1" lang="en-US" sz="8000">
                <a:solidFill>
                  <a:srgbClr val="385623"/>
                </a:solidFill>
              </a:rPr>
              <a:t>Fructooligosaccharides (FOS). </a:t>
            </a:r>
            <a:endParaRPr b="1" sz="8000">
              <a:solidFill>
                <a:srgbClr val="385623"/>
              </a:solidFill>
            </a:endParaRPr>
          </a:p>
          <a:p>
            <a:pPr indent="-228600" lvl="0" marL="228600" rtl="0" algn="l">
              <a:lnSpc>
                <a:spcPct val="90000"/>
              </a:lnSpc>
              <a:spcBef>
                <a:spcPts val="1000"/>
              </a:spcBef>
              <a:spcAft>
                <a:spcPts val="0"/>
              </a:spcAft>
              <a:buClr>
                <a:schemeClr val="dk1"/>
              </a:buClr>
              <a:buSzPct val="100000"/>
              <a:buFont typeface="Noto Sans Symbols"/>
              <a:buChar char="❖"/>
            </a:pPr>
            <a:r>
              <a:rPr lang="en-US" sz="8000"/>
              <a:t>Glucooligosaccharides(GOS) </a:t>
            </a:r>
            <a:endParaRPr sz="8000"/>
          </a:p>
          <a:p>
            <a:pPr indent="-228600" lvl="0" marL="228600" rtl="0" algn="l">
              <a:lnSpc>
                <a:spcPct val="90000"/>
              </a:lnSpc>
              <a:spcBef>
                <a:spcPts val="1000"/>
              </a:spcBef>
              <a:spcAft>
                <a:spcPts val="0"/>
              </a:spcAft>
              <a:buClr>
                <a:srgbClr val="385623"/>
              </a:buClr>
              <a:buSzPct val="100000"/>
              <a:buFont typeface="Noto Sans Symbols"/>
              <a:buChar char="❖"/>
            </a:pPr>
            <a:r>
              <a:rPr b="1" lang="en-US" sz="8000">
                <a:solidFill>
                  <a:srgbClr val="385623"/>
                </a:solidFill>
              </a:rPr>
              <a:t>Inulin</a:t>
            </a:r>
            <a:endParaRPr b="1" sz="8000">
              <a:solidFill>
                <a:srgbClr val="385623"/>
              </a:solidFill>
            </a:endParaRPr>
          </a:p>
          <a:p>
            <a:pPr indent="-228600" lvl="0" marL="228600" rtl="0" algn="l">
              <a:lnSpc>
                <a:spcPct val="90000"/>
              </a:lnSpc>
              <a:spcBef>
                <a:spcPts val="1000"/>
              </a:spcBef>
              <a:spcAft>
                <a:spcPts val="0"/>
              </a:spcAft>
              <a:buClr>
                <a:schemeClr val="dk1"/>
              </a:buClr>
              <a:buSzPct val="100000"/>
              <a:buFont typeface="Noto Sans Symbols"/>
              <a:buChar char="❖"/>
            </a:pPr>
            <a:r>
              <a:rPr lang="en-US" sz="8000"/>
              <a:t> Isomaltooligosaccharides (IMO) </a:t>
            </a:r>
            <a:endParaRPr sz="8000"/>
          </a:p>
          <a:p>
            <a:pPr indent="-228600" lvl="0" marL="228600" rtl="0" algn="l">
              <a:lnSpc>
                <a:spcPct val="90000"/>
              </a:lnSpc>
              <a:spcBef>
                <a:spcPts val="1000"/>
              </a:spcBef>
              <a:spcAft>
                <a:spcPts val="0"/>
              </a:spcAft>
              <a:buClr>
                <a:schemeClr val="dk1"/>
              </a:buClr>
              <a:buSzPct val="100000"/>
              <a:buFont typeface="Noto Sans Symbols"/>
              <a:buChar char="❖"/>
            </a:pPr>
            <a:r>
              <a:rPr lang="en-US" sz="8000"/>
              <a:t> </a:t>
            </a:r>
            <a:r>
              <a:rPr b="1" lang="en-US" sz="8000">
                <a:solidFill>
                  <a:srgbClr val="385623"/>
                </a:solidFill>
              </a:rPr>
              <a:t>Soybeanmeal oligosaccharides (SMO</a:t>
            </a:r>
            <a:r>
              <a:rPr lang="en-US" sz="8000"/>
              <a:t>) </a:t>
            </a:r>
            <a:endParaRPr sz="8000"/>
          </a:p>
          <a:p>
            <a:pPr indent="-228600" lvl="0" marL="228600" rtl="0" algn="l">
              <a:lnSpc>
                <a:spcPct val="90000"/>
              </a:lnSpc>
              <a:spcBef>
                <a:spcPts val="1000"/>
              </a:spcBef>
              <a:spcAft>
                <a:spcPts val="0"/>
              </a:spcAft>
              <a:buClr>
                <a:schemeClr val="dk1"/>
              </a:buClr>
              <a:buSzPct val="100000"/>
              <a:buFont typeface="Noto Sans Symbols"/>
              <a:buChar char="❖"/>
            </a:pPr>
            <a:r>
              <a:rPr lang="en-US" sz="8000"/>
              <a:t>Mannan oligosaccharides(MOS)</a:t>
            </a:r>
            <a:endParaRPr sz="8000"/>
          </a:p>
          <a:p>
            <a:pPr indent="-228600" lvl="0" marL="228600" rtl="0" algn="l">
              <a:lnSpc>
                <a:spcPct val="90000"/>
              </a:lnSpc>
              <a:spcBef>
                <a:spcPts val="1000"/>
              </a:spcBef>
              <a:spcAft>
                <a:spcPts val="0"/>
              </a:spcAft>
              <a:buClr>
                <a:schemeClr val="dk1"/>
              </a:buClr>
              <a:buSzPct val="100000"/>
              <a:buFont typeface="Noto Sans Symbols"/>
              <a:buChar char="❖"/>
            </a:pPr>
            <a:r>
              <a:rPr lang="en-US" sz="8000"/>
              <a:t> </a:t>
            </a:r>
            <a:r>
              <a:rPr b="1" lang="en-US" sz="8000">
                <a:solidFill>
                  <a:srgbClr val="385623"/>
                </a:solidFill>
              </a:rPr>
              <a:t>Galactooligosaccharides</a:t>
            </a:r>
            <a:r>
              <a:rPr lang="en-US" sz="8000"/>
              <a:t> </a:t>
            </a:r>
            <a:endParaRPr sz="8000"/>
          </a:p>
          <a:p>
            <a:pPr indent="-228600" lvl="0" marL="228600" rtl="0" algn="l">
              <a:lnSpc>
                <a:spcPct val="90000"/>
              </a:lnSpc>
              <a:spcBef>
                <a:spcPts val="1000"/>
              </a:spcBef>
              <a:spcAft>
                <a:spcPts val="0"/>
              </a:spcAft>
              <a:buClr>
                <a:srgbClr val="0C0C0C"/>
              </a:buClr>
              <a:buSzPct val="100000"/>
              <a:buFont typeface="Noto Sans Symbols"/>
              <a:buChar char="❖"/>
            </a:pPr>
            <a:r>
              <a:rPr lang="en-US" sz="8000">
                <a:solidFill>
                  <a:srgbClr val="0C0C0C"/>
                </a:solidFill>
              </a:rPr>
              <a:t>Maltooligosaccharides (MO) </a:t>
            </a:r>
            <a:endParaRPr sz="8000">
              <a:solidFill>
                <a:srgbClr val="0C0C0C"/>
              </a:solidFill>
            </a:endParaRPr>
          </a:p>
          <a:p>
            <a:pPr indent="-228600" lvl="0" marL="228600" rtl="0" algn="l">
              <a:lnSpc>
                <a:spcPct val="90000"/>
              </a:lnSpc>
              <a:spcBef>
                <a:spcPts val="1000"/>
              </a:spcBef>
              <a:spcAft>
                <a:spcPts val="0"/>
              </a:spcAft>
              <a:buClr>
                <a:srgbClr val="385623"/>
              </a:buClr>
              <a:buSzPct val="100000"/>
              <a:buFont typeface="Noto Sans Symbols"/>
              <a:buChar char="❖"/>
            </a:pPr>
            <a:r>
              <a:rPr b="1" lang="en-US" sz="8000">
                <a:solidFill>
                  <a:srgbClr val="385623"/>
                </a:solidFill>
              </a:rPr>
              <a:t>Xylooligosaccharides (XOS) </a:t>
            </a:r>
            <a:endParaRPr b="1" sz="8000">
              <a:solidFill>
                <a:srgbClr val="385623"/>
              </a:solidFill>
            </a:endParaRPr>
          </a:p>
          <a:p>
            <a:pPr indent="-228600" lvl="0" marL="228600" rtl="0" algn="l">
              <a:lnSpc>
                <a:spcPct val="90000"/>
              </a:lnSpc>
              <a:spcBef>
                <a:spcPts val="1000"/>
              </a:spcBef>
              <a:spcAft>
                <a:spcPts val="0"/>
              </a:spcAft>
              <a:buClr>
                <a:schemeClr val="dk1"/>
              </a:buClr>
              <a:buSzPct val="100000"/>
              <a:buFont typeface="Noto Sans Symbols"/>
              <a:buChar char="❖"/>
            </a:pPr>
            <a:r>
              <a:rPr lang="en-US" sz="8000"/>
              <a:t>Pectin-derived acidic oligosaccharides (pAOS).</a:t>
            </a:r>
            <a:endParaRPr sz="8000"/>
          </a:p>
          <a:p>
            <a:pPr indent="-228600" lvl="0" marL="228600" rtl="0" algn="l">
              <a:lnSpc>
                <a:spcPct val="90000"/>
              </a:lnSpc>
              <a:spcBef>
                <a:spcPts val="1000"/>
              </a:spcBef>
              <a:spcAft>
                <a:spcPts val="0"/>
              </a:spcAft>
              <a:buClr>
                <a:schemeClr val="dk1"/>
              </a:buClr>
              <a:buSzPct val="100000"/>
              <a:buNone/>
            </a:pPr>
            <a:r>
              <a:t/>
            </a:r>
            <a:endParaRPr sz="8000"/>
          </a:p>
        </p:txBody>
      </p:sp>
      <p:sp>
        <p:nvSpPr>
          <p:cNvPr id="731" name="Google Shape;731;p69"/>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732" name="Google Shape;732;p69"/>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
        <p:nvSpPr>
          <p:cNvPr id="733" name="Google Shape;733;p69"/>
          <p:cNvSpPr txBox="1"/>
          <p:nvPr/>
        </p:nvSpPr>
        <p:spPr>
          <a:xfrm>
            <a:off x="6085840" y="2475865"/>
            <a:ext cx="6096000" cy="267652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2400"/>
              <a:buFont typeface="Calibri"/>
              <a:buNone/>
            </a:pPr>
            <a:r>
              <a:rPr b="1" lang="en-US" sz="2400">
                <a:solidFill>
                  <a:schemeClr val="dk1"/>
                </a:solidFill>
                <a:latin typeface="Calibri"/>
                <a:ea typeface="Calibri"/>
                <a:cs typeface="Calibri"/>
                <a:sym typeface="Calibri"/>
              </a:rPr>
              <a:t>How do they work?</a:t>
            </a:r>
            <a:endParaRPr b="1" sz="2400">
              <a:solidFill>
                <a:schemeClr val="dk1"/>
              </a:solidFill>
              <a:latin typeface="Calibri"/>
              <a:ea typeface="Calibri"/>
              <a:cs typeface="Calibri"/>
              <a:sym typeface="Calibri"/>
            </a:endParaRPr>
          </a:p>
          <a:p>
            <a:pPr indent="-152400" lvl="0" marL="0" marR="0" rtl="0" algn="l">
              <a:spcBef>
                <a:spcPts val="0"/>
              </a:spcBef>
              <a:spcAft>
                <a:spcPts val="0"/>
              </a:spcAft>
              <a:buClr>
                <a:schemeClr val="dk1"/>
              </a:buClr>
              <a:buSzPts val="2400"/>
              <a:buFont typeface="Calibri"/>
              <a:buChar char="•"/>
            </a:pPr>
            <a:r>
              <a:rPr lang="en-US" sz="2400">
                <a:solidFill>
                  <a:schemeClr val="dk1"/>
                </a:solidFill>
                <a:latin typeface="Calibri"/>
                <a:ea typeface="Calibri"/>
                <a:cs typeface="Calibri"/>
                <a:sym typeface="Calibri"/>
              </a:rPr>
              <a:t> Increase a number of bifidobacterium and lactic acid bacteria.</a:t>
            </a:r>
            <a:endParaRPr sz="2400">
              <a:solidFill>
                <a:schemeClr val="dk1"/>
              </a:solidFill>
              <a:latin typeface="Calibri"/>
              <a:ea typeface="Calibri"/>
              <a:cs typeface="Calibri"/>
              <a:sym typeface="Calibri"/>
            </a:endParaRPr>
          </a:p>
          <a:p>
            <a:pPr indent="-152400" lvl="0" marL="0" marR="0" rtl="0" algn="l">
              <a:spcBef>
                <a:spcPts val="0"/>
              </a:spcBef>
              <a:spcAft>
                <a:spcPts val="0"/>
              </a:spcAft>
              <a:buClr>
                <a:schemeClr val="dk1"/>
              </a:buClr>
              <a:buSzPts val="2400"/>
              <a:buFont typeface="Calibri"/>
              <a:buChar char="•"/>
            </a:pPr>
            <a:r>
              <a:rPr lang="en-US" sz="2400">
                <a:solidFill>
                  <a:schemeClr val="dk1"/>
                </a:solidFill>
                <a:latin typeface="Calibri"/>
                <a:ea typeface="Calibri"/>
                <a:cs typeface="Calibri"/>
                <a:sym typeface="Calibri"/>
              </a:rPr>
              <a:t> Effect on the metabolism of lipids.</a:t>
            </a:r>
            <a:endParaRPr sz="2400">
              <a:solidFill>
                <a:schemeClr val="dk1"/>
              </a:solidFill>
              <a:latin typeface="Calibri"/>
              <a:ea typeface="Calibri"/>
              <a:cs typeface="Calibri"/>
              <a:sym typeface="Calibri"/>
            </a:endParaRPr>
          </a:p>
          <a:p>
            <a:pPr indent="-152400" lvl="0" marL="0" marR="0" rtl="0" algn="l">
              <a:spcBef>
                <a:spcPts val="0"/>
              </a:spcBef>
              <a:spcAft>
                <a:spcPts val="0"/>
              </a:spcAft>
              <a:buClr>
                <a:schemeClr val="dk1"/>
              </a:buClr>
              <a:buSzPts val="2400"/>
              <a:buFont typeface="Calibri"/>
              <a:buChar char="•"/>
            </a:pPr>
            <a:r>
              <a:rPr lang="en-US" sz="2400">
                <a:solidFill>
                  <a:schemeClr val="dk1"/>
                </a:solidFill>
                <a:latin typeface="Calibri"/>
                <a:ea typeface="Calibri"/>
                <a:cs typeface="Calibri"/>
                <a:sym typeface="Calibri"/>
              </a:rPr>
              <a:t> Suppression of putrefactive bacteria.</a:t>
            </a:r>
            <a:endParaRPr sz="2400">
              <a:solidFill>
                <a:schemeClr val="dk1"/>
              </a:solidFill>
              <a:latin typeface="Calibri"/>
              <a:ea typeface="Calibri"/>
              <a:cs typeface="Calibri"/>
              <a:sym typeface="Calibri"/>
            </a:endParaRPr>
          </a:p>
          <a:p>
            <a:pPr indent="-152400" lvl="0" marL="0" marR="0" rtl="0" algn="l">
              <a:spcBef>
                <a:spcPts val="0"/>
              </a:spcBef>
              <a:spcAft>
                <a:spcPts val="0"/>
              </a:spcAft>
              <a:buClr>
                <a:schemeClr val="dk1"/>
              </a:buClr>
              <a:buSzPts val="2400"/>
              <a:buFont typeface="Calibri"/>
              <a:buChar char="•"/>
            </a:pPr>
            <a:r>
              <a:rPr lang="en-US" sz="2400">
                <a:solidFill>
                  <a:schemeClr val="dk1"/>
                </a:solidFill>
                <a:latin typeface="Calibri"/>
                <a:ea typeface="Calibri"/>
                <a:cs typeface="Calibri"/>
                <a:sym typeface="Calibri"/>
              </a:rPr>
              <a:t> Growth of bifidobacteria.</a:t>
            </a:r>
            <a:endParaRPr sz="2400">
              <a:solidFill>
                <a:schemeClr val="dk1"/>
              </a:solidFill>
              <a:latin typeface="Calibri"/>
              <a:ea typeface="Calibri"/>
              <a:cs typeface="Calibri"/>
              <a:sym typeface="Calibri"/>
            </a:endParaRPr>
          </a:p>
          <a:p>
            <a:pPr indent="-152400" lvl="0" marL="0" marR="0" rtl="0" algn="l">
              <a:spcBef>
                <a:spcPts val="0"/>
              </a:spcBef>
              <a:spcAft>
                <a:spcPts val="0"/>
              </a:spcAft>
              <a:buClr>
                <a:schemeClr val="dk1"/>
              </a:buClr>
              <a:buSzPts val="2400"/>
              <a:buFont typeface="Calibri"/>
              <a:buChar char="•"/>
            </a:pPr>
            <a:r>
              <a:rPr lang="en-US" sz="2400">
                <a:solidFill>
                  <a:schemeClr val="dk1"/>
                </a:solidFill>
                <a:latin typeface="Calibri"/>
                <a:ea typeface="Calibri"/>
                <a:cs typeface="Calibri"/>
                <a:sym typeface="Calibri"/>
              </a:rPr>
              <a:t> It helps to lower colon cancer risk.</a:t>
            </a:r>
            <a:endParaRPr sz="2400">
              <a:solidFill>
                <a:schemeClr val="dk1"/>
              </a:solidFill>
              <a:latin typeface="Calibri"/>
              <a:ea typeface="Calibri"/>
              <a:cs typeface="Calibri"/>
              <a:sym typeface="Calibri"/>
            </a:endParaRPr>
          </a:p>
        </p:txBody>
      </p:sp>
    </p:spTree>
  </p:cSld>
  <p:clrMapOvr>
    <a:masterClrMapping/>
  </p:clrMapOvr>
  <p:transition spd="med">
    <p:push dir="r"/>
  </p:transition>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7" name="Shape 737"/>
        <p:cNvGrpSpPr/>
        <p:nvPr/>
      </p:nvGrpSpPr>
      <p:grpSpPr>
        <a:xfrm>
          <a:off x="0" y="0"/>
          <a:ext cx="0" cy="0"/>
          <a:chOff x="0" y="0"/>
          <a:chExt cx="0" cy="0"/>
        </a:xfrm>
      </p:grpSpPr>
      <p:sp>
        <p:nvSpPr>
          <p:cNvPr id="738" name="Google Shape;738;p70"/>
          <p:cNvSpPr txBox="1"/>
          <p:nvPr>
            <p:ph type="title"/>
          </p:nvPr>
        </p:nvSpPr>
        <p:spPr>
          <a:xfrm>
            <a:off x="63500" y="72390"/>
            <a:ext cx="8382000" cy="63246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3200"/>
              <a:buFont typeface="Calibri"/>
              <a:buNone/>
            </a:pPr>
            <a:r>
              <a:rPr b="1" lang="en-US" sz="3200">
                <a:solidFill>
                  <a:schemeClr val="dk1"/>
                </a:solidFill>
                <a:latin typeface="Calibri"/>
                <a:ea typeface="Calibri"/>
                <a:cs typeface="Calibri"/>
                <a:sym typeface="Calibri"/>
              </a:rPr>
              <a:t>USES OF PREBIOTICS</a:t>
            </a:r>
            <a:endParaRPr b="1" sz="3200">
              <a:solidFill>
                <a:schemeClr val="dk1"/>
              </a:solidFill>
              <a:latin typeface="Calibri"/>
              <a:ea typeface="Calibri"/>
              <a:cs typeface="Calibri"/>
              <a:sym typeface="Calibri"/>
            </a:endParaRPr>
          </a:p>
        </p:txBody>
      </p:sp>
      <p:sp>
        <p:nvSpPr>
          <p:cNvPr id="739" name="Google Shape;739;p70"/>
          <p:cNvSpPr txBox="1"/>
          <p:nvPr>
            <p:ph idx="1" type="body"/>
          </p:nvPr>
        </p:nvSpPr>
        <p:spPr>
          <a:xfrm>
            <a:off x="240665" y="890270"/>
            <a:ext cx="10515600" cy="4351338"/>
          </a:xfrm>
          <a:prstGeom prst="rect">
            <a:avLst/>
          </a:prstGeom>
          <a:noFill/>
          <a:ln>
            <a:noFill/>
          </a:ln>
        </p:spPr>
        <p:txBody>
          <a:bodyPr anchorCtr="0" anchor="t" bIns="45700" lIns="91425" spcFirstLastPara="1" rIns="91425" wrap="square" tIns="45700">
            <a:normAutofit fontScale="87500" lnSpcReduction="10000"/>
          </a:bodyPr>
          <a:lstStyle/>
          <a:p>
            <a:pPr indent="-228600" lvl="0" marL="228600" rtl="0" algn="l">
              <a:lnSpc>
                <a:spcPct val="90000"/>
              </a:lnSpc>
              <a:spcBef>
                <a:spcPts val="0"/>
              </a:spcBef>
              <a:spcAft>
                <a:spcPts val="0"/>
              </a:spcAft>
              <a:buClr>
                <a:schemeClr val="dk1"/>
              </a:buClr>
              <a:buSzPct val="100000"/>
              <a:buChar char="•"/>
            </a:pPr>
            <a:r>
              <a:rPr lang="en-US"/>
              <a:t> Enhance bone density and increase Calcium absorption.</a:t>
            </a:r>
            <a:endParaRPr/>
          </a:p>
          <a:p>
            <a:pPr indent="-228600" lvl="0" marL="228600" rtl="0" algn="l">
              <a:lnSpc>
                <a:spcPct val="90000"/>
              </a:lnSpc>
              <a:spcBef>
                <a:spcPts val="1000"/>
              </a:spcBef>
              <a:spcAft>
                <a:spcPts val="0"/>
              </a:spcAft>
              <a:buClr>
                <a:schemeClr val="dk1"/>
              </a:buClr>
              <a:buSzPct val="100000"/>
              <a:buChar char="•"/>
            </a:pPr>
            <a:r>
              <a:rPr lang="en-US"/>
              <a:t> Improve immune function in both the gut and body.</a:t>
            </a:r>
            <a:endParaRPr/>
          </a:p>
          <a:p>
            <a:pPr indent="-228600" lvl="0" marL="228600" rtl="0" algn="l">
              <a:lnSpc>
                <a:spcPct val="90000"/>
              </a:lnSpc>
              <a:spcBef>
                <a:spcPts val="1000"/>
              </a:spcBef>
              <a:spcAft>
                <a:spcPts val="0"/>
              </a:spcAft>
              <a:buClr>
                <a:schemeClr val="dk1"/>
              </a:buClr>
              <a:buSzPct val="100000"/>
              <a:buChar char="•"/>
            </a:pPr>
            <a:r>
              <a:rPr lang="en-US"/>
              <a:t> Establish a healthier balance of bacteria in the gut.</a:t>
            </a:r>
            <a:endParaRPr/>
          </a:p>
          <a:p>
            <a:pPr indent="-228600" lvl="0" marL="228600" rtl="0" algn="l">
              <a:lnSpc>
                <a:spcPct val="90000"/>
              </a:lnSpc>
              <a:spcBef>
                <a:spcPts val="1000"/>
              </a:spcBef>
              <a:spcAft>
                <a:spcPts val="0"/>
              </a:spcAft>
              <a:buClr>
                <a:schemeClr val="dk1"/>
              </a:buClr>
              <a:buSzPct val="100000"/>
              <a:buChar char="•"/>
            </a:pPr>
            <a:r>
              <a:rPr lang="en-US"/>
              <a:t> Promote regular bowel movements.</a:t>
            </a:r>
            <a:endParaRPr/>
          </a:p>
          <a:p>
            <a:pPr indent="-228600" lvl="0" marL="228600" rtl="0" algn="l">
              <a:lnSpc>
                <a:spcPct val="90000"/>
              </a:lnSpc>
              <a:spcBef>
                <a:spcPts val="1000"/>
              </a:spcBef>
              <a:spcAft>
                <a:spcPts val="0"/>
              </a:spcAft>
              <a:buClr>
                <a:schemeClr val="dk1"/>
              </a:buClr>
              <a:buSzPct val="100000"/>
              <a:buChar char="•"/>
            </a:pPr>
            <a:r>
              <a:rPr lang="en-US"/>
              <a:t> Suppress appetite.</a:t>
            </a:r>
            <a:endParaRPr/>
          </a:p>
          <a:p>
            <a:pPr indent="-228600" lvl="0" marL="228600" rtl="0" algn="l">
              <a:lnSpc>
                <a:spcPct val="90000"/>
              </a:lnSpc>
              <a:spcBef>
                <a:spcPts val="1000"/>
              </a:spcBef>
              <a:spcAft>
                <a:spcPts val="0"/>
              </a:spcAft>
              <a:buClr>
                <a:schemeClr val="dk1"/>
              </a:buClr>
              <a:buSzPct val="100000"/>
              <a:buChar char="•"/>
            </a:pPr>
            <a:r>
              <a:rPr lang="en-US"/>
              <a:t> Reduces the risk of an intestinal infection.</a:t>
            </a:r>
            <a:endParaRPr/>
          </a:p>
          <a:p>
            <a:pPr indent="-228600" lvl="0" marL="228600" rtl="0" algn="l">
              <a:lnSpc>
                <a:spcPct val="90000"/>
              </a:lnSpc>
              <a:spcBef>
                <a:spcPts val="1000"/>
              </a:spcBef>
              <a:spcAft>
                <a:spcPts val="0"/>
              </a:spcAft>
              <a:buClr>
                <a:schemeClr val="dk1"/>
              </a:buClr>
              <a:buSzPct val="100000"/>
              <a:buChar char="•"/>
            </a:pPr>
            <a:r>
              <a:rPr lang="en-US"/>
              <a:t> Increase in mineral absorption and improvement of bone health.</a:t>
            </a:r>
            <a:endParaRPr/>
          </a:p>
          <a:p>
            <a:pPr indent="-228600" lvl="0" marL="228600" rtl="0" algn="l">
              <a:lnSpc>
                <a:spcPct val="90000"/>
              </a:lnSpc>
              <a:spcBef>
                <a:spcPts val="1000"/>
              </a:spcBef>
              <a:spcAft>
                <a:spcPts val="0"/>
              </a:spcAft>
              <a:buClr>
                <a:schemeClr val="dk1"/>
              </a:buClr>
              <a:buSzPct val="100000"/>
              <a:buChar char="•"/>
            </a:pPr>
            <a:r>
              <a:rPr lang="en-US"/>
              <a:t> Modulation of gastro-intestinal peptides production, energy metabolism and satiety.</a:t>
            </a:r>
            <a:endParaRPr/>
          </a:p>
          <a:p>
            <a:pPr indent="-228600" lvl="0" marL="228600" rtl="0" algn="l">
              <a:lnSpc>
                <a:spcPct val="90000"/>
              </a:lnSpc>
              <a:spcBef>
                <a:spcPts val="1000"/>
              </a:spcBef>
              <a:spcAft>
                <a:spcPts val="0"/>
              </a:spcAft>
              <a:buClr>
                <a:schemeClr val="dk1"/>
              </a:buClr>
              <a:buSzPct val="100000"/>
              <a:buChar char="•"/>
            </a:pPr>
            <a:r>
              <a:rPr lang="en-US"/>
              <a:t> Initiation (after birth) and regulation/modulation of immune functions.</a:t>
            </a:r>
            <a:endParaRPr/>
          </a:p>
          <a:p>
            <a:pPr indent="-73025" lvl="0" marL="228600" rtl="0" algn="l">
              <a:lnSpc>
                <a:spcPct val="90000"/>
              </a:lnSpc>
              <a:spcBef>
                <a:spcPts val="1000"/>
              </a:spcBef>
              <a:spcAft>
                <a:spcPts val="0"/>
              </a:spcAft>
              <a:buClr>
                <a:schemeClr val="dk1"/>
              </a:buClr>
              <a:buSzPct val="100000"/>
              <a:buNone/>
            </a:pPr>
            <a:r>
              <a:t/>
            </a:r>
            <a:endParaRPr/>
          </a:p>
          <a:p>
            <a:pPr indent="-228600" lvl="0" marL="228600" rtl="0" algn="l">
              <a:lnSpc>
                <a:spcPct val="90000"/>
              </a:lnSpc>
              <a:spcBef>
                <a:spcPts val="1000"/>
              </a:spcBef>
              <a:spcAft>
                <a:spcPts val="0"/>
              </a:spcAft>
              <a:buClr>
                <a:schemeClr val="dk1"/>
              </a:buClr>
              <a:buSzPct val="100000"/>
              <a:buNone/>
            </a:pPr>
            <a:r>
              <a:t/>
            </a:r>
            <a:endParaRPr/>
          </a:p>
        </p:txBody>
      </p:sp>
      <p:sp>
        <p:nvSpPr>
          <p:cNvPr id="740" name="Google Shape;740;p70"/>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741" name="Google Shape;741;p70"/>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Tree>
  </p:cSld>
  <p:clrMapOvr>
    <a:masterClrMapping/>
  </p:clrMapOvr>
  <p:transition spd="med">
    <p:blinds/>
  </p:transition>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5" name="Shape 745"/>
        <p:cNvGrpSpPr/>
        <p:nvPr/>
      </p:nvGrpSpPr>
      <p:grpSpPr>
        <a:xfrm>
          <a:off x="0" y="0"/>
          <a:ext cx="0" cy="0"/>
          <a:chOff x="0" y="0"/>
          <a:chExt cx="0" cy="0"/>
        </a:xfrm>
      </p:grpSpPr>
      <p:sp>
        <p:nvSpPr>
          <p:cNvPr id="746" name="Google Shape;746;p71"/>
          <p:cNvSpPr txBox="1"/>
          <p:nvPr>
            <p:ph type="title"/>
          </p:nvPr>
        </p:nvSpPr>
        <p:spPr>
          <a:xfrm>
            <a:off x="139065" y="47625"/>
            <a:ext cx="9690735" cy="62357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C0C0C"/>
              </a:buClr>
              <a:buSzPts val="3200"/>
              <a:buFont typeface="Calibri"/>
              <a:buNone/>
            </a:pPr>
            <a:r>
              <a:rPr b="1" lang="en-US" sz="3200">
                <a:solidFill>
                  <a:srgbClr val="0C0C0C"/>
                </a:solidFill>
                <a:latin typeface="Calibri"/>
                <a:ea typeface="Calibri"/>
                <a:cs typeface="Calibri"/>
                <a:sym typeface="Calibri"/>
              </a:rPr>
              <a:t>SOURCES  OF  PREBIOTICS</a:t>
            </a:r>
            <a:endParaRPr b="1" sz="3200">
              <a:solidFill>
                <a:srgbClr val="0C0C0C"/>
              </a:solidFill>
              <a:latin typeface="Calibri"/>
              <a:ea typeface="Calibri"/>
              <a:cs typeface="Calibri"/>
              <a:sym typeface="Calibri"/>
            </a:endParaRPr>
          </a:p>
        </p:txBody>
      </p:sp>
      <p:graphicFrame>
        <p:nvGraphicFramePr>
          <p:cNvPr id="747" name="Google Shape;747;p71"/>
          <p:cNvGraphicFramePr/>
          <p:nvPr/>
        </p:nvGraphicFramePr>
        <p:xfrm>
          <a:off x="56515" y="613408"/>
          <a:ext cx="3000000" cy="3000000"/>
        </p:xfrm>
        <a:graphic>
          <a:graphicData uri="http://schemas.openxmlformats.org/drawingml/2006/table">
            <a:tbl>
              <a:tblPr bandRow="1" firstRow="1">
                <a:noFill/>
                <a:tableStyleId>{9EBE6DE3-D30F-4FC7-A7AC-6DB5EEEAFF87}</a:tableStyleId>
              </a:tblPr>
              <a:tblGrid>
                <a:gridCol w="3931925"/>
                <a:gridCol w="4754875"/>
              </a:tblGrid>
              <a:tr h="506100">
                <a:tc>
                  <a:txBody>
                    <a:bodyPr/>
                    <a:lstStyle/>
                    <a:p>
                      <a:pPr indent="0" lvl="0" marL="0" marR="0" rtl="0" algn="ctr">
                        <a:spcBef>
                          <a:spcPts val="0"/>
                        </a:spcBef>
                        <a:spcAft>
                          <a:spcPts val="0"/>
                        </a:spcAft>
                        <a:buNone/>
                      </a:pPr>
                      <a:r>
                        <a:rPr lang="en-US" sz="1800"/>
                        <a:t>Prebiotics</a:t>
                      </a:r>
                      <a:r>
                        <a:rPr lang="en-US" sz="1800"/>
                        <a:t>  factor</a:t>
                      </a:r>
                      <a:endParaRPr sz="1800"/>
                    </a:p>
                  </a:txBody>
                  <a:tcPr marT="45725" marB="45725" marR="91450" marL="91450"/>
                </a:tc>
                <a:tc>
                  <a:txBody>
                    <a:bodyPr/>
                    <a:lstStyle/>
                    <a:p>
                      <a:pPr indent="0" lvl="0" marL="0" marR="0" rtl="0" algn="ctr">
                        <a:spcBef>
                          <a:spcPts val="0"/>
                        </a:spcBef>
                        <a:spcAft>
                          <a:spcPts val="0"/>
                        </a:spcAft>
                        <a:buNone/>
                      </a:pPr>
                      <a:r>
                        <a:rPr lang="en-US" sz="1800"/>
                        <a:t>Origin</a:t>
                      </a:r>
                      <a:endParaRPr sz="1800"/>
                    </a:p>
                  </a:txBody>
                  <a:tcPr marT="45725" marB="45725" marR="91450" marL="91450"/>
                </a:tc>
              </a:tr>
              <a:tr h="668025">
                <a:tc>
                  <a:txBody>
                    <a:bodyPr/>
                    <a:lstStyle/>
                    <a:p>
                      <a:pPr indent="0" lvl="0" marL="0" marR="0" rtl="0" algn="l">
                        <a:spcBef>
                          <a:spcPts val="0"/>
                        </a:spcBef>
                        <a:spcAft>
                          <a:spcPts val="0"/>
                        </a:spcAft>
                        <a:buNone/>
                      </a:pPr>
                      <a:r>
                        <a:rPr lang="en-US" sz="1800"/>
                        <a:t>Oligosaccharides</a:t>
                      </a:r>
                      <a:endParaRPr sz="1800"/>
                    </a:p>
                  </a:txBody>
                  <a:tcPr marT="45725" marB="45725" marR="91450" marL="91450"/>
                </a:tc>
                <a:tc>
                  <a:txBody>
                    <a:bodyPr/>
                    <a:lstStyle/>
                    <a:p>
                      <a:pPr indent="0" lvl="0" marL="0" marR="0" rtl="0" algn="l">
                        <a:spcBef>
                          <a:spcPts val="0"/>
                        </a:spcBef>
                        <a:spcAft>
                          <a:spcPts val="0"/>
                        </a:spcAft>
                        <a:buNone/>
                      </a:pPr>
                      <a:r>
                        <a:rPr lang="en-US" sz="1800"/>
                        <a:t>Onion,garlic,chicory</a:t>
                      </a:r>
                      <a:r>
                        <a:rPr lang="en-US" sz="1800"/>
                        <a:t>root,yacon, asparagus, jerusalem, artichoke, soybean, wheat bran.</a:t>
                      </a:r>
                      <a:endParaRPr sz="1800"/>
                    </a:p>
                  </a:txBody>
                  <a:tcPr marT="45725" marB="45725" marR="91450" marL="91450"/>
                </a:tc>
              </a:tr>
              <a:tr h="690475">
                <a:tc>
                  <a:txBody>
                    <a:bodyPr/>
                    <a:lstStyle/>
                    <a:p>
                      <a:pPr indent="0" lvl="0" marL="0" marR="0" rtl="0" algn="l">
                        <a:spcBef>
                          <a:spcPts val="0"/>
                        </a:spcBef>
                        <a:spcAft>
                          <a:spcPts val="0"/>
                        </a:spcAft>
                        <a:buNone/>
                      </a:pPr>
                      <a:r>
                        <a:rPr lang="en-US" sz="1800"/>
                        <a:t>Fructo-oligosaccharides (oligofructose,inulin)</a:t>
                      </a:r>
                      <a:endParaRPr sz="1800"/>
                    </a:p>
                  </a:txBody>
                  <a:tcPr marT="45725" marB="45725" marR="91450" marL="91450"/>
                </a:tc>
                <a:tc>
                  <a:txBody>
                    <a:bodyPr/>
                    <a:lstStyle/>
                    <a:p>
                      <a:pPr indent="0" lvl="0" marL="0" marR="0" rtl="0" algn="l">
                        <a:spcBef>
                          <a:spcPts val="0"/>
                        </a:spcBef>
                        <a:spcAft>
                          <a:spcPts val="0"/>
                        </a:spcAft>
                        <a:buNone/>
                      </a:pPr>
                      <a:r>
                        <a:rPr lang="en-US" sz="1800"/>
                        <a:t>Same</a:t>
                      </a:r>
                      <a:r>
                        <a:rPr lang="en-US" sz="1800"/>
                        <a:t> as for oligosaccharides.</a:t>
                      </a:r>
                      <a:endParaRPr sz="1800"/>
                    </a:p>
                  </a:txBody>
                  <a:tcPr marT="45725" marB="45725" marR="91450" marL="91450"/>
                </a:tc>
              </a:tr>
              <a:tr h="690475">
                <a:tc>
                  <a:txBody>
                    <a:bodyPr/>
                    <a:lstStyle/>
                    <a:p>
                      <a:pPr indent="0" lvl="0" marL="0" marR="0" rtl="0" algn="l">
                        <a:spcBef>
                          <a:spcPts val="0"/>
                        </a:spcBef>
                        <a:spcAft>
                          <a:spcPts val="0"/>
                        </a:spcAft>
                        <a:buNone/>
                      </a:pPr>
                      <a:r>
                        <a:rPr lang="en-US" sz="1800"/>
                        <a:t>Fructans</a:t>
                      </a:r>
                      <a:endParaRPr sz="1800"/>
                    </a:p>
                  </a:txBody>
                  <a:tcPr marT="45725" marB="45725" marR="91450" marL="91450"/>
                </a:tc>
                <a:tc>
                  <a:txBody>
                    <a:bodyPr/>
                    <a:lstStyle/>
                    <a:p>
                      <a:pPr indent="0" lvl="0" marL="0" marR="0" rtl="0" algn="l">
                        <a:spcBef>
                          <a:spcPts val="0"/>
                        </a:spcBef>
                        <a:spcAft>
                          <a:spcPts val="0"/>
                        </a:spcAft>
                        <a:buNone/>
                      </a:pPr>
                      <a:r>
                        <a:rPr lang="en-US" sz="1800"/>
                        <a:t>Ash free white powder from the tubers</a:t>
                      </a:r>
                      <a:r>
                        <a:rPr lang="en-US" sz="1800"/>
                        <a:t> of jerusalem artichoke.</a:t>
                      </a:r>
                      <a:endParaRPr sz="1800"/>
                    </a:p>
                  </a:txBody>
                  <a:tcPr marT="45725" marB="45725" marR="91450" marL="91450"/>
                </a:tc>
              </a:tr>
              <a:tr h="690475">
                <a:tc>
                  <a:txBody>
                    <a:bodyPr/>
                    <a:lstStyle/>
                    <a:p>
                      <a:pPr indent="0" lvl="0" marL="0" marR="0" rtl="0" algn="l">
                        <a:spcBef>
                          <a:spcPts val="0"/>
                        </a:spcBef>
                        <a:spcAft>
                          <a:spcPts val="0"/>
                        </a:spcAft>
                        <a:buNone/>
                      </a:pPr>
                      <a:r>
                        <a:rPr lang="en-US" sz="1800"/>
                        <a:t>Human kappa casein and derived glycomacropeptide</a:t>
                      </a:r>
                      <a:endParaRPr sz="1800"/>
                    </a:p>
                  </a:txBody>
                  <a:tcPr marT="45725" marB="45725" marR="91450" marL="91450"/>
                </a:tc>
                <a:tc>
                  <a:txBody>
                    <a:bodyPr/>
                    <a:lstStyle/>
                    <a:p>
                      <a:pPr indent="0" lvl="0" marL="0" marR="0" rtl="0" algn="l">
                        <a:spcBef>
                          <a:spcPts val="0"/>
                        </a:spcBef>
                        <a:spcAft>
                          <a:spcPts val="0"/>
                        </a:spcAft>
                        <a:buNone/>
                      </a:pPr>
                      <a:r>
                        <a:rPr lang="en-US" sz="1800"/>
                        <a:t>Human milk: chymotrypsin and pepsin hydrolysate.</a:t>
                      </a:r>
                      <a:endParaRPr sz="1800"/>
                    </a:p>
                  </a:txBody>
                  <a:tcPr marT="45725" marB="45725" marR="91450" marL="91450"/>
                </a:tc>
              </a:tr>
              <a:tr h="400025">
                <a:tc>
                  <a:txBody>
                    <a:bodyPr/>
                    <a:lstStyle/>
                    <a:p>
                      <a:pPr indent="0" lvl="0" marL="0" marR="0" rtl="0" algn="l">
                        <a:spcBef>
                          <a:spcPts val="0"/>
                        </a:spcBef>
                        <a:spcAft>
                          <a:spcPts val="0"/>
                        </a:spcAft>
                        <a:buNone/>
                      </a:pPr>
                      <a:r>
                        <a:rPr lang="en-US" sz="1800"/>
                        <a:t>Stachyose and raffinose</a:t>
                      </a:r>
                      <a:endParaRPr sz="1800"/>
                    </a:p>
                  </a:txBody>
                  <a:tcPr marT="45725" marB="45725" marR="91450" marL="91450"/>
                </a:tc>
                <a:tc>
                  <a:txBody>
                    <a:bodyPr/>
                    <a:lstStyle/>
                    <a:p>
                      <a:pPr indent="0" lvl="0" marL="0" marR="0" rtl="0" algn="l">
                        <a:spcBef>
                          <a:spcPts val="0"/>
                        </a:spcBef>
                        <a:spcAft>
                          <a:spcPts val="0"/>
                        </a:spcAft>
                        <a:buNone/>
                      </a:pPr>
                      <a:r>
                        <a:rPr lang="en-US" sz="1800"/>
                        <a:t>Soybean extract.</a:t>
                      </a:r>
                      <a:endParaRPr sz="1800"/>
                    </a:p>
                  </a:txBody>
                  <a:tcPr marT="45725" marB="45725" marR="91450" marL="91450"/>
                </a:tc>
              </a:tr>
              <a:tr h="400025">
                <a:tc>
                  <a:txBody>
                    <a:bodyPr/>
                    <a:lstStyle/>
                    <a:p>
                      <a:pPr indent="0" lvl="0" marL="0" marR="0" rtl="0" algn="l">
                        <a:spcBef>
                          <a:spcPts val="0"/>
                        </a:spcBef>
                        <a:spcAft>
                          <a:spcPts val="0"/>
                        </a:spcAft>
                        <a:buNone/>
                      </a:pPr>
                      <a:r>
                        <a:rPr lang="en-US" sz="1800"/>
                        <a:t>Casein macropeptide</a:t>
                      </a:r>
                      <a:endParaRPr sz="1800"/>
                    </a:p>
                  </a:txBody>
                  <a:tcPr marT="45725" marB="45725" marR="91450" marL="91450"/>
                </a:tc>
                <a:tc>
                  <a:txBody>
                    <a:bodyPr/>
                    <a:lstStyle/>
                    <a:p>
                      <a:pPr indent="0" lvl="0" marL="0" marR="0" rtl="0" algn="l">
                        <a:spcBef>
                          <a:spcPts val="0"/>
                        </a:spcBef>
                        <a:spcAft>
                          <a:spcPts val="0"/>
                        </a:spcAft>
                        <a:buNone/>
                      </a:pPr>
                      <a:r>
                        <a:rPr lang="en-US" sz="1800"/>
                        <a:t>Bovine milk.</a:t>
                      </a:r>
                      <a:endParaRPr sz="1800"/>
                    </a:p>
                  </a:txBody>
                  <a:tcPr marT="45725" marB="45725" marR="91450" marL="91450"/>
                </a:tc>
              </a:tr>
              <a:tr h="690475">
                <a:tc>
                  <a:txBody>
                    <a:bodyPr/>
                    <a:lstStyle/>
                    <a:p>
                      <a:pPr indent="0" lvl="0" marL="0" marR="0" rtl="0" algn="l">
                        <a:spcBef>
                          <a:spcPts val="0"/>
                        </a:spcBef>
                        <a:spcAft>
                          <a:spcPts val="0"/>
                        </a:spcAft>
                        <a:buNone/>
                      </a:pPr>
                      <a:r>
                        <a:rPr lang="en-US" sz="1800"/>
                        <a:t>Lactitol (4-O-β-D- galactopyranosyl)/ D- glucitol</a:t>
                      </a:r>
                      <a:endParaRPr sz="1800"/>
                    </a:p>
                  </a:txBody>
                  <a:tcPr marT="45725" marB="45725" marR="91450" marL="91450"/>
                </a:tc>
                <a:tc>
                  <a:txBody>
                    <a:bodyPr/>
                    <a:lstStyle/>
                    <a:p>
                      <a:pPr indent="0" lvl="0" marL="0" marR="0" rtl="0" algn="l">
                        <a:spcBef>
                          <a:spcPts val="0"/>
                        </a:spcBef>
                        <a:spcAft>
                          <a:spcPts val="0"/>
                        </a:spcAft>
                        <a:buNone/>
                      </a:pPr>
                      <a:r>
                        <a:rPr lang="en-US" sz="1800"/>
                        <a:t>Systhetic</a:t>
                      </a:r>
                      <a:r>
                        <a:rPr lang="en-US" sz="1800"/>
                        <a:t> sugar alcohol of lactose.</a:t>
                      </a:r>
                      <a:endParaRPr sz="1800"/>
                    </a:p>
                  </a:txBody>
                  <a:tcPr marT="45725" marB="45725" marR="91450" marL="91450"/>
                </a:tc>
              </a:tr>
              <a:tr h="690475">
                <a:tc>
                  <a:txBody>
                    <a:bodyPr/>
                    <a:lstStyle/>
                    <a:p>
                      <a:pPr indent="0" lvl="0" marL="0" marR="0" rtl="0" algn="l">
                        <a:spcBef>
                          <a:spcPts val="0"/>
                        </a:spcBef>
                        <a:spcAft>
                          <a:spcPts val="0"/>
                        </a:spcAft>
                        <a:buNone/>
                      </a:pPr>
                      <a:r>
                        <a:rPr lang="en-US" sz="1800"/>
                        <a:t>Lactulose (4-O-β-D- galacyopyranosyl) / D-fructose</a:t>
                      </a:r>
                      <a:endParaRPr sz="1800"/>
                    </a:p>
                  </a:txBody>
                  <a:tcPr marT="45725" marB="45725" marR="91450" marL="91450"/>
                </a:tc>
                <a:tc>
                  <a:txBody>
                    <a:bodyPr/>
                    <a:lstStyle/>
                    <a:p>
                      <a:pPr indent="0" lvl="0" marL="0" marR="0" rtl="0" algn="l">
                        <a:spcBef>
                          <a:spcPts val="0"/>
                        </a:spcBef>
                        <a:spcAft>
                          <a:spcPts val="0"/>
                        </a:spcAft>
                        <a:buNone/>
                      </a:pPr>
                      <a:r>
                        <a:rPr lang="en-US" sz="1800"/>
                        <a:t>Synthetic derivative of</a:t>
                      </a:r>
                      <a:r>
                        <a:rPr lang="en-US" sz="1800"/>
                        <a:t> lactose.</a:t>
                      </a:r>
                      <a:endParaRPr sz="1800"/>
                    </a:p>
                  </a:txBody>
                  <a:tcPr marT="45725" marB="45725" marR="91450" marL="91450"/>
                </a:tc>
              </a:tr>
            </a:tbl>
          </a:graphicData>
        </a:graphic>
      </p:graphicFrame>
      <p:sp>
        <p:nvSpPr>
          <p:cNvPr id="748" name="Google Shape;748;p71"/>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749" name="Google Shape;749;p71"/>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pic>
        <p:nvPicPr>
          <p:cNvPr descr="C:\Users\Magdalyne\Downloads\Documents\Food labeling in India versus food labeling in the United States « ethnic vegan_files\oligo.gif" id="750" name="Google Shape;750;p71"/>
          <p:cNvPicPr preferRelativeResize="0"/>
          <p:nvPr>
            <p:ph idx="1" type="body"/>
          </p:nvPr>
        </p:nvPicPr>
        <p:blipFill rotWithShape="1">
          <a:blip r:embed="rId4">
            <a:alphaModFix/>
          </a:blip>
          <a:srcRect b="0" l="0" r="0" t="0"/>
          <a:stretch/>
        </p:blipFill>
        <p:spPr>
          <a:xfrm>
            <a:off x="8790940" y="871855"/>
            <a:ext cx="3334385" cy="3895090"/>
          </a:xfrm>
          <a:prstGeom prst="rect">
            <a:avLst/>
          </a:prstGeom>
          <a:noFill/>
          <a:ln>
            <a:noFill/>
          </a:ln>
        </p:spPr>
      </p:pic>
    </p:spTree>
  </p:cSld>
  <p:clrMapOvr>
    <a:masterClrMapping/>
  </p:clrMapOvr>
  <p:transition spd="med">
    <p:comb/>
  </p:transition>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4" name="Shape 754"/>
        <p:cNvGrpSpPr/>
        <p:nvPr/>
      </p:nvGrpSpPr>
      <p:grpSpPr>
        <a:xfrm>
          <a:off x="0" y="0"/>
          <a:ext cx="0" cy="0"/>
          <a:chOff x="0" y="0"/>
          <a:chExt cx="0" cy="0"/>
        </a:xfrm>
      </p:grpSpPr>
      <p:sp>
        <p:nvSpPr>
          <p:cNvPr id="755" name="Google Shape;755;p72"/>
          <p:cNvSpPr txBox="1"/>
          <p:nvPr>
            <p:ph type="title"/>
          </p:nvPr>
        </p:nvSpPr>
        <p:spPr>
          <a:xfrm>
            <a:off x="119380" y="187960"/>
            <a:ext cx="8229600" cy="8172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b="1" lang="en-US" sz="3200">
                <a:solidFill>
                  <a:schemeClr val="dk1"/>
                </a:solidFill>
                <a:latin typeface="Calibri"/>
                <a:ea typeface="Calibri"/>
                <a:cs typeface="Calibri"/>
                <a:sym typeface="Calibri"/>
              </a:rPr>
              <a:t>FRUCTO-OLIGOSACCHARIDE</a:t>
            </a:r>
            <a:endParaRPr b="1" sz="3200">
              <a:solidFill>
                <a:schemeClr val="dk1"/>
              </a:solidFill>
              <a:latin typeface="Calibri"/>
              <a:ea typeface="Calibri"/>
              <a:cs typeface="Calibri"/>
              <a:sym typeface="Calibri"/>
            </a:endParaRPr>
          </a:p>
        </p:txBody>
      </p:sp>
      <p:sp>
        <p:nvSpPr>
          <p:cNvPr id="756" name="Google Shape;756;p72"/>
          <p:cNvSpPr txBox="1"/>
          <p:nvPr>
            <p:ph idx="1" type="body"/>
          </p:nvPr>
        </p:nvSpPr>
        <p:spPr>
          <a:xfrm>
            <a:off x="245110" y="1165860"/>
            <a:ext cx="7364730" cy="452628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595"/>
              <a:buChar char="•"/>
            </a:pPr>
            <a:r>
              <a:rPr lang="en-US" sz="2595">
                <a:latin typeface="Calibri"/>
                <a:ea typeface="Calibri"/>
                <a:cs typeface="Calibri"/>
                <a:sym typeface="Calibri"/>
              </a:rPr>
              <a:t>Fructooligosaccharides is a group of oligosaccharides, or a group of connected simple sugars. </a:t>
            </a:r>
            <a:endParaRPr sz="2595">
              <a:latin typeface="Calibri"/>
              <a:ea typeface="Calibri"/>
              <a:cs typeface="Calibri"/>
              <a:sym typeface="Calibri"/>
            </a:endParaRPr>
          </a:p>
          <a:p>
            <a:pPr indent="-228600" lvl="0" marL="228600" rtl="0" algn="l">
              <a:lnSpc>
                <a:spcPct val="90000"/>
              </a:lnSpc>
              <a:spcBef>
                <a:spcPts val="1000"/>
              </a:spcBef>
              <a:spcAft>
                <a:spcPts val="0"/>
              </a:spcAft>
              <a:buClr>
                <a:schemeClr val="dk1"/>
              </a:buClr>
              <a:buSzPts val="2595"/>
              <a:buChar char="•"/>
            </a:pPr>
            <a:r>
              <a:rPr lang="en-US" sz="2595">
                <a:latin typeface="Calibri"/>
                <a:ea typeface="Calibri"/>
                <a:cs typeface="Calibri"/>
                <a:sym typeface="Calibri"/>
              </a:rPr>
              <a:t>Sources include onions and chicory root also garlic.</a:t>
            </a:r>
            <a:endParaRPr sz="2595">
              <a:latin typeface="Calibri"/>
              <a:ea typeface="Calibri"/>
              <a:cs typeface="Calibri"/>
              <a:sym typeface="Calibri"/>
            </a:endParaRPr>
          </a:p>
          <a:p>
            <a:pPr indent="-228600" lvl="0" marL="228600" rtl="0" algn="l">
              <a:lnSpc>
                <a:spcPct val="90000"/>
              </a:lnSpc>
              <a:spcBef>
                <a:spcPts val="1000"/>
              </a:spcBef>
              <a:spcAft>
                <a:spcPts val="0"/>
              </a:spcAft>
              <a:buClr>
                <a:schemeClr val="dk1"/>
              </a:buClr>
              <a:buSzPts val="2595"/>
              <a:buChar char="•"/>
            </a:pPr>
            <a:r>
              <a:rPr lang="en-US" sz="2595">
                <a:latin typeface="Calibri"/>
                <a:ea typeface="Calibri"/>
                <a:cs typeface="Calibri"/>
                <a:sym typeface="Calibri"/>
              </a:rPr>
              <a:t>It helps in the stimulate production of beneficial bacteria, minimal effect on blood sugar, also help strengthen the immune system.</a:t>
            </a:r>
            <a:endParaRPr sz="2595">
              <a:latin typeface="Calibri"/>
              <a:ea typeface="Calibri"/>
              <a:cs typeface="Calibri"/>
              <a:sym typeface="Calibri"/>
            </a:endParaRPr>
          </a:p>
          <a:p>
            <a:pPr indent="-63817" lvl="0" marL="228600" rtl="0" algn="l">
              <a:lnSpc>
                <a:spcPct val="90000"/>
              </a:lnSpc>
              <a:spcBef>
                <a:spcPts val="1000"/>
              </a:spcBef>
              <a:spcAft>
                <a:spcPts val="0"/>
              </a:spcAft>
              <a:buClr>
                <a:schemeClr val="dk1"/>
              </a:buClr>
              <a:buSzPts val="2595"/>
              <a:buNone/>
            </a:pPr>
            <a:r>
              <a:t/>
            </a:r>
            <a:endParaRPr sz="2595">
              <a:latin typeface="Calibri"/>
              <a:ea typeface="Calibri"/>
              <a:cs typeface="Calibri"/>
              <a:sym typeface="Calibri"/>
            </a:endParaRPr>
          </a:p>
        </p:txBody>
      </p:sp>
      <p:pic>
        <p:nvPicPr>
          <p:cNvPr descr="点击查看完整图片" id="757" name="Google Shape;757;p72"/>
          <p:cNvPicPr preferRelativeResize="0"/>
          <p:nvPr>
            <p:ph idx="2" type="body"/>
          </p:nvPr>
        </p:nvPicPr>
        <p:blipFill rotWithShape="1">
          <a:blip r:embed="rId3">
            <a:alphaModFix/>
          </a:blip>
          <a:srcRect b="0" l="67506" r="0" t="0"/>
          <a:stretch/>
        </p:blipFill>
        <p:spPr>
          <a:xfrm>
            <a:off x="7686040" y="796925"/>
            <a:ext cx="2971800" cy="4343399"/>
          </a:xfrm>
          <a:prstGeom prst="rect">
            <a:avLst/>
          </a:prstGeom>
          <a:noFill/>
          <a:ln>
            <a:noFill/>
          </a:ln>
        </p:spPr>
      </p:pic>
      <p:sp>
        <p:nvSpPr>
          <p:cNvPr id="758" name="Google Shape;758;p72"/>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759" name="Google Shape;759;p72"/>
          <p:cNvPicPr preferRelativeResize="0"/>
          <p:nvPr/>
        </p:nvPicPr>
        <p:blipFill rotWithShape="1">
          <a:blip r:embed="rId4">
            <a:alphaModFix/>
          </a:blip>
          <a:srcRect b="0" l="0" r="0" t="0"/>
          <a:stretch/>
        </p:blipFill>
        <p:spPr>
          <a:xfrm>
            <a:off x="10657840" y="5140325"/>
            <a:ext cx="1524000" cy="1715135"/>
          </a:xfrm>
          <a:prstGeom prst="rect">
            <a:avLst/>
          </a:prstGeom>
          <a:noFill/>
          <a:ln>
            <a:noFill/>
          </a:ln>
        </p:spPr>
      </p:pic>
    </p:spTree>
  </p:cSld>
  <p:clrMapOvr>
    <a:masterClrMapping/>
  </p:clrMapOvr>
  <p:transition spd="med">
    <p:fade thruBlk="1"/>
  </p:transition>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3" name="Shape 763"/>
        <p:cNvGrpSpPr/>
        <p:nvPr/>
      </p:nvGrpSpPr>
      <p:grpSpPr>
        <a:xfrm>
          <a:off x="0" y="0"/>
          <a:ext cx="0" cy="0"/>
          <a:chOff x="0" y="0"/>
          <a:chExt cx="0" cy="0"/>
        </a:xfrm>
      </p:grpSpPr>
      <p:sp>
        <p:nvSpPr>
          <p:cNvPr id="764" name="Google Shape;764;p73"/>
          <p:cNvSpPr txBox="1"/>
          <p:nvPr>
            <p:ph type="title"/>
          </p:nvPr>
        </p:nvSpPr>
        <p:spPr>
          <a:xfrm>
            <a:off x="105410" y="123825"/>
            <a:ext cx="3255010" cy="74422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b="1" lang="en-US" sz="3200">
                <a:latin typeface="Calibri"/>
                <a:ea typeface="Calibri"/>
                <a:cs typeface="Calibri"/>
                <a:sym typeface="Calibri"/>
              </a:rPr>
              <a:t>INULIN</a:t>
            </a:r>
            <a:endParaRPr b="1" sz="3200">
              <a:latin typeface="Calibri"/>
              <a:ea typeface="Calibri"/>
              <a:cs typeface="Calibri"/>
              <a:sym typeface="Calibri"/>
            </a:endParaRPr>
          </a:p>
        </p:txBody>
      </p:sp>
      <p:sp>
        <p:nvSpPr>
          <p:cNvPr id="765" name="Google Shape;765;p73"/>
          <p:cNvSpPr txBox="1"/>
          <p:nvPr>
            <p:ph idx="1" type="body"/>
          </p:nvPr>
        </p:nvSpPr>
        <p:spPr>
          <a:xfrm>
            <a:off x="192405" y="868045"/>
            <a:ext cx="6580505" cy="452628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400"/>
              <a:buChar char="•"/>
            </a:pPr>
            <a:r>
              <a:rPr lang="en-US" sz="2400">
                <a:latin typeface="Calibri"/>
                <a:ea typeface="Calibri"/>
                <a:cs typeface="Calibri"/>
                <a:sym typeface="Calibri"/>
              </a:rPr>
              <a:t>Inulin is a dietary fibre that is found in many common foods such as leeks, kiwi, asparagus, onions, garlic, bananas, wheat, rhubarb, dairy products etc.</a:t>
            </a:r>
            <a:endParaRPr sz="2400">
              <a:latin typeface="Calibri"/>
              <a:ea typeface="Calibri"/>
              <a:cs typeface="Calibri"/>
              <a:sym typeface="Calibri"/>
            </a:endParaRPr>
          </a:p>
          <a:p>
            <a:pPr indent="-228600" lvl="0" marL="228600" rtl="0" algn="l">
              <a:lnSpc>
                <a:spcPct val="90000"/>
              </a:lnSpc>
              <a:spcBef>
                <a:spcPts val="1000"/>
              </a:spcBef>
              <a:spcAft>
                <a:spcPts val="0"/>
              </a:spcAft>
              <a:buClr>
                <a:schemeClr val="dk1"/>
              </a:buClr>
              <a:buSzPts val="2400"/>
              <a:buChar char="•"/>
            </a:pPr>
            <a:r>
              <a:rPr lang="en-US" sz="2400">
                <a:latin typeface="Calibri"/>
                <a:ea typeface="Calibri"/>
                <a:cs typeface="Calibri"/>
                <a:sym typeface="Calibri"/>
              </a:rPr>
              <a:t>There are several benefits of inulin apart from weight-management, it even increases calcium absorption, improved bone health. It can also be used to replace sugar and fat as a food additive to improve taste.</a:t>
            </a:r>
            <a:endParaRPr sz="2400">
              <a:latin typeface="Calibri"/>
              <a:ea typeface="Calibri"/>
              <a:cs typeface="Calibri"/>
              <a:sym typeface="Calibri"/>
            </a:endParaRPr>
          </a:p>
          <a:p>
            <a:pPr indent="-76200" lvl="0" marL="228600" rtl="0" algn="l">
              <a:lnSpc>
                <a:spcPct val="90000"/>
              </a:lnSpc>
              <a:spcBef>
                <a:spcPts val="1000"/>
              </a:spcBef>
              <a:spcAft>
                <a:spcPts val="0"/>
              </a:spcAft>
              <a:buClr>
                <a:schemeClr val="dk1"/>
              </a:buClr>
              <a:buSzPts val="2400"/>
              <a:buNone/>
            </a:pPr>
            <a:r>
              <a:t/>
            </a:r>
            <a:endParaRPr sz="2400">
              <a:latin typeface="Calibri"/>
              <a:ea typeface="Calibri"/>
              <a:cs typeface="Calibri"/>
              <a:sym typeface="Calibri"/>
            </a:endParaRPr>
          </a:p>
          <a:p>
            <a:pPr indent="-228600" lvl="0" marL="228600" rtl="0" algn="l">
              <a:lnSpc>
                <a:spcPct val="90000"/>
              </a:lnSpc>
              <a:spcBef>
                <a:spcPts val="1000"/>
              </a:spcBef>
              <a:spcAft>
                <a:spcPts val="0"/>
              </a:spcAft>
              <a:buClr>
                <a:schemeClr val="dk1"/>
              </a:buClr>
              <a:buSzPts val="2400"/>
              <a:buNone/>
            </a:pPr>
            <a:r>
              <a:t/>
            </a:r>
            <a:endParaRPr sz="2400">
              <a:latin typeface="Calibri"/>
              <a:ea typeface="Calibri"/>
              <a:cs typeface="Calibri"/>
              <a:sym typeface="Calibri"/>
            </a:endParaRPr>
          </a:p>
        </p:txBody>
      </p:sp>
      <p:pic>
        <p:nvPicPr>
          <p:cNvPr descr="http://www.extrasynthese.com/images/famille_petit/sug/4350.gif" id="766" name="Google Shape;766;p73"/>
          <p:cNvPicPr preferRelativeResize="0"/>
          <p:nvPr>
            <p:ph idx="2" type="body"/>
          </p:nvPr>
        </p:nvPicPr>
        <p:blipFill rotWithShape="1">
          <a:blip r:embed="rId3">
            <a:alphaModFix/>
          </a:blip>
          <a:srcRect b="0" l="0" r="0" t="0"/>
          <a:stretch/>
        </p:blipFill>
        <p:spPr>
          <a:xfrm>
            <a:off x="7217410" y="478155"/>
            <a:ext cx="3962400" cy="4038600"/>
          </a:xfrm>
          <a:prstGeom prst="rect">
            <a:avLst/>
          </a:prstGeom>
          <a:noFill/>
          <a:ln>
            <a:noFill/>
          </a:ln>
        </p:spPr>
      </p:pic>
      <p:sp>
        <p:nvSpPr>
          <p:cNvPr id="767" name="Google Shape;767;p73"/>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768" name="Google Shape;768;p73"/>
          <p:cNvPicPr preferRelativeResize="0"/>
          <p:nvPr/>
        </p:nvPicPr>
        <p:blipFill rotWithShape="1">
          <a:blip r:embed="rId4">
            <a:alphaModFix/>
          </a:blip>
          <a:srcRect b="0" l="0" r="0" t="0"/>
          <a:stretch/>
        </p:blipFill>
        <p:spPr>
          <a:xfrm>
            <a:off x="10657840" y="5140325"/>
            <a:ext cx="1524000" cy="1715135"/>
          </a:xfrm>
          <a:prstGeom prst="rect">
            <a:avLst/>
          </a:prstGeom>
          <a:noFill/>
          <a:ln>
            <a:noFill/>
          </a:ln>
        </p:spPr>
      </p:pic>
    </p:spTree>
  </p:cSld>
  <p:clrMapOvr>
    <a:masterClrMapping/>
  </p:clrMapOvr>
  <p:transition spd="med">
    <p:wedge/>
  </p:transition>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2" name="Shape 772"/>
        <p:cNvGrpSpPr/>
        <p:nvPr/>
      </p:nvGrpSpPr>
      <p:grpSpPr>
        <a:xfrm>
          <a:off x="0" y="0"/>
          <a:ext cx="0" cy="0"/>
          <a:chOff x="0" y="0"/>
          <a:chExt cx="0" cy="0"/>
        </a:xfrm>
      </p:grpSpPr>
      <p:sp>
        <p:nvSpPr>
          <p:cNvPr id="773" name="Google Shape;773;p74"/>
          <p:cNvSpPr txBox="1"/>
          <p:nvPr>
            <p:ph type="title"/>
          </p:nvPr>
        </p:nvSpPr>
        <p:spPr>
          <a:xfrm>
            <a:off x="152400" y="191770"/>
            <a:ext cx="10515600" cy="65151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b="1" lang="en-US" sz="3200">
                <a:solidFill>
                  <a:schemeClr val="dk1"/>
                </a:solidFill>
                <a:latin typeface="Calibri"/>
                <a:ea typeface="Calibri"/>
                <a:cs typeface="Calibri"/>
                <a:sym typeface="Calibri"/>
              </a:rPr>
              <a:t>SOYBEAN-OLIGOSACCHARIDE</a:t>
            </a:r>
            <a:endParaRPr b="1" sz="3200">
              <a:solidFill>
                <a:schemeClr val="dk1"/>
              </a:solidFill>
              <a:latin typeface="Calibri"/>
              <a:ea typeface="Calibri"/>
              <a:cs typeface="Calibri"/>
              <a:sym typeface="Calibri"/>
            </a:endParaRPr>
          </a:p>
        </p:txBody>
      </p:sp>
      <p:sp>
        <p:nvSpPr>
          <p:cNvPr id="774" name="Google Shape;774;p74"/>
          <p:cNvSpPr txBox="1"/>
          <p:nvPr>
            <p:ph idx="1" type="body"/>
          </p:nvPr>
        </p:nvSpPr>
        <p:spPr>
          <a:xfrm>
            <a:off x="250190" y="843280"/>
            <a:ext cx="7181215" cy="452628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400"/>
              <a:buNone/>
            </a:pPr>
            <a:r>
              <a:t/>
            </a:r>
            <a:endParaRPr sz="2400">
              <a:latin typeface="Calibri"/>
              <a:ea typeface="Calibri"/>
              <a:cs typeface="Calibri"/>
              <a:sym typeface="Calibri"/>
            </a:endParaRPr>
          </a:p>
          <a:p>
            <a:pPr indent="-228600" lvl="0" marL="228600" rtl="0" algn="l">
              <a:lnSpc>
                <a:spcPct val="90000"/>
              </a:lnSpc>
              <a:spcBef>
                <a:spcPts val="1000"/>
              </a:spcBef>
              <a:spcAft>
                <a:spcPts val="0"/>
              </a:spcAft>
              <a:buClr>
                <a:schemeClr val="dk1"/>
              </a:buClr>
              <a:buSzPts val="2400"/>
              <a:buChar char="•"/>
            </a:pPr>
            <a:r>
              <a:rPr lang="en-US" sz="2400">
                <a:latin typeface="Calibri"/>
                <a:ea typeface="Calibri"/>
                <a:cs typeface="Calibri"/>
                <a:sym typeface="Calibri"/>
              </a:rPr>
              <a:t>They found in soy milk, soy oil,bean curd, ice cream.</a:t>
            </a:r>
            <a:endParaRPr sz="2400">
              <a:latin typeface="Calibri"/>
              <a:ea typeface="Calibri"/>
              <a:cs typeface="Calibri"/>
              <a:sym typeface="Calibri"/>
            </a:endParaRPr>
          </a:p>
          <a:p>
            <a:pPr indent="-228600" lvl="0" marL="228600" rtl="0" algn="l">
              <a:lnSpc>
                <a:spcPct val="90000"/>
              </a:lnSpc>
              <a:spcBef>
                <a:spcPts val="1000"/>
              </a:spcBef>
              <a:spcAft>
                <a:spcPts val="0"/>
              </a:spcAft>
              <a:buClr>
                <a:schemeClr val="dk1"/>
              </a:buClr>
              <a:buSzPts val="2400"/>
              <a:buChar char="•"/>
            </a:pPr>
            <a:r>
              <a:rPr lang="en-US" sz="2400">
                <a:latin typeface="Calibri"/>
                <a:ea typeface="Calibri"/>
                <a:cs typeface="Calibri"/>
                <a:sym typeface="Calibri"/>
              </a:rPr>
              <a:t>Promote the growth of Bifidobacteria in the intestinal tract,lowering cholesterol.</a:t>
            </a:r>
            <a:endParaRPr sz="2400">
              <a:latin typeface="Calibri"/>
              <a:ea typeface="Calibri"/>
              <a:cs typeface="Calibri"/>
              <a:sym typeface="Calibri"/>
            </a:endParaRPr>
          </a:p>
          <a:p>
            <a:pPr indent="-76200" lvl="0" marL="228600" rtl="0" algn="l">
              <a:lnSpc>
                <a:spcPct val="90000"/>
              </a:lnSpc>
              <a:spcBef>
                <a:spcPts val="1000"/>
              </a:spcBef>
              <a:spcAft>
                <a:spcPts val="0"/>
              </a:spcAft>
              <a:buClr>
                <a:schemeClr val="dk1"/>
              </a:buClr>
              <a:buSzPts val="2400"/>
              <a:buNone/>
            </a:pPr>
            <a:r>
              <a:t/>
            </a:r>
            <a:endParaRPr sz="2400">
              <a:latin typeface="Calibri"/>
              <a:ea typeface="Calibri"/>
              <a:cs typeface="Calibri"/>
              <a:sym typeface="Calibri"/>
            </a:endParaRPr>
          </a:p>
        </p:txBody>
      </p:sp>
      <p:pic>
        <p:nvPicPr>
          <p:cNvPr descr="H:\mini pro images\1-s2.0-S0960894X98000493-gr1.gif" id="775" name="Google Shape;775;p74"/>
          <p:cNvPicPr preferRelativeResize="0"/>
          <p:nvPr>
            <p:ph idx="2" type="body"/>
          </p:nvPr>
        </p:nvPicPr>
        <p:blipFill rotWithShape="1">
          <a:blip r:embed="rId3">
            <a:alphaModFix/>
          </a:blip>
          <a:srcRect b="11231" l="0" r="0" t="0"/>
          <a:stretch/>
        </p:blipFill>
        <p:spPr>
          <a:xfrm>
            <a:off x="7290435" y="565150"/>
            <a:ext cx="4419600" cy="3886199"/>
          </a:xfrm>
          <a:prstGeom prst="rect">
            <a:avLst/>
          </a:prstGeom>
          <a:noFill/>
          <a:ln>
            <a:noFill/>
          </a:ln>
        </p:spPr>
      </p:pic>
      <p:sp>
        <p:nvSpPr>
          <p:cNvPr id="776" name="Google Shape;776;p74"/>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777" name="Google Shape;777;p74"/>
          <p:cNvPicPr preferRelativeResize="0"/>
          <p:nvPr/>
        </p:nvPicPr>
        <p:blipFill rotWithShape="1">
          <a:blip r:embed="rId4">
            <a:alphaModFix/>
          </a:blip>
          <a:srcRect b="0" l="0" r="0" t="0"/>
          <a:stretch/>
        </p:blipFill>
        <p:spPr>
          <a:xfrm>
            <a:off x="10657840" y="5140325"/>
            <a:ext cx="1524000" cy="1715135"/>
          </a:xfrm>
          <a:prstGeom prst="rect">
            <a:avLst/>
          </a:prstGeom>
          <a:noFill/>
          <a:ln>
            <a:noFill/>
          </a:ln>
        </p:spPr>
      </p:pic>
    </p:spTree>
  </p:cSld>
  <p:clrMapOvr>
    <a:masterClrMapping/>
  </p:clrMapOvr>
  <p:transition spd="med">
    <p:comb dir="vert"/>
  </p:transition>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1" name="Shape 781"/>
        <p:cNvGrpSpPr/>
        <p:nvPr/>
      </p:nvGrpSpPr>
      <p:grpSpPr>
        <a:xfrm>
          <a:off x="0" y="0"/>
          <a:ext cx="0" cy="0"/>
          <a:chOff x="0" y="0"/>
          <a:chExt cx="0" cy="0"/>
        </a:xfrm>
      </p:grpSpPr>
      <p:sp>
        <p:nvSpPr>
          <p:cNvPr id="782" name="Google Shape;782;p75"/>
          <p:cNvSpPr txBox="1"/>
          <p:nvPr>
            <p:ph type="title"/>
          </p:nvPr>
        </p:nvSpPr>
        <p:spPr>
          <a:xfrm>
            <a:off x="28575" y="28575"/>
            <a:ext cx="10515600" cy="79565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b="1" lang="en-US" sz="3200">
                <a:solidFill>
                  <a:schemeClr val="dk1"/>
                </a:solidFill>
                <a:latin typeface="Calibri"/>
                <a:ea typeface="Calibri"/>
                <a:cs typeface="Calibri"/>
                <a:sym typeface="Calibri"/>
              </a:rPr>
              <a:t>XYLO-OLIGOSACCHARIDE</a:t>
            </a:r>
            <a:endParaRPr b="1" sz="3200">
              <a:solidFill>
                <a:schemeClr val="dk1"/>
              </a:solidFill>
              <a:latin typeface="Calibri"/>
              <a:ea typeface="Calibri"/>
              <a:cs typeface="Calibri"/>
              <a:sym typeface="Calibri"/>
            </a:endParaRPr>
          </a:p>
        </p:txBody>
      </p:sp>
      <p:sp>
        <p:nvSpPr>
          <p:cNvPr id="783" name="Google Shape;783;p75"/>
          <p:cNvSpPr txBox="1"/>
          <p:nvPr>
            <p:ph idx="1" type="body"/>
          </p:nvPr>
        </p:nvSpPr>
        <p:spPr>
          <a:xfrm>
            <a:off x="241300" y="975995"/>
            <a:ext cx="7791450" cy="437451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400"/>
              <a:buChar char="•"/>
            </a:pPr>
            <a:r>
              <a:rPr lang="en-US" sz="2400"/>
              <a:t> They are naturally present in fruits, vegetables, bamboo, milk and honey.</a:t>
            </a:r>
            <a:endParaRPr sz="2400"/>
          </a:p>
          <a:p>
            <a:pPr indent="0" lvl="0" marL="0" rtl="0" algn="l">
              <a:lnSpc>
                <a:spcPct val="90000"/>
              </a:lnSpc>
              <a:spcBef>
                <a:spcPts val="1000"/>
              </a:spcBef>
              <a:spcAft>
                <a:spcPts val="0"/>
              </a:spcAft>
              <a:buClr>
                <a:schemeClr val="dk1"/>
              </a:buClr>
              <a:buSzPts val="2400"/>
              <a:buNone/>
            </a:pPr>
            <a:r>
              <a:t/>
            </a:r>
            <a:endParaRPr sz="2400"/>
          </a:p>
          <a:p>
            <a:pPr indent="-228600" lvl="0" marL="228600" rtl="0" algn="l">
              <a:lnSpc>
                <a:spcPct val="90000"/>
              </a:lnSpc>
              <a:spcBef>
                <a:spcPts val="1000"/>
              </a:spcBef>
              <a:spcAft>
                <a:spcPts val="0"/>
              </a:spcAft>
              <a:buClr>
                <a:schemeClr val="dk1"/>
              </a:buClr>
              <a:buSzPts val="2400"/>
              <a:buChar char="•"/>
            </a:pPr>
            <a:r>
              <a:rPr lang="en-US" sz="2400"/>
              <a:t> It help to improve blood sugar levels and fat absorption, re-establish normal colonic flora , it also increase mineral absorption and vitamin B creation.</a:t>
            </a:r>
            <a:endParaRPr sz="2400"/>
          </a:p>
        </p:txBody>
      </p:sp>
      <p:pic>
        <p:nvPicPr>
          <p:cNvPr descr="H:\mini pro images\Google Image Result for http _ejournal.vudat.msu.edu_images_thumb381_files\images_005.jpg" id="784" name="Google Shape;784;p75"/>
          <p:cNvPicPr preferRelativeResize="0"/>
          <p:nvPr>
            <p:ph idx="2" type="body"/>
          </p:nvPr>
        </p:nvPicPr>
        <p:blipFill rotWithShape="1">
          <a:blip r:embed="rId3">
            <a:alphaModFix/>
          </a:blip>
          <a:srcRect b="0" l="0" r="0" t="0"/>
          <a:stretch/>
        </p:blipFill>
        <p:spPr>
          <a:xfrm>
            <a:off x="8197850" y="975360"/>
            <a:ext cx="3429000" cy="3352800"/>
          </a:xfrm>
          <a:prstGeom prst="rect">
            <a:avLst/>
          </a:prstGeom>
          <a:noFill/>
          <a:ln>
            <a:noFill/>
          </a:ln>
        </p:spPr>
      </p:pic>
      <p:sp>
        <p:nvSpPr>
          <p:cNvPr id="785" name="Google Shape;785;p75"/>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786" name="Google Shape;786;p75"/>
          <p:cNvPicPr preferRelativeResize="0"/>
          <p:nvPr/>
        </p:nvPicPr>
        <p:blipFill rotWithShape="1">
          <a:blip r:embed="rId4">
            <a:alphaModFix/>
          </a:blip>
          <a:srcRect b="0" l="0" r="0" t="0"/>
          <a:stretch/>
        </p:blipFill>
        <p:spPr>
          <a:xfrm>
            <a:off x="10657840" y="5140325"/>
            <a:ext cx="1524000" cy="1715135"/>
          </a:xfrm>
          <a:prstGeom prst="rect">
            <a:avLst/>
          </a:prstGeom>
          <a:noFill/>
          <a:ln>
            <a:noFill/>
          </a:ln>
        </p:spPr>
      </p:pic>
    </p:spTree>
  </p:cSld>
  <p:clrMapOvr>
    <a:masterClrMapping/>
  </p:clrMapOvr>
  <p:transition spd="med">
    <p:push dir="r"/>
  </p:transition>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0" name="Shape 790"/>
        <p:cNvGrpSpPr/>
        <p:nvPr/>
      </p:nvGrpSpPr>
      <p:grpSpPr>
        <a:xfrm>
          <a:off x="0" y="0"/>
          <a:ext cx="0" cy="0"/>
          <a:chOff x="0" y="0"/>
          <a:chExt cx="0" cy="0"/>
        </a:xfrm>
      </p:grpSpPr>
      <p:sp>
        <p:nvSpPr>
          <p:cNvPr id="791" name="Google Shape;791;p76"/>
          <p:cNvSpPr txBox="1"/>
          <p:nvPr>
            <p:ph type="title"/>
          </p:nvPr>
        </p:nvSpPr>
        <p:spPr>
          <a:xfrm>
            <a:off x="120015" y="76835"/>
            <a:ext cx="8229600" cy="9144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b="1" lang="en-US" sz="3200">
                <a:solidFill>
                  <a:schemeClr val="dk1"/>
                </a:solidFill>
                <a:latin typeface="Calibri"/>
                <a:ea typeface="Calibri"/>
                <a:cs typeface="Calibri"/>
                <a:sym typeface="Calibri"/>
              </a:rPr>
              <a:t>GALACTO-OLIGOSACCHARIDE</a:t>
            </a:r>
            <a:endParaRPr b="1" sz="3200">
              <a:solidFill>
                <a:schemeClr val="dk1"/>
              </a:solidFill>
              <a:latin typeface="Calibri"/>
              <a:ea typeface="Calibri"/>
              <a:cs typeface="Calibri"/>
              <a:sym typeface="Calibri"/>
            </a:endParaRPr>
          </a:p>
        </p:txBody>
      </p:sp>
      <p:sp>
        <p:nvSpPr>
          <p:cNvPr id="792" name="Google Shape;792;p76"/>
          <p:cNvSpPr txBox="1"/>
          <p:nvPr>
            <p:ph idx="1" type="body"/>
          </p:nvPr>
        </p:nvSpPr>
        <p:spPr>
          <a:xfrm>
            <a:off x="228600" y="838200"/>
            <a:ext cx="11566525" cy="38100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525"/>
              <a:buChar char="•"/>
            </a:pPr>
            <a:r>
              <a:rPr lang="en-US" sz="2525"/>
              <a:t> Galacto-oligosaccharides, otherwise called( GOS), are found naturally in breast milk but are added to foods such as infant formula,  fruit drinks, dairy products, breakfast cereals and biscuit crackers.</a:t>
            </a:r>
            <a:endParaRPr sz="2525"/>
          </a:p>
          <a:p>
            <a:pPr indent="-228600" lvl="0" marL="228600" rtl="0" algn="l">
              <a:lnSpc>
                <a:spcPct val="90000"/>
              </a:lnSpc>
              <a:spcBef>
                <a:spcPts val="1000"/>
              </a:spcBef>
              <a:spcAft>
                <a:spcPts val="0"/>
              </a:spcAft>
              <a:buClr>
                <a:schemeClr val="dk1"/>
              </a:buClr>
              <a:buSzPts val="2525"/>
              <a:buChar char="•"/>
            </a:pPr>
            <a:r>
              <a:rPr lang="en-US" sz="2525"/>
              <a:t> Increased the good bacteria boosts the immune system.</a:t>
            </a:r>
            <a:endParaRPr sz="2525"/>
          </a:p>
          <a:p>
            <a:pPr indent="-228600" lvl="0" marL="228600" rtl="0" algn="l">
              <a:lnSpc>
                <a:spcPct val="90000"/>
              </a:lnSpc>
              <a:spcBef>
                <a:spcPts val="1000"/>
              </a:spcBef>
              <a:spcAft>
                <a:spcPts val="0"/>
              </a:spcAft>
              <a:buClr>
                <a:schemeClr val="dk1"/>
              </a:buClr>
              <a:buSzPts val="2525"/>
              <a:buChar char="•"/>
            </a:pPr>
            <a:r>
              <a:rPr lang="en-US" sz="2525"/>
              <a:t> Promote intestinal health by keeping unfriendly bacteria such as E.coli, vaginal, urinary infections at bay.</a:t>
            </a:r>
            <a:endParaRPr sz="2525"/>
          </a:p>
          <a:p>
            <a:pPr indent="-68263" lvl="0" marL="228600" rtl="0" algn="l">
              <a:lnSpc>
                <a:spcPct val="90000"/>
              </a:lnSpc>
              <a:spcBef>
                <a:spcPts val="1000"/>
              </a:spcBef>
              <a:spcAft>
                <a:spcPts val="0"/>
              </a:spcAft>
              <a:buClr>
                <a:schemeClr val="dk1"/>
              </a:buClr>
              <a:buSzPts val="2525"/>
              <a:buNone/>
            </a:pPr>
            <a:r>
              <a:t/>
            </a:r>
            <a:endParaRPr sz="2525"/>
          </a:p>
        </p:txBody>
      </p:sp>
      <p:pic>
        <p:nvPicPr>
          <p:cNvPr descr="H:\mini pro images\GOS.png" id="793" name="Google Shape;793;p76"/>
          <p:cNvPicPr preferRelativeResize="0"/>
          <p:nvPr/>
        </p:nvPicPr>
        <p:blipFill rotWithShape="1">
          <a:blip r:embed="rId3">
            <a:alphaModFix/>
          </a:blip>
          <a:srcRect b="0" l="0" r="0" t="0"/>
          <a:stretch/>
        </p:blipFill>
        <p:spPr>
          <a:xfrm>
            <a:off x="1415415" y="3664585"/>
            <a:ext cx="6934200" cy="2209800"/>
          </a:xfrm>
          <a:prstGeom prst="rect">
            <a:avLst/>
          </a:prstGeom>
          <a:noFill/>
          <a:ln>
            <a:noFill/>
          </a:ln>
        </p:spPr>
      </p:pic>
      <p:sp>
        <p:nvSpPr>
          <p:cNvPr id="794" name="Google Shape;794;p76"/>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795" name="Google Shape;795;p76"/>
          <p:cNvPicPr preferRelativeResize="0"/>
          <p:nvPr/>
        </p:nvPicPr>
        <p:blipFill rotWithShape="1">
          <a:blip r:embed="rId4">
            <a:alphaModFix/>
          </a:blip>
          <a:srcRect b="0" l="0" r="0" t="0"/>
          <a:stretch/>
        </p:blipFill>
        <p:spPr>
          <a:xfrm>
            <a:off x="10657840" y="5140325"/>
            <a:ext cx="1524000" cy="1715135"/>
          </a:xfrm>
          <a:prstGeom prst="rect">
            <a:avLst/>
          </a:prstGeom>
          <a:noFill/>
          <a:ln>
            <a:noFill/>
          </a:ln>
        </p:spPr>
      </p:pic>
    </p:spTree>
  </p:cSld>
  <p:clrMapOvr>
    <a:masterClrMapping/>
  </p:clrMapOvr>
  <p:transition spd="med">
    <p:fade thruBlk="1"/>
  </p:transition>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9" name="Shape 799"/>
        <p:cNvGrpSpPr/>
        <p:nvPr/>
      </p:nvGrpSpPr>
      <p:grpSpPr>
        <a:xfrm>
          <a:off x="0" y="0"/>
          <a:ext cx="0" cy="0"/>
          <a:chOff x="0" y="0"/>
          <a:chExt cx="0" cy="0"/>
        </a:xfrm>
      </p:grpSpPr>
      <p:sp>
        <p:nvSpPr>
          <p:cNvPr id="800" name="Google Shape;800;p77"/>
          <p:cNvSpPr txBox="1"/>
          <p:nvPr>
            <p:ph type="title"/>
          </p:nvPr>
        </p:nvSpPr>
        <p:spPr>
          <a:xfrm>
            <a:off x="109855" y="85725"/>
            <a:ext cx="8229600" cy="5588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3200"/>
              <a:buFont typeface="Calibri"/>
              <a:buNone/>
            </a:pPr>
            <a:r>
              <a:rPr b="1" lang="en-US" sz="3200">
                <a:latin typeface="Calibri"/>
                <a:ea typeface="Calibri"/>
                <a:cs typeface="Calibri"/>
                <a:sym typeface="Calibri"/>
              </a:rPr>
              <a:t>Role of prebiotic</a:t>
            </a:r>
            <a:endParaRPr b="1" sz="3200">
              <a:latin typeface="Calibri"/>
              <a:ea typeface="Calibri"/>
              <a:cs typeface="Calibri"/>
              <a:sym typeface="Calibri"/>
            </a:endParaRPr>
          </a:p>
        </p:txBody>
      </p:sp>
      <p:graphicFrame>
        <p:nvGraphicFramePr>
          <p:cNvPr id="801" name="Google Shape;801;p77"/>
          <p:cNvGraphicFramePr/>
          <p:nvPr/>
        </p:nvGraphicFramePr>
        <p:xfrm>
          <a:off x="19050" y="548008"/>
          <a:ext cx="3000000" cy="3000000"/>
        </p:xfrm>
        <a:graphic>
          <a:graphicData uri="http://schemas.openxmlformats.org/drawingml/2006/table">
            <a:tbl>
              <a:tblPr bandRow="1" firstRow="1">
                <a:noFill/>
                <a:tableStyleId>{9EBE6DE3-D30F-4FC7-A7AC-6DB5EEEAFF87}</a:tableStyleId>
              </a:tblPr>
              <a:tblGrid>
                <a:gridCol w="2209800"/>
                <a:gridCol w="2260600"/>
                <a:gridCol w="3131175"/>
                <a:gridCol w="3046725"/>
              </a:tblGrid>
              <a:tr h="455925">
                <a:tc>
                  <a:txBody>
                    <a:bodyPr/>
                    <a:lstStyle/>
                    <a:p>
                      <a:pPr indent="0" lvl="0" marL="0" marR="0" rtl="0" algn="l">
                        <a:spcBef>
                          <a:spcPts val="0"/>
                        </a:spcBef>
                        <a:spcAft>
                          <a:spcPts val="0"/>
                        </a:spcAft>
                        <a:buNone/>
                      </a:pPr>
                      <a:r>
                        <a:rPr b="1" lang="en-US" sz="1400">
                          <a:solidFill>
                            <a:schemeClr val="lt1"/>
                          </a:solidFill>
                          <a:latin typeface="Calibri"/>
                          <a:ea typeface="Calibri"/>
                          <a:cs typeface="Calibri"/>
                          <a:sym typeface="Calibri"/>
                        </a:rPr>
                        <a:t>Prebiotic factor</a:t>
                      </a:r>
                      <a:endParaRPr sz="1400"/>
                    </a:p>
                  </a:txBody>
                  <a:tcPr marT="45725" marB="45725" marR="91450" marL="91450"/>
                </a:tc>
                <a:tc>
                  <a:txBody>
                    <a:bodyPr/>
                    <a:lstStyle/>
                    <a:p>
                      <a:pPr indent="0" lvl="0" marL="0" marR="0" rtl="0" algn="l">
                        <a:spcBef>
                          <a:spcPts val="0"/>
                        </a:spcBef>
                        <a:spcAft>
                          <a:spcPts val="0"/>
                        </a:spcAft>
                        <a:buNone/>
                      </a:pPr>
                      <a:r>
                        <a:rPr b="1" lang="en-US" sz="1400">
                          <a:solidFill>
                            <a:schemeClr val="lt1"/>
                          </a:solidFill>
                          <a:latin typeface="Calibri"/>
                          <a:ea typeface="Calibri"/>
                          <a:cs typeface="Calibri"/>
                          <a:sym typeface="Calibri"/>
                        </a:rPr>
                        <a:t>Origin</a:t>
                      </a:r>
                      <a:endParaRPr sz="1400"/>
                    </a:p>
                  </a:txBody>
                  <a:tcPr marT="45725" marB="45725" marR="91450" marL="91450"/>
                </a:tc>
                <a:tc>
                  <a:txBody>
                    <a:bodyPr/>
                    <a:lstStyle/>
                    <a:p>
                      <a:pPr indent="0" lvl="0" marL="0" marR="0" rtl="0" algn="l">
                        <a:spcBef>
                          <a:spcPts val="0"/>
                        </a:spcBef>
                        <a:spcAft>
                          <a:spcPts val="0"/>
                        </a:spcAft>
                        <a:buNone/>
                      </a:pPr>
                      <a:r>
                        <a:rPr b="1" lang="en-US" sz="1400">
                          <a:solidFill>
                            <a:schemeClr val="lt1"/>
                          </a:solidFill>
                          <a:latin typeface="Calibri"/>
                          <a:ea typeface="Calibri"/>
                          <a:cs typeface="Calibri"/>
                          <a:sym typeface="Calibri"/>
                        </a:rPr>
                        <a:t>Microbes stimulated</a:t>
                      </a:r>
                      <a:endParaRPr sz="1400"/>
                    </a:p>
                  </a:txBody>
                  <a:tcPr marT="45725" marB="45725" marR="91450" marL="91450"/>
                </a:tc>
                <a:tc>
                  <a:txBody>
                    <a:bodyPr/>
                    <a:lstStyle/>
                    <a:p>
                      <a:pPr indent="0" lvl="0" marL="0" marR="0" rtl="0" algn="l">
                        <a:spcBef>
                          <a:spcPts val="0"/>
                        </a:spcBef>
                        <a:spcAft>
                          <a:spcPts val="0"/>
                        </a:spcAft>
                        <a:buNone/>
                      </a:pPr>
                      <a:r>
                        <a:rPr b="1" lang="en-US" sz="1400">
                          <a:solidFill>
                            <a:schemeClr val="lt1"/>
                          </a:solidFill>
                          <a:latin typeface="Calibri"/>
                          <a:ea typeface="Calibri"/>
                          <a:cs typeface="Calibri"/>
                          <a:sym typeface="Calibri"/>
                        </a:rPr>
                        <a:t>Effects</a:t>
                      </a:r>
                      <a:endParaRPr sz="1400"/>
                    </a:p>
                  </a:txBody>
                  <a:tcPr marT="45725" marB="45725" marR="91450" marL="91450"/>
                </a:tc>
              </a:tr>
              <a:tr h="1033775">
                <a:tc>
                  <a:txBody>
                    <a:bodyPr/>
                    <a:lstStyle/>
                    <a:p>
                      <a:pPr indent="0" lvl="0" marL="0" marR="0" rtl="0" algn="l">
                        <a:lnSpc>
                          <a:spcPct val="115000"/>
                        </a:lnSpc>
                        <a:spcBef>
                          <a:spcPts val="0"/>
                        </a:spcBef>
                        <a:spcAft>
                          <a:spcPts val="0"/>
                        </a:spcAft>
                        <a:buNone/>
                      </a:pPr>
                      <a:r>
                        <a:rPr lang="en-US" sz="1400">
                          <a:latin typeface="Times New Roman"/>
                          <a:ea typeface="Times New Roman"/>
                          <a:cs typeface="Times New Roman"/>
                          <a:sym typeface="Times New Roman"/>
                        </a:rPr>
                        <a:t>Oligosaccharides</a:t>
                      </a:r>
                      <a:endParaRPr sz="1400">
                        <a:latin typeface="Calibri"/>
                        <a:ea typeface="Calibri"/>
                        <a:cs typeface="Calibri"/>
                        <a:sym typeface="Calibri"/>
                      </a:endParaRPr>
                    </a:p>
                  </a:txBody>
                  <a:tcPr marT="0" marB="0" marR="68575" marL="68575"/>
                </a:tc>
                <a:tc>
                  <a:txBody>
                    <a:bodyPr/>
                    <a:lstStyle/>
                    <a:p>
                      <a:pPr indent="0" lvl="0" marL="0" marR="0" rtl="0" algn="l">
                        <a:lnSpc>
                          <a:spcPct val="115000"/>
                        </a:lnSpc>
                        <a:spcBef>
                          <a:spcPts val="0"/>
                        </a:spcBef>
                        <a:spcAft>
                          <a:spcPts val="0"/>
                        </a:spcAft>
                        <a:buNone/>
                      </a:pPr>
                      <a:r>
                        <a:rPr lang="en-US" sz="1400">
                          <a:latin typeface="Times New Roman"/>
                          <a:ea typeface="Times New Roman"/>
                          <a:cs typeface="Times New Roman"/>
                          <a:sym typeface="Times New Roman"/>
                        </a:rPr>
                        <a:t>Onion,garlic, chicory root, burdock, asparagus, Jerusalem artichoke, soybean, wheat bran.</a:t>
                      </a:r>
                      <a:endParaRPr sz="1400">
                        <a:latin typeface="Calibri"/>
                        <a:ea typeface="Calibri"/>
                        <a:cs typeface="Calibri"/>
                        <a:sym typeface="Calibri"/>
                      </a:endParaRPr>
                    </a:p>
                  </a:txBody>
                  <a:tcPr marT="0" marB="0" marR="68575" marL="68575"/>
                </a:tc>
                <a:tc>
                  <a:txBody>
                    <a:bodyPr/>
                    <a:lstStyle/>
                    <a:p>
                      <a:pPr indent="0" lvl="0" marL="0" marR="0" rtl="0" algn="l">
                        <a:lnSpc>
                          <a:spcPct val="115000"/>
                        </a:lnSpc>
                        <a:spcBef>
                          <a:spcPts val="0"/>
                        </a:spcBef>
                        <a:spcAft>
                          <a:spcPts val="0"/>
                        </a:spcAft>
                        <a:buNone/>
                      </a:pPr>
                      <a:r>
                        <a:rPr i="1" lang="en-US" sz="1400">
                          <a:latin typeface="Times New Roman"/>
                          <a:ea typeface="Times New Roman"/>
                          <a:cs typeface="Times New Roman"/>
                          <a:sym typeface="Times New Roman"/>
                        </a:rPr>
                        <a:t>Bifidobacterium</a:t>
                      </a:r>
                      <a:r>
                        <a:rPr lang="en-US" sz="1400">
                          <a:latin typeface="Times New Roman"/>
                          <a:ea typeface="Times New Roman"/>
                          <a:cs typeface="Times New Roman"/>
                          <a:sym typeface="Times New Roman"/>
                        </a:rPr>
                        <a:t> species</a:t>
                      </a:r>
                      <a:endParaRPr sz="1400">
                        <a:latin typeface="Calibri"/>
                        <a:ea typeface="Calibri"/>
                        <a:cs typeface="Calibri"/>
                        <a:sym typeface="Calibri"/>
                      </a:endParaRPr>
                    </a:p>
                  </a:txBody>
                  <a:tcPr marT="0" marB="0" marR="68575" marL="68575"/>
                </a:tc>
                <a:tc>
                  <a:txBody>
                    <a:bodyPr/>
                    <a:lstStyle/>
                    <a:p>
                      <a:pPr indent="0" lvl="0" marL="0" marR="0" rtl="0" algn="l">
                        <a:lnSpc>
                          <a:spcPct val="115000"/>
                        </a:lnSpc>
                        <a:spcBef>
                          <a:spcPts val="0"/>
                        </a:spcBef>
                        <a:spcAft>
                          <a:spcPts val="0"/>
                        </a:spcAft>
                        <a:buNone/>
                      </a:pPr>
                      <a:r>
                        <a:rPr lang="en-US" sz="1400">
                          <a:latin typeface="Times New Roman"/>
                          <a:ea typeface="Times New Roman"/>
                          <a:cs typeface="Times New Roman"/>
                          <a:sym typeface="Times New Roman"/>
                        </a:rPr>
                        <a:t>Increase in bifidobacterium, suppression of putrefactive bacteria, prevention of constipation and diarrhea.</a:t>
                      </a:r>
                      <a:endParaRPr sz="1400">
                        <a:latin typeface="Calibri"/>
                        <a:ea typeface="Calibri"/>
                        <a:cs typeface="Calibri"/>
                        <a:sym typeface="Calibri"/>
                      </a:endParaRPr>
                    </a:p>
                  </a:txBody>
                  <a:tcPr marT="0" marB="0" marR="68575" marL="68575"/>
                </a:tc>
              </a:tr>
              <a:tr h="1033775">
                <a:tc>
                  <a:txBody>
                    <a:bodyPr/>
                    <a:lstStyle/>
                    <a:p>
                      <a:pPr indent="0" lvl="0" marL="0" marR="0" rtl="0" algn="l">
                        <a:lnSpc>
                          <a:spcPct val="115000"/>
                        </a:lnSpc>
                        <a:spcBef>
                          <a:spcPts val="0"/>
                        </a:spcBef>
                        <a:spcAft>
                          <a:spcPts val="0"/>
                        </a:spcAft>
                        <a:buNone/>
                      </a:pPr>
                      <a:r>
                        <a:rPr lang="en-US" sz="1400">
                          <a:latin typeface="Times New Roman"/>
                          <a:ea typeface="Times New Roman"/>
                          <a:cs typeface="Times New Roman"/>
                          <a:sym typeface="Times New Roman"/>
                        </a:rPr>
                        <a:t>Fructooligosaccharides (inulin, oligofructo)</a:t>
                      </a:r>
                      <a:endParaRPr sz="1400">
                        <a:latin typeface="Calibri"/>
                        <a:ea typeface="Calibri"/>
                        <a:cs typeface="Calibri"/>
                        <a:sym typeface="Calibri"/>
                      </a:endParaRPr>
                    </a:p>
                  </a:txBody>
                  <a:tcPr marT="0" marB="0" marR="68575" marL="68575"/>
                </a:tc>
                <a:tc>
                  <a:txBody>
                    <a:bodyPr/>
                    <a:lstStyle/>
                    <a:p>
                      <a:pPr indent="0" lvl="0" marL="0" marR="0" rtl="0" algn="l">
                        <a:lnSpc>
                          <a:spcPct val="115000"/>
                        </a:lnSpc>
                        <a:spcBef>
                          <a:spcPts val="0"/>
                        </a:spcBef>
                        <a:spcAft>
                          <a:spcPts val="0"/>
                        </a:spcAft>
                        <a:buNone/>
                      </a:pPr>
                      <a:r>
                        <a:rPr lang="en-US" sz="1400">
                          <a:latin typeface="Times New Roman"/>
                          <a:ea typeface="Times New Roman"/>
                          <a:cs typeface="Times New Roman"/>
                          <a:sym typeface="Times New Roman"/>
                        </a:rPr>
                        <a:t>Same as for oligosaccharides</a:t>
                      </a:r>
                      <a:endParaRPr sz="1400">
                        <a:latin typeface="Calibri"/>
                        <a:ea typeface="Calibri"/>
                        <a:cs typeface="Calibri"/>
                        <a:sym typeface="Calibri"/>
                      </a:endParaRPr>
                    </a:p>
                  </a:txBody>
                  <a:tcPr marT="0" marB="0" marR="68575" marL="68575"/>
                </a:tc>
                <a:tc>
                  <a:txBody>
                    <a:bodyPr/>
                    <a:lstStyle/>
                    <a:p>
                      <a:pPr indent="0" lvl="0" marL="0" marR="0" rtl="0" algn="l">
                        <a:lnSpc>
                          <a:spcPct val="115000"/>
                        </a:lnSpc>
                        <a:spcBef>
                          <a:spcPts val="0"/>
                        </a:spcBef>
                        <a:spcAft>
                          <a:spcPts val="0"/>
                        </a:spcAft>
                        <a:buNone/>
                      </a:pPr>
                      <a:r>
                        <a:rPr i="1" lang="en-US" sz="1400">
                          <a:latin typeface="Times New Roman"/>
                          <a:ea typeface="Times New Roman"/>
                          <a:cs typeface="Times New Roman"/>
                          <a:sym typeface="Times New Roman"/>
                        </a:rPr>
                        <a:t>Bifidobacterium  </a:t>
                      </a:r>
                      <a:r>
                        <a:rPr lang="en-US" sz="1400">
                          <a:latin typeface="Times New Roman"/>
                          <a:ea typeface="Times New Roman"/>
                          <a:cs typeface="Times New Roman"/>
                          <a:sym typeface="Times New Roman"/>
                        </a:rPr>
                        <a:t>species </a:t>
                      </a:r>
                      <a:r>
                        <a:rPr i="1" lang="en-US" sz="1400">
                          <a:latin typeface="Times New Roman"/>
                          <a:ea typeface="Times New Roman"/>
                          <a:cs typeface="Times New Roman"/>
                          <a:sym typeface="Times New Roman"/>
                        </a:rPr>
                        <a:t>Lactobacillus acidophilus, Lactobacillus casei, Lactobacillus plantarum</a:t>
                      </a:r>
                      <a:endParaRPr sz="1400">
                        <a:latin typeface="Calibri"/>
                        <a:ea typeface="Calibri"/>
                        <a:cs typeface="Calibri"/>
                        <a:sym typeface="Calibri"/>
                      </a:endParaRPr>
                    </a:p>
                  </a:txBody>
                  <a:tcPr marT="0" marB="0" marR="68575" marL="68575"/>
                </a:tc>
                <a:tc>
                  <a:txBody>
                    <a:bodyPr/>
                    <a:lstStyle/>
                    <a:p>
                      <a:pPr indent="0" lvl="0" marL="0" marR="0" rtl="0" algn="l">
                        <a:lnSpc>
                          <a:spcPct val="115000"/>
                        </a:lnSpc>
                        <a:spcBef>
                          <a:spcPts val="0"/>
                        </a:spcBef>
                        <a:spcAft>
                          <a:spcPts val="0"/>
                        </a:spcAft>
                        <a:buNone/>
                      </a:pPr>
                      <a:r>
                        <a:rPr lang="en-US" sz="1400">
                          <a:latin typeface="Times New Roman"/>
                          <a:ea typeface="Times New Roman"/>
                          <a:cs typeface="Times New Roman"/>
                          <a:sym typeface="Times New Roman"/>
                        </a:rPr>
                        <a:t>Growth of bifidobacteria and acid promotion.</a:t>
                      </a:r>
                      <a:endParaRPr sz="1400">
                        <a:latin typeface="Calibri"/>
                        <a:ea typeface="Calibri"/>
                        <a:cs typeface="Calibri"/>
                        <a:sym typeface="Calibri"/>
                      </a:endParaRPr>
                    </a:p>
                  </a:txBody>
                  <a:tcPr marT="0" marB="0" marR="68575" marL="68575"/>
                </a:tc>
              </a:tr>
              <a:tr h="774700">
                <a:tc>
                  <a:txBody>
                    <a:bodyPr/>
                    <a:lstStyle/>
                    <a:p>
                      <a:pPr indent="0" lvl="0" marL="0" marR="0" rtl="0" algn="l">
                        <a:lnSpc>
                          <a:spcPct val="115000"/>
                        </a:lnSpc>
                        <a:spcBef>
                          <a:spcPts val="0"/>
                        </a:spcBef>
                        <a:spcAft>
                          <a:spcPts val="0"/>
                        </a:spcAft>
                        <a:buNone/>
                      </a:pPr>
                      <a:r>
                        <a:rPr lang="en-US" sz="1400">
                          <a:latin typeface="Times New Roman"/>
                          <a:ea typeface="Times New Roman"/>
                          <a:cs typeface="Times New Roman"/>
                          <a:sym typeface="Times New Roman"/>
                        </a:rPr>
                        <a:t>Fructan</a:t>
                      </a:r>
                      <a:endParaRPr sz="1400">
                        <a:latin typeface="Calibri"/>
                        <a:ea typeface="Calibri"/>
                        <a:cs typeface="Calibri"/>
                        <a:sym typeface="Calibri"/>
                      </a:endParaRPr>
                    </a:p>
                  </a:txBody>
                  <a:tcPr marT="0" marB="0" marR="68575" marL="68575"/>
                </a:tc>
                <a:tc>
                  <a:txBody>
                    <a:bodyPr/>
                    <a:lstStyle/>
                    <a:p>
                      <a:pPr indent="0" lvl="0" marL="0" marR="0" rtl="0" algn="l">
                        <a:lnSpc>
                          <a:spcPct val="115000"/>
                        </a:lnSpc>
                        <a:spcBef>
                          <a:spcPts val="0"/>
                        </a:spcBef>
                        <a:spcAft>
                          <a:spcPts val="0"/>
                        </a:spcAft>
                        <a:buNone/>
                      </a:pPr>
                      <a:r>
                        <a:rPr lang="en-US" sz="1400">
                          <a:latin typeface="Times New Roman"/>
                          <a:ea typeface="Times New Roman"/>
                          <a:cs typeface="Times New Roman"/>
                          <a:sym typeface="Times New Roman"/>
                        </a:rPr>
                        <a:t>Ash-free white powder from tubers of Jerusalem artichoke.</a:t>
                      </a:r>
                      <a:endParaRPr sz="1400">
                        <a:latin typeface="Calibri"/>
                        <a:ea typeface="Calibri"/>
                        <a:cs typeface="Calibri"/>
                        <a:sym typeface="Calibri"/>
                      </a:endParaRPr>
                    </a:p>
                  </a:txBody>
                  <a:tcPr marT="0" marB="0" marR="68575" marL="68575"/>
                </a:tc>
                <a:tc>
                  <a:txBody>
                    <a:bodyPr/>
                    <a:lstStyle/>
                    <a:p>
                      <a:pPr indent="0" lvl="0" marL="0" marR="0" rtl="0" algn="l">
                        <a:lnSpc>
                          <a:spcPct val="115000"/>
                        </a:lnSpc>
                        <a:spcBef>
                          <a:spcPts val="0"/>
                        </a:spcBef>
                        <a:spcAft>
                          <a:spcPts val="0"/>
                        </a:spcAft>
                        <a:buNone/>
                      </a:pPr>
                      <a:r>
                        <a:rPr i="1" lang="en-US" sz="1400">
                          <a:latin typeface="Times New Roman"/>
                          <a:ea typeface="Times New Roman"/>
                          <a:cs typeface="Times New Roman"/>
                          <a:sym typeface="Times New Roman"/>
                        </a:rPr>
                        <a:t>Bifidobacterium</a:t>
                      </a:r>
                      <a:r>
                        <a:rPr lang="en-US" sz="1400">
                          <a:latin typeface="Times New Roman"/>
                          <a:ea typeface="Times New Roman"/>
                          <a:cs typeface="Times New Roman"/>
                          <a:sym typeface="Times New Roman"/>
                        </a:rPr>
                        <a:t> species</a:t>
                      </a:r>
                      <a:endParaRPr sz="1400">
                        <a:latin typeface="Calibri"/>
                        <a:ea typeface="Calibri"/>
                        <a:cs typeface="Calibri"/>
                        <a:sym typeface="Calibri"/>
                      </a:endParaRPr>
                    </a:p>
                  </a:txBody>
                  <a:tcPr marT="0" marB="0" marR="68575" marL="68575"/>
                </a:tc>
                <a:tc>
                  <a:txBody>
                    <a:bodyPr/>
                    <a:lstStyle/>
                    <a:p>
                      <a:pPr indent="0" lvl="0" marL="0" marR="0" rtl="0" algn="l">
                        <a:lnSpc>
                          <a:spcPct val="115000"/>
                        </a:lnSpc>
                        <a:spcBef>
                          <a:spcPts val="0"/>
                        </a:spcBef>
                        <a:spcAft>
                          <a:spcPts val="0"/>
                        </a:spcAft>
                        <a:buNone/>
                      </a:pPr>
                      <a:r>
                        <a:rPr lang="en-US" sz="1400">
                          <a:latin typeface="Times New Roman"/>
                          <a:ea typeface="Times New Roman"/>
                          <a:cs typeface="Times New Roman"/>
                          <a:sym typeface="Times New Roman"/>
                        </a:rPr>
                        <a:t>Growth of bifidobacteria</a:t>
                      </a:r>
                      <a:endParaRPr sz="1400">
                        <a:latin typeface="Calibri"/>
                        <a:ea typeface="Calibri"/>
                        <a:cs typeface="Calibri"/>
                        <a:sym typeface="Calibri"/>
                      </a:endParaRPr>
                    </a:p>
                  </a:txBody>
                  <a:tcPr marT="0" marB="0" marR="68575" marL="68575"/>
                </a:tc>
              </a:tr>
              <a:tr h="775325">
                <a:tc>
                  <a:txBody>
                    <a:bodyPr/>
                    <a:lstStyle/>
                    <a:p>
                      <a:pPr indent="0" lvl="0" marL="0" marR="0" rtl="0" algn="l">
                        <a:lnSpc>
                          <a:spcPct val="115000"/>
                        </a:lnSpc>
                        <a:spcBef>
                          <a:spcPts val="0"/>
                        </a:spcBef>
                        <a:spcAft>
                          <a:spcPts val="0"/>
                        </a:spcAft>
                        <a:buNone/>
                      </a:pPr>
                      <a:r>
                        <a:rPr lang="en-US" sz="1400">
                          <a:latin typeface="Times New Roman"/>
                          <a:ea typeface="Times New Roman"/>
                          <a:cs typeface="Times New Roman"/>
                          <a:sym typeface="Times New Roman"/>
                        </a:rPr>
                        <a:t>Human kappa casein and derived glycolmacropeptide</a:t>
                      </a:r>
                      <a:endParaRPr sz="1400">
                        <a:latin typeface="Calibri"/>
                        <a:ea typeface="Calibri"/>
                        <a:cs typeface="Calibri"/>
                        <a:sym typeface="Calibri"/>
                      </a:endParaRPr>
                    </a:p>
                  </a:txBody>
                  <a:tcPr marT="0" marB="0" marR="68575" marL="68575"/>
                </a:tc>
                <a:tc>
                  <a:txBody>
                    <a:bodyPr/>
                    <a:lstStyle/>
                    <a:p>
                      <a:pPr indent="0" lvl="0" marL="0" marR="0" rtl="0" algn="l">
                        <a:lnSpc>
                          <a:spcPct val="115000"/>
                        </a:lnSpc>
                        <a:spcBef>
                          <a:spcPts val="0"/>
                        </a:spcBef>
                        <a:spcAft>
                          <a:spcPts val="0"/>
                        </a:spcAft>
                        <a:buNone/>
                      </a:pPr>
                      <a:r>
                        <a:rPr lang="en-US" sz="1400">
                          <a:latin typeface="Times New Roman"/>
                          <a:ea typeface="Times New Roman"/>
                          <a:cs typeface="Times New Roman"/>
                          <a:sym typeface="Times New Roman"/>
                        </a:rPr>
                        <a:t>Human milk: chymotrypsin and pepsin hydrolysate.</a:t>
                      </a:r>
                      <a:endParaRPr sz="1400">
                        <a:latin typeface="Calibri"/>
                        <a:ea typeface="Calibri"/>
                        <a:cs typeface="Calibri"/>
                        <a:sym typeface="Calibri"/>
                      </a:endParaRPr>
                    </a:p>
                  </a:txBody>
                  <a:tcPr marT="0" marB="0" marR="68575" marL="68575"/>
                </a:tc>
                <a:tc>
                  <a:txBody>
                    <a:bodyPr/>
                    <a:lstStyle/>
                    <a:p>
                      <a:pPr indent="0" lvl="0" marL="0" marR="0" rtl="0" algn="l">
                        <a:lnSpc>
                          <a:spcPct val="115000"/>
                        </a:lnSpc>
                        <a:spcBef>
                          <a:spcPts val="0"/>
                        </a:spcBef>
                        <a:spcAft>
                          <a:spcPts val="0"/>
                        </a:spcAft>
                        <a:buNone/>
                      </a:pPr>
                      <a:r>
                        <a:rPr i="1" lang="en-US" sz="1400">
                          <a:latin typeface="Times New Roman"/>
                          <a:ea typeface="Times New Roman"/>
                          <a:cs typeface="Times New Roman"/>
                          <a:sym typeface="Times New Roman"/>
                        </a:rPr>
                        <a:t>Bifidobacterium bifidum</a:t>
                      </a:r>
                      <a:endParaRPr sz="1400">
                        <a:latin typeface="Calibri"/>
                        <a:ea typeface="Calibri"/>
                        <a:cs typeface="Calibri"/>
                        <a:sym typeface="Calibri"/>
                      </a:endParaRPr>
                    </a:p>
                  </a:txBody>
                  <a:tcPr marT="0" marB="0" marR="68575" marL="68575"/>
                </a:tc>
                <a:tc>
                  <a:txBody>
                    <a:bodyPr/>
                    <a:lstStyle/>
                    <a:p>
                      <a:pPr indent="0" lvl="0" marL="0" marR="0" rtl="0" algn="l">
                        <a:lnSpc>
                          <a:spcPct val="115000"/>
                        </a:lnSpc>
                        <a:spcBef>
                          <a:spcPts val="0"/>
                        </a:spcBef>
                        <a:spcAft>
                          <a:spcPts val="0"/>
                        </a:spcAft>
                        <a:buNone/>
                      </a:pPr>
                      <a:r>
                        <a:rPr lang="en-US" sz="1400">
                          <a:latin typeface="Times New Roman"/>
                          <a:ea typeface="Times New Roman"/>
                          <a:cs typeface="Times New Roman"/>
                          <a:sym typeface="Times New Roman"/>
                        </a:rPr>
                        <a:t>Growth promotion.</a:t>
                      </a:r>
                      <a:endParaRPr sz="1400">
                        <a:latin typeface="Calibri"/>
                        <a:ea typeface="Calibri"/>
                        <a:cs typeface="Calibri"/>
                        <a:sym typeface="Calibri"/>
                      </a:endParaRPr>
                    </a:p>
                  </a:txBody>
                  <a:tcPr marT="0" marB="0" marR="68575" marL="68575"/>
                </a:tc>
              </a:tr>
              <a:tr h="455925">
                <a:tc>
                  <a:txBody>
                    <a:bodyPr/>
                    <a:lstStyle/>
                    <a:p>
                      <a:pPr indent="0" lvl="0" marL="0" marR="0" rtl="0" algn="l">
                        <a:lnSpc>
                          <a:spcPct val="115000"/>
                        </a:lnSpc>
                        <a:spcBef>
                          <a:spcPts val="0"/>
                        </a:spcBef>
                        <a:spcAft>
                          <a:spcPts val="0"/>
                        </a:spcAft>
                        <a:buNone/>
                      </a:pPr>
                      <a:r>
                        <a:rPr lang="en-US" sz="1400">
                          <a:latin typeface="Times New Roman"/>
                          <a:ea typeface="Times New Roman"/>
                          <a:cs typeface="Times New Roman"/>
                          <a:sym typeface="Times New Roman"/>
                        </a:rPr>
                        <a:t>Stachyose and raffinose</a:t>
                      </a:r>
                      <a:endParaRPr sz="1400">
                        <a:latin typeface="Calibri"/>
                        <a:ea typeface="Calibri"/>
                        <a:cs typeface="Calibri"/>
                        <a:sym typeface="Calibri"/>
                      </a:endParaRPr>
                    </a:p>
                  </a:txBody>
                  <a:tcPr marT="0" marB="0" marR="68575" marL="68575"/>
                </a:tc>
                <a:tc>
                  <a:txBody>
                    <a:bodyPr/>
                    <a:lstStyle/>
                    <a:p>
                      <a:pPr indent="0" lvl="0" marL="0" marR="0" rtl="0" algn="l">
                        <a:lnSpc>
                          <a:spcPct val="115000"/>
                        </a:lnSpc>
                        <a:spcBef>
                          <a:spcPts val="0"/>
                        </a:spcBef>
                        <a:spcAft>
                          <a:spcPts val="0"/>
                        </a:spcAft>
                        <a:buNone/>
                      </a:pPr>
                      <a:r>
                        <a:rPr lang="en-US" sz="1400">
                          <a:latin typeface="Times New Roman"/>
                          <a:ea typeface="Times New Roman"/>
                          <a:cs typeface="Times New Roman"/>
                          <a:sym typeface="Times New Roman"/>
                        </a:rPr>
                        <a:t>Soybean extract</a:t>
                      </a:r>
                      <a:endParaRPr sz="1400">
                        <a:latin typeface="Calibri"/>
                        <a:ea typeface="Calibri"/>
                        <a:cs typeface="Calibri"/>
                        <a:sym typeface="Calibri"/>
                      </a:endParaRPr>
                    </a:p>
                  </a:txBody>
                  <a:tcPr marT="0" marB="0" marR="68575" marL="68575"/>
                </a:tc>
                <a:tc>
                  <a:txBody>
                    <a:bodyPr/>
                    <a:lstStyle/>
                    <a:p>
                      <a:pPr indent="0" lvl="0" marL="0" marR="0" rtl="0" algn="l">
                        <a:lnSpc>
                          <a:spcPct val="115000"/>
                        </a:lnSpc>
                        <a:spcBef>
                          <a:spcPts val="0"/>
                        </a:spcBef>
                        <a:spcAft>
                          <a:spcPts val="0"/>
                        </a:spcAft>
                        <a:buNone/>
                      </a:pPr>
                      <a:r>
                        <a:rPr i="1" lang="en-US" sz="1400">
                          <a:latin typeface="Times New Roman"/>
                          <a:ea typeface="Times New Roman"/>
                          <a:cs typeface="Times New Roman"/>
                          <a:sym typeface="Times New Roman"/>
                        </a:rPr>
                        <a:t>Bifidobacterium </a:t>
                      </a:r>
                      <a:r>
                        <a:rPr lang="en-US" sz="1400">
                          <a:latin typeface="Times New Roman"/>
                          <a:ea typeface="Times New Roman"/>
                          <a:cs typeface="Times New Roman"/>
                          <a:sym typeface="Times New Roman"/>
                        </a:rPr>
                        <a:t>species</a:t>
                      </a:r>
                      <a:endParaRPr sz="1400">
                        <a:latin typeface="Calibri"/>
                        <a:ea typeface="Calibri"/>
                        <a:cs typeface="Calibri"/>
                        <a:sym typeface="Calibri"/>
                      </a:endParaRPr>
                    </a:p>
                  </a:txBody>
                  <a:tcPr marT="0" marB="0" marR="68575" marL="68575"/>
                </a:tc>
                <a:tc>
                  <a:txBody>
                    <a:bodyPr/>
                    <a:lstStyle/>
                    <a:p>
                      <a:pPr indent="0" lvl="0" marL="0" marR="0" rtl="0" algn="l">
                        <a:lnSpc>
                          <a:spcPct val="115000"/>
                        </a:lnSpc>
                        <a:spcBef>
                          <a:spcPts val="0"/>
                        </a:spcBef>
                        <a:spcAft>
                          <a:spcPts val="0"/>
                        </a:spcAft>
                        <a:buNone/>
                      </a:pPr>
                      <a:r>
                        <a:rPr lang="en-US" sz="1400">
                          <a:latin typeface="Times New Roman"/>
                          <a:ea typeface="Times New Roman"/>
                          <a:cs typeface="Times New Roman"/>
                          <a:sym typeface="Times New Roman"/>
                        </a:rPr>
                        <a:t>Growth factor.</a:t>
                      </a:r>
                      <a:endParaRPr sz="1400">
                        <a:latin typeface="Calibri"/>
                        <a:ea typeface="Calibri"/>
                        <a:cs typeface="Calibri"/>
                        <a:sym typeface="Calibri"/>
                      </a:endParaRPr>
                    </a:p>
                  </a:txBody>
                  <a:tcPr marT="0" marB="0" marR="68575" marL="68575"/>
                </a:tc>
              </a:tr>
              <a:tr h="455925">
                <a:tc>
                  <a:txBody>
                    <a:bodyPr/>
                    <a:lstStyle/>
                    <a:p>
                      <a:pPr indent="0" lvl="0" marL="0" marR="0" rtl="0" algn="l">
                        <a:lnSpc>
                          <a:spcPct val="115000"/>
                        </a:lnSpc>
                        <a:spcBef>
                          <a:spcPts val="0"/>
                        </a:spcBef>
                        <a:spcAft>
                          <a:spcPts val="0"/>
                        </a:spcAft>
                        <a:buNone/>
                      </a:pPr>
                      <a:r>
                        <a:rPr lang="en-US" sz="1400">
                          <a:latin typeface="Times New Roman"/>
                          <a:ea typeface="Times New Roman"/>
                          <a:cs typeface="Times New Roman"/>
                          <a:sym typeface="Times New Roman"/>
                        </a:rPr>
                        <a:t>Casein macropeptide</a:t>
                      </a:r>
                      <a:endParaRPr sz="1400">
                        <a:latin typeface="Calibri"/>
                        <a:ea typeface="Calibri"/>
                        <a:cs typeface="Calibri"/>
                        <a:sym typeface="Calibri"/>
                      </a:endParaRPr>
                    </a:p>
                  </a:txBody>
                  <a:tcPr marT="0" marB="0" marR="68575" marL="68575"/>
                </a:tc>
                <a:tc>
                  <a:txBody>
                    <a:bodyPr/>
                    <a:lstStyle/>
                    <a:p>
                      <a:pPr indent="0" lvl="0" marL="0" marR="0" rtl="0" algn="l">
                        <a:lnSpc>
                          <a:spcPct val="115000"/>
                        </a:lnSpc>
                        <a:spcBef>
                          <a:spcPts val="0"/>
                        </a:spcBef>
                        <a:spcAft>
                          <a:spcPts val="0"/>
                        </a:spcAft>
                        <a:buNone/>
                      </a:pPr>
                      <a:r>
                        <a:rPr lang="en-US" sz="1400">
                          <a:latin typeface="Times New Roman"/>
                          <a:ea typeface="Times New Roman"/>
                          <a:cs typeface="Times New Roman"/>
                          <a:sym typeface="Times New Roman"/>
                        </a:rPr>
                        <a:t>Bovine milk</a:t>
                      </a:r>
                      <a:endParaRPr sz="1400">
                        <a:latin typeface="Calibri"/>
                        <a:ea typeface="Calibri"/>
                        <a:cs typeface="Calibri"/>
                        <a:sym typeface="Calibri"/>
                      </a:endParaRPr>
                    </a:p>
                  </a:txBody>
                  <a:tcPr marT="0" marB="0" marR="68575" marL="68575"/>
                </a:tc>
                <a:tc>
                  <a:txBody>
                    <a:bodyPr/>
                    <a:lstStyle/>
                    <a:p>
                      <a:pPr indent="0" lvl="0" marL="0" marR="0" rtl="0" algn="l">
                        <a:lnSpc>
                          <a:spcPct val="115000"/>
                        </a:lnSpc>
                        <a:spcBef>
                          <a:spcPts val="0"/>
                        </a:spcBef>
                        <a:spcAft>
                          <a:spcPts val="0"/>
                        </a:spcAft>
                        <a:buNone/>
                      </a:pPr>
                      <a:r>
                        <a:rPr i="1" lang="en-US" sz="1400">
                          <a:latin typeface="Times New Roman"/>
                          <a:ea typeface="Times New Roman"/>
                          <a:cs typeface="Times New Roman"/>
                          <a:sym typeface="Times New Roman"/>
                        </a:rPr>
                        <a:t>Bifidobacterium</a:t>
                      </a:r>
                      <a:r>
                        <a:rPr lang="en-US" sz="1400">
                          <a:latin typeface="Times New Roman"/>
                          <a:ea typeface="Times New Roman"/>
                          <a:cs typeface="Times New Roman"/>
                          <a:sym typeface="Times New Roman"/>
                        </a:rPr>
                        <a:t> species</a:t>
                      </a:r>
                      <a:endParaRPr sz="1400">
                        <a:latin typeface="Calibri"/>
                        <a:ea typeface="Calibri"/>
                        <a:cs typeface="Calibri"/>
                        <a:sym typeface="Calibri"/>
                      </a:endParaRPr>
                    </a:p>
                  </a:txBody>
                  <a:tcPr marT="0" marB="0" marR="68575" marL="68575"/>
                </a:tc>
                <a:tc>
                  <a:txBody>
                    <a:bodyPr/>
                    <a:lstStyle/>
                    <a:p>
                      <a:pPr indent="0" lvl="0" marL="0" marR="0" rtl="0" algn="l">
                        <a:lnSpc>
                          <a:spcPct val="115000"/>
                        </a:lnSpc>
                        <a:spcBef>
                          <a:spcPts val="0"/>
                        </a:spcBef>
                        <a:spcAft>
                          <a:spcPts val="0"/>
                        </a:spcAft>
                        <a:buNone/>
                      </a:pPr>
                      <a:r>
                        <a:rPr lang="en-US" sz="1400">
                          <a:latin typeface="Times New Roman"/>
                          <a:ea typeface="Times New Roman"/>
                          <a:cs typeface="Times New Roman"/>
                          <a:sym typeface="Times New Roman"/>
                        </a:rPr>
                        <a:t>Growth promotion.</a:t>
                      </a:r>
                      <a:endParaRPr sz="1400">
                        <a:latin typeface="Calibri"/>
                        <a:ea typeface="Calibri"/>
                        <a:cs typeface="Calibri"/>
                        <a:sym typeface="Calibri"/>
                      </a:endParaRPr>
                    </a:p>
                  </a:txBody>
                  <a:tcPr marT="0" marB="0" marR="68575" marL="68575"/>
                </a:tc>
              </a:tr>
              <a:tr h="516900">
                <a:tc>
                  <a:txBody>
                    <a:bodyPr/>
                    <a:lstStyle/>
                    <a:p>
                      <a:pPr indent="0" lvl="0" marL="0" marR="0" rtl="0" algn="l">
                        <a:lnSpc>
                          <a:spcPct val="115000"/>
                        </a:lnSpc>
                        <a:spcBef>
                          <a:spcPts val="0"/>
                        </a:spcBef>
                        <a:spcAft>
                          <a:spcPts val="0"/>
                        </a:spcAft>
                        <a:buNone/>
                      </a:pPr>
                      <a:r>
                        <a:rPr lang="en-US" sz="1400">
                          <a:latin typeface="Times New Roman"/>
                          <a:ea typeface="Times New Roman"/>
                          <a:cs typeface="Times New Roman"/>
                          <a:sym typeface="Times New Roman"/>
                        </a:rPr>
                        <a:t>Lactitol(4-O-β-D-galactopyranosyl)D-glucitol</a:t>
                      </a:r>
                      <a:endParaRPr sz="1400">
                        <a:latin typeface="Calibri"/>
                        <a:ea typeface="Calibri"/>
                        <a:cs typeface="Calibri"/>
                        <a:sym typeface="Calibri"/>
                      </a:endParaRPr>
                    </a:p>
                  </a:txBody>
                  <a:tcPr marT="0" marB="0" marR="68575" marL="68575"/>
                </a:tc>
                <a:tc>
                  <a:txBody>
                    <a:bodyPr/>
                    <a:lstStyle/>
                    <a:p>
                      <a:pPr indent="0" lvl="0" marL="0" marR="0" rtl="0" algn="l">
                        <a:lnSpc>
                          <a:spcPct val="115000"/>
                        </a:lnSpc>
                        <a:spcBef>
                          <a:spcPts val="0"/>
                        </a:spcBef>
                        <a:spcAft>
                          <a:spcPts val="0"/>
                        </a:spcAft>
                        <a:buNone/>
                      </a:pPr>
                      <a:r>
                        <a:rPr lang="en-US" sz="1400">
                          <a:latin typeface="Times New Roman"/>
                          <a:ea typeface="Times New Roman"/>
                          <a:cs typeface="Times New Roman"/>
                          <a:sym typeface="Times New Roman"/>
                        </a:rPr>
                        <a:t>Synthetic sugar alcohol of lactose</a:t>
                      </a:r>
                      <a:endParaRPr sz="1400">
                        <a:latin typeface="Calibri"/>
                        <a:ea typeface="Calibri"/>
                        <a:cs typeface="Calibri"/>
                        <a:sym typeface="Calibri"/>
                      </a:endParaRPr>
                    </a:p>
                  </a:txBody>
                  <a:tcPr marT="0" marB="0" marR="68575" marL="68575"/>
                </a:tc>
                <a:tc>
                  <a:txBody>
                    <a:bodyPr/>
                    <a:lstStyle/>
                    <a:p>
                      <a:pPr indent="0" lvl="0" marL="0" marR="0" rtl="0" algn="l">
                        <a:lnSpc>
                          <a:spcPct val="115000"/>
                        </a:lnSpc>
                        <a:spcBef>
                          <a:spcPts val="0"/>
                        </a:spcBef>
                        <a:spcAft>
                          <a:spcPts val="0"/>
                        </a:spcAft>
                        <a:buNone/>
                      </a:pPr>
                      <a:r>
                        <a:rPr i="1" lang="en-US" sz="1400">
                          <a:latin typeface="Times New Roman"/>
                          <a:ea typeface="Times New Roman"/>
                          <a:cs typeface="Times New Roman"/>
                          <a:sym typeface="Times New Roman"/>
                        </a:rPr>
                        <a:t>Bifidobacterium</a:t>
                      </a:r>
                      <a:r>
                        <a:rPr lang="en-US" sz="1400">
                          <a:latin typeface="Times New Roman"/>
                          <a:ea typeface="Times New Roman"/>
                          <a:cs typeface="Times New Roman"/>
                          <a:sym typeface="Times New Roman"/>
                        </a:rPr>
                        <a:t> species</a:t>
                      </a:r>
                      <a:endParaRPr sz="1400">
                        <a:latin typeface="Calibri"/>
                        <a:ea typeface="Calibri"/>
                        <a:cs typeface="Calibri"/>
                        <a:sym typeface="Calibri"/>
                      </a:endParaRPr>
                    </a:p>
                  </a:txBody>
                  <a:tcPr marT="0" marB="0" marR="68575" marL="68575"/>
                </a:tc>
                <a:tc>
                  <a:txBody>
                    <a:bodyPr/>
                    <a:lstStyle/>
                    <a:p>
                      <a:pPr indent="0" lvl="0" marL="0" marR="0" rtl="0" algn="l">
                        <a:lnSpc>
                          <a:spcPct val="115000"/>
                        </a:lnSpc>
                        <a:spcBef>
                          <a:spcPts val="0"/>
                        </a:spcBef>
                        <a:spcAft>
                          <a:spcPts val="0"/>
                        </a:spcAft>
                        <a:buNone/>
                      </a:pPr>
                      <a:r>
                        <a:rPr lang="en-US" sz="1400">
                          <a:latin typeface="Times New Roman"/>
                          <a:ea typeface="Times New Roman"/>
                          <a:cs typeface="Times New Roman"/>
                          <a:sym typeface="Times New Roman"/>
                        </a:rPr>
                        <a:t>Growth promotion.</a:t>
                      </a:r>
                      <a:endParaRPr sz="1400">
                        <a:latin typeface="Calibri"/>
                        <a:ea typeface="Calibri"/>
                        <a:cs typeface="Calibri"/>
                        <a:sym typeface="Calibri"/>
                      </a:endParaRPr>
                    </a:p>
                  </a:txBody>
                  <a:tcPr marT="0" marB="0" marR="68575" marL="68575"/>
                </a:tc>
              </a:tr>
              <a:tr h="516900">
                <a:tc>
                  <a:txBody>
                    <a:bodyPr/>
                    <a:lstStyle/>
                    <a:p>
                      <a:pPr indent="0" lvl="0" marL="0" marR="0" rtl="0" algn="l">
                        <a:lnSpc>
                          <a:spcPct val="115000"/>
                        </a:lnSpc>
                        <a:spcBef>
                          <a:spcPts val="0"/>
                        </a:spcBef>
                        <a:spcAft>
                          <a:spcPts val="0"/>
                        </a:spcAft>
                        <a:buNone/>
                      </a:pPr>
                      <a:r>
                        <a:rPr lang="en-US" sz="1400">
                          <a:latin typeface="Times New Roman"/>
                          <a:ea typeface="Times New Roman"/>
                          <a:cs typeface="Times New Roman"/>
                          <a:sym typeface="Times New Roman"/>
                        </a:rPr>
                        <a:t>Lactutose(4-O-β-D-galactopyranosyl)D-fructose</a:t>
                      </a:r>
                      <a:endParaRPr sz="1400">
                        <a:latin typeface="Calibri"/>
                        <a:ea typeface="Calibri"/>
                        <a:cs typeface="Calibri"/>
                        <a:sym typeface="Calibri"/>
                      </a:endParaRPr>
                    </a:p>
                  </a:txBody>
                  <a:tcPr marT="0" marB="0" marR="68575" marL="68575"/>
                </a:tc>
                <a:tc>
                  <a:txBody>
                    <a:bodyPr/>
                    <a:lstStyle/>
                    <a:p>
                      <a:pPr indent="0" lvl="0" marL="0" marR="0" rtl="0" algn="l">
                        <a:lnSpc>
                          <a:spcPct val="115000"/>
                        </a:lnSpc>
                        <a:spcBef>
                          <a:spcPts val="0"/>
                        </a:spcBef>
                        <a:spcAft>
                          <a:spcPts val="0"/>
                        </a:spcAft>
                        <a:buNone/>
                      </a:pPr>
                      <a:r>
                        <a:rPr lang="en-US" sz="1400">
                          <a:latin typeface="Times New Roman"/>
                          <a:ea typeface="Times New Roman"/>
                          <a:cs typeface="Times New Roman"/>
                          <a:sym typeface="Times New Roman"/>
                        </a:rPr>
                        <a:t>Synthetic derivative of lactose</a:t>
                      </a:r>
                      <a:endParaRPr sz="1400">
                        <a:latin typeface="Calibri"/>
                        <a:ea typeface="Calibri"/>
                        <a:cs typeface="Calibri"/>
                        <a:sym typeface="Calibri"/>
                      </a:endParaRPr>
                    </a:p>
                  </a:txBody>
                  <a:tcPr marT="0" marB="0" marR="68575" marL="68575"/>
                </a:tc>
                <a:tc>
                  <a:txBody>
                    <a:bodyPr/>
                    <a:lstStyle/>
                    <a:p>
                      <a:pPr indent="0" lvl="0" marL="0" marR="0" rtl="0" algn="l">
                        <a:lnSpc>
                          <a:spcPct val="115000"/>
                        </a:lnSpc>
                        <a:spcBef>
                          <a:spcPts val="0"/>
                        </a:spcBef>
                        <a:spcAft>
                          <a:spcPts val="0"/>
                        </a:spcAft>
                        <a:buNone/>
                      </a:pPr>
                      <a:r>
                        <a:rPr i="1" lang="en-US" sz="1400">
                          <a:latin typeface="Times New Roman"/>
                          <a:ea typeface="Times New Roman"/>
                          <a:cs typeface="Times New Roman"/>
                          <a:sym typeface="Times New Roman"/>
                        </a:rPr>
                        <a:t>Bifidobacterium</a:t>
                      </a:r>
                      <a:r>
                        <a:rPr lang="en-US" sz="1400">
                          <a:latin typeface="Times New Roman"/>
                          <a:ea typeface="Times New Roman"/>
                          <a:cs typeface="Times New Roman"/>
                          <a:sym typeface="Times New Roman"/>
                        </a:rPr>
                        <a:t> species</a:t>
                      </a:r>
                      <a:endParaRPr sz="1400">
                        <a:latin typeface="Calibri"/>
                        <a:ea typeface="Calibri"/>
                        <a:cs typeface="Calibri"/>
                        <a:sym typeface="Calibri"/>
                      </a:endParaRPr>
                    </a:p>
                  </a:txBody>
                  <a:tcPr marT="0" marB="0" marR="68575" marL="68575"/>
                </a:tc>
                <a:tc>
                  <a:txBody>
                    <a:bodyPr/>
                    <a:lstStyle/>
                    <a:p>
                      <a:pPr indent="0" lvl="0" marL="0" marR="0" rtl="0" algn="l">
                        <a:lnSpc>
                          <a:spcPct val="115000"/>
                        </a:lnSpc>
                        <a:spcBef>
                          <a:spcPts val="0"/>
                        </a:spcBef>
                        <a:spcAft>
                          <a:spcPts val="0"/>
                        </a:spcAft>
                        <a:buNone/>
                      </a:pPr>
                      <a:r>
                        <a:rPr lang="en-US" sz="1400">
                          <a:latin typeface="Times New Roman"/>
                          <a:ea typeface="Times New Roman"/>
                          <a:cs typeface="Times New Roman"/>
                          <a:sym typeface="Times New Roman"/>
                        </a:rPr>
                        <a:t>Growth promotion.</a:t>
                      </a:r>
                      <a:endParaRPr sz="1400">
                        <a:latin typeface="Calibri"/>
                        <a:ea typeface="Calibri"/>
                        <a:cs typeface="Calibri"/>
                        <a:sym typeface="Calibri"/>
                      </a:endParaRPr>
                    </a:p>
                  </a:txBody>
                  <a:tcPr marT="0" marB="0" marR="68575" marL="68575"/>
                </a:tc>
              </a:tr>
            </a:tbl>
          </a:graphicData>
        </a:graphic>
      </p:graphicFrame>
      <p:sp>
        <p:nvSpPr>
          <p:cNvPr id="802" name="Google Shape;802;p77"/>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803" name="Google Shape;803;p77"/>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Tree>
  </p:cSld>
  <p:clrMapOvr>
    <a:masterClrMapping/>
  </p:clrMapOvr>
  <p:transition spd="med">
    <p:checker dir="vert"/>
  </p:transition>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7" name="Shape 807"/>
        <p:cNvGrpSpPr/>
        <p:nvPr/>
      </p:nvGrpSpPr>
      <p:grpSpPr>
        <a:xfrm>
          <a:off x="0" y="0"/>
          <a:ext cx="0" cy="0"/>
          <a:chOff x="0" y="0"/>
          <a:chExt cx="0" cy="0"/>
        </a:xfrm>
      </p:grpSpPr>
      <p:sp>
        <p:nvSpPr>
          <p:cNvPr id="808" name="Google Shape;808;p78"/>
          <p:cNvSpPr txBox="1"/>
          <p:nvPr>
            <p:ph type="title"/>
          </p:nvPr>
        </p:nvSpPr>
        <p:spPr>
          <a:xfrm>
            <a:off x="172720" y="57150"/>
            <a:ext cx="10515600" cy="57658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b="1" lang="en-US" sz="3555">
                <a:latin typeface="Calibri"/>
                <a:ea typeface="Calibri"/>
                <a:cs typeface="Calibri"/>
                <a:sym typeface="Calibri"/>
              </a:rPr>
              <a:t>Health Benefits Prebiotic</a:t>
            </a:r>
            <a:endParaRPr sz="3555">
              <a:latin typeface="Calibri"/>
              <a:ea typeface="Calibri"/>
              <a:cs typeface="Calibri"/>
              <a:sym typeface="Calibri"/>
            </a:endParaRPr>
          </a:p>
        </p:txBody>
      </p:sp>
      <p:sp>
        <p:nvSpPr>
          <p:cNvPr id="809" name="Google Shape;809;p78"/>
          <p:cNvSpPr txBox="1"/>
          <p:nvPr>
            <p:ph idx="1" type="body"/>
          </p:nvPr>
        </p:nvSpPr>
        <p:spPr>
          <a:xfrm>
            <a:off x="85725" y="633095"/>
            <a:ext cx="11826875" cy="4844415"/>
          </a:xfrm>
          <a:prstGeom prst="rect">
            <a:avLst/>
          </a:prstGeom>
          <a:noFill/>
          <a:ln>
            <a:noFill/>
          </a:ln>
        </p:spPr>
        <p:txBody>
          <a:bodyPr anchorCtr="0" anchor="t" bIns="45700" lIns="91425" spcFirstLastPara="1" rIns="91425" wrap="square" tIns="45700">
            <a:noAutofit/>
          </a:bodyPr>
          <a:lstStyle/>
          <a:p>
            <a:pPr indent="-228600" lvl="0" marL="228600" rtl="0" algn="just">
              <a:lnSpc>
                <a:spcPct val="90000"/>
              </a:lnSpc>
              <a:spcBef>
                <a:spcPts val="0"/>
              </a:spcBef>
              <a:spcAft>
                <a:spcPts val="0"/>
              </a:spcAft>
              <a:buClr>
                <a:schemeClr val="dk1"/>
              </a:buClr>
              <a:buSzPts val="2400"/>
              <a:buChar char="•"/>
            </a:pPr>
            <a:r>
              <a:rPr b="1" lang="en-US" sz="2400"/>
              <a:t>Immune System Strength:</a:t>
            </a:r>
            <a:r>
              <a:rPr lang="en-US" sz="2400"/>
              <a:t> Prebiotic fiber promotes the growth and colonization of beneficial bacteria in the gut. These bacteria aid the immune system in fighting illness-causing bacteria and viruses. </a:t>
            </a:r>
            <a:endParaRPr sz="2400"/>
          </a:p>
          <a:p>
            <a:pPr indent="-228600" lvl="0" marL="228600" rtl="0" algn="just">
              <a:lnSpc>
                <a:spcPct val="90000"/>
              </a:lnSpc>
              <a:spcBef>
                <a:spcPts val="1000"/>
              </a:spcBef>
              <a:spcAft>
                <a:spcPts val="0"/>
              </a:spcAft>
              <a:buClr>
                <a:schemeClr val="dk1"/>
              </a:buClr>
              <a:buSzPts val="2400"/>
              <a:buChar char="•"/>
            </a:pPr>
            <a:r>
              <a:rPr b="1" lang="en-US" sz="2400"/>
              <a:t>Normal Bowel Function:  </a:t>
            </a:r>
            <a:r>
              <a:rPr lang="en-US" sz="2400"/>
              <a:t>Irritable bowel syndrome, which is characterized by bloating, gas, stomach pain, cramping, bouts of constipation and diarrhea, is caused by food being digested improperly. , prebiotic fiber causes foods to be digested normally, over a normal period of time, not too quickly or too slowly.</a:t>
            </a:r>
            <a:endParaRPr b="1" sz="2400"/>
          </a:p>
          <a:p>
            <a:pPr indent="-228600" lvl="0" marL="228600" rtl="0" algn="just">
              <a:lnSpc>
                <a:spcPct val="90000"/>
              </a:lnSpc>
              <a:spcBef>
                <a:spcPts val="1000"/>
              </a:spcBef>
              <a:spcAft>
                <a:spcPts val="0"/>
              </a:spcAft>
              <a:buClr>
                <a:schemeClr val="dk1"/>
              </a:buClr>
              <a:buSzPts val="2400"/>
              <a:buChar char="•"/>
            </a:pPr>
            <a:r>
              <a:rPr b="1" lang="en-US" sz="2400"/>
              <a:t>Cancer Prevention:</a:t>
            </a:r>
            <a:r>
              <a:rPr lang="en-US" sz="2400"/>
              <a:t>Bifidobacteria  digests inulin in the gut flora and produces short chain fatty-acids: acetic acid, propionic acid, and butyric acid. Within the intestine, it is believed that these acids can help prevent certain forms of cancer.</a:t>
            </a:r>
            <a:endParaRPr sz="2400"/>
          </a:p>
          <a:p>
            <a:pPr indent="-228600" lvl="0" marL="228600" rtl="0" algn="just">
              <a:lnSpc>
                <a:spcPct val="90000"/>
              </a:lnSpc>
              <a:spcBef>
                <a:spcPts val="1000"/>
              </a:spcBef>
              <a:spcAft>
                <a:spcPts val="0"/>
              </a:spcAft>
              <a:buClr>
                <a:schemeClr val="dk1"/>
              </a:buClr>
              <a:buSzPts val="2400"/>
              <a:buChar char="•"/>
            </a:pPr>
            <a:r>
              <a:rPr b="1" lang="en-US" sz="2400"/>
              <a:t>Colon cancer</a:t>
            </a:r>
            <a:r>
              <a:rPr lang="en-US" sz="2400"/>
              <a:t>: The insoluble fiber from prebiotics, some experts believe, are actually doing a part in preventing colon cancer by sweeping up carcinogens and other dangerous toxins before they can be absorbed into the bloodstream where they can do damage.</a:t>
            </a:r>
            <a:endParaRPr sz="2400"/>
          </a:p>
          <a:p>
            <a:pPr indent="-228600" lvl="0" marL="228600" rtl="0" algn="l">
              <a:lnSpc>
                <a:spcPct val="90000"/>
              </a:lnSpc>
              <a:spcBef>
                <a:spcPts val="1000"/>
              </a:spcBef>
              <a:spcAft>
                <a:spcPts val="0"/>
              </a:spcAft>
              <a:buClr>
                <a:schemeClr val="dk1"/>
              </a:buClr>
              <a:buSzPts val="2400"/>
              <a:buNone/>
            </a:pPr>
            <a:r>
              <a:t/>
            </a:r>
            <a:endParaRPr sz="2400"/>
          </a:p>
          <a:p>
            <a:pPr indent="0" lvl="0" marL="0" rtl="0" algn="l">
              <a:lnSpc>
                <a:spcPct val="90000"/>
              </a:lnSpc>
              <a:spcBef>
                <a:spcPts val="1000"/>
              </a:spcBef>
              <a:spcAft>
                <a:spcPts val="0"/>
              </a:spcAft>
              <a:buClr>
                <a:schemeClr val="dk1"/>
              </a:buClr>
              <a:buSzPts val="1300"/>
              <a:buNone/>
            </a:pPr>
            <a:r>
              <a:t/>
            </a:r>
            <a:endParaRPr sz="1300"/>
          </a:p>
        </p:txBody>
      </p:sp>
      <p:sp>
        <p:nvSpPr>
          <p:cNvPr id="810" name="Google Shape;810;p78"/>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811" name="Google Shape;811;p78"/>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Tree>
  </p:cSld>
  <p:clrMapOvr>
    <a:masterClrMapping/>
  </p:clrMapOvr>
  <p:transition spd="med">
    <p:split/>
  </p:transition>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5" name="Shape 815"/>
        <p:cNvGrpSpPr/>
        <p:nvPr/>
      </p:nvGrpSpPr>
      <p:grpSpPr>
        <a:xfrm>
          <a:off x="0" y="0"/>
          <a:ext cx="0" cy="0"/>
          <a:chOff x="0" y="0"/>
          <a:chExt cx="0" cy="0"/>
        </a:xfrm>
      </p:grpSpPr>
      <p:sp>
        <p:nvSpPr>
          <p:cNvPr id="816" name="Google Shape;816;p79"/>
          <p:cNvSpPr txBox="1"/>
          <p:nvPr>
            <p:ph type="title"/>
          </p:nvPr>
        </p:nvSpPr>
        <p:spPr>
          <a:xfrm>
            <a:off x="76200" y="94615"/>
            <a:ext cx="10515600" cy="89217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b="1" lang="en-US" sz="3200">
                <a:latin typeface="Calibri"/>
                <a:ea typeface="Calibri"/>
                <a:cs typeface="Calibri"/>
                <a:sym typeface="Calibri"/>
              </a:rPr>
              <a:t>Synbiotics</a:t>
            </a:r>
            <a:endParaRPr b="1" sz="3200">
              <a:latin typeface="Calibri"/>
              <a:ea typeface="Calibri"/>
              <a:cs typeface="Calibri"/>
              <a:sym typeface="Calibri"/>
            </a:endParaRPr>
          </a:p>
        </p:txBody>
      </p:sp>
      <p:sp>
        <p:nvSpPr>
          <p:cNvPr id="817" name="Google Shape;817;p79"/>
          <p:cNvSpPr txBox="1"/>
          <p:nvPr>
            <p:ph idx="1" type="body"/>
          </p:nvPr>
        </p:nvSpPr>
        <p:spPr>
          <a:xfrm>
            <a:off x="153670" y="909320"/>
            <a:ext cx="10786110" cy="2249170"/>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90000"/>
              </a:lnSpc>
              <a:spcBef>
                <a:spcPts val="0"/>
              </a:spcBef>
              <a:spcAft>
                <a:spcPts val="0"/>
              </a:spcAft>
              <a:buClr>
                <a:schemeClr val="dk1"/>
              </a:buClr>
              <a:buSzPts val="2400"/>
              <a:buChar char="•"/>
            </a:pPr>
            <a:r>
              <a:rPr lang="en-US" sz="2400"/>
              <a:t>Synbiotics</a:t>
            </a:r>
            <a:r>
              <a:rPr i="1" lang="en-US" sz="2400"/>
              <a:t> </a:t>
            </a:r>
            <a:r>
              <a:rPr lang="en-US" sz="2400"/>
              <a:t>is a combination of probiotics and prebiotics administered together.</a:t>
            </a:r>
            <a:endParaRPr sz="2400"/>
          </a:p>
          <a:p>
            <a:pPr indent="-228600" lvl="0" marL="228600" rtl="0" algn="l">
              <a:lnSpc>
                <a:spcPct val="90000"/>
              </a:lnSpc>
              <a:spcBef>
                <a:spcPts val="1000"/>
              </a:spcBef>
              <a:spcAft>
                <a:spcPts val="0"/>
              </a:spcAft>
              <a:buClr>
                <a:schemeClr val="dk1"/>
              </a:buClr>
              <a:buSzPts val="2400"/>
              <a:buFont typeface="Noto Sans Symbols"/>
              <a:buChar char="⮚"/>
            </a:pPr>
            <a:r>
              <a:rPr b="1" lang="en-US" sz="2400"/>
              <a:t> Examples</a:t>
            </a:r>
            <a:r>
              <a:rPr lang="en-US" sz="2400"/>
              <a:t>: </a:t>
            </a:r>
            <a:endParaRPr sz="2400"/>
          </a:p>
          <a:p>
            <a:pPr indent="-228600" lvl="0" marL="228600" rtl="0" algn="l">
              <a:lnSpc>
                <a:spcPct val="90000"/>
              </a:lnSpc>
              <a:spcBef>
                <a:spcPts val="1000"/>
              </a:spcBef>
              <a:spcAft>
                <a:spcPts val="0"/>
              </a:spcAft>
              <a:buClr>
                <a:schemeClr val="dk1"/>
              </a:buClr>
              <a:buSzPts val="2400"/>
              <a:buChar char="•"/>
            </a:pPr>
            <a:r>
              <a:rPr i="1" lang="en-US" sz="2400"/>
              <a:t>Bifidobacteria</a:t>
            </a:r>
            <a:r>
              <a:rPr lang="en-US" sz="2400"/>
              <a:t> and fructo-oligosaccharides (FOS);</a:t>
            </a:r>
            <a:endParaRPr sz="2400"/>
          </a:p>
          <a:p>
            <a:pPr indent="-228600" lvl="0" marL="228600" rtl="0" algn="l">
              <a:lnSpc>
                <a:spcPct val="90000"/>
              </a:lnSpc>
              <a:spcBef>
                <a:spcPts val="1000"/>
              </a:spcBef>
              <a:spcAft>
                <a:spcPts val="0"/>
              </a:spcAft>
              <a:buClr>
                <a:schemeClr val="dk1"/>
              </a:buClr>
              <a:buSzPts val="2400"/>
              <a:buChar char="•"/>
            </a:pPr>
            <a:r>
              <a:rPr i="1" lang="en-US" sz="2400"/>
              <a:t>Lactobacillus rhamnosus</a:t>
            </a:r>
            <a:r>
              <a:rPr lang="en-US" sz="2400"/>
              <a:t> GG and inulins;</a:t>
            </a:r>
            <a:endParaRPr sz="2400"/>
          </a:p>
          <a:p>
            <a:pPr indent="-228600" lvl="0" marL="228600" rtl="0" algn="l">
              <a:lnSpc>
                <a:spcPct val="90000"/>
              </a:lnSpc>
              <a:spcBef>
                <a:spcPts val="1000"/>
              </a:spcBef>
              <a:spcAft>
                <a:spcPts val="0"/>
              </a:spcAft>
              <a:buClr>
                <a:schemeClr val="dk1"/>
              </a:buClr>
              <a:buSzPts val="2400"/>
              <a:buChar char="•"/>
            </a:pPr>
            <a:r>
              <a:rPr i="1" lang="en-US" sz="2400"/>
              <a:t>Bifidobacteria </a:t>
            </a:r>
            <a:r>
              <a:rPr lang="en-US" sz="2400"/>
              <a:t>or lactobacilli with FOS or inulins or galactooligosaccharides (GOS).</a:t>
            </a:r>
            <a:endParaRPr sz="2400"/>
          </a:p>
          <a:p>
            <a:pPr indent="-76200" lvl="0" marL="228600" rtl="0" algn="l">
              <a:lnSpc>
                <a:spcPct val="90000"/>
              </a:lnSpc>
              <a:spcBef>
                <a:spcPts val="1000"/>
              </a:spcBef>
              <a:spcAft>
                <a:spcPts val="0"/>
              </a:spcAft>
              <a:buClr>
                <a:schemeClr val="dk1"/>
              </a:buClr>
              <a:buSzPts val="2400"/>
              <a:buNone/>
            </a:pPr>
            <a:r>
              <a:t/>
            </a:r>
            <a:endParaRPr sz="2400"/>
          </a:p>
        </p:txBody>
      </p:sp>
      <p:sp>
        <p:nvSpPr>
          <p:cNvPr id="818" name="Google Shape;818;p7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819" name="Google Shape;819;p79"/>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820" name="Google Shape;820;p79"/>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pic>
        <p:nvPicPr>
          <p:cNvPr id="821" name="Google Shape;821;p79"/>
          <p:cNvPicPr preferRelativeResize="0"/>
          <p:nvPr/>
        </p:nvPicPr>
        <p:blipFill rotWithShape="1">
          <a:blip r:embed="rId4">
            <a:alphaModFix/>
          </a:blip>
          <a:srcRect b="0" l="0" r="0" t="0"/>
          <a:stretch/>
        </p:blipFill>
        <p:spPr>
          <a:xfrm>
            <a:off x="629920" y="3004820"/>
            <a:ext cx="6229985" cy="3265170"/>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5" name="Shape 825"/>
        <p:cNvGrpSpPr/>
        <p:nvPr/>
      </p:nvGrpSpPr>
      <p:grpSpPr>
        <a:xfrm>
          <a:off x="0" y="0"/>
          <a:ext cx="0" cy="0"/>
          <a:chOff x="0" y="0"/>
          <a:chExt cx="0" cy="0"/>
        </a:xfrm>
      </p:grpSpPr>
      <p:sp>
        <p:nvSpPr>
          <p:cNvPr id="826" name="Google Shape;826;p80"/>
          <p:cNvSpPr txBox="1"/>
          <p:nvPr>
            <p:ph type="title"/>
          </p:nvPr>
        </p:nvSpPr>
        <p:spPr>
          <a:xfrm>
            <a:off x="124460" y="114300"/>
            <a:ext cx="10515600" cy="96964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b="1" lang="en-US" sz="3200">
                <a:latin typeface="Calibri"/>
                <a:ea typeface="Calibri"/>
                <a:cs typeface="Calibri"/>
                <a:sym typeface="Calibri"/>
              </a:rPr>
              <a:t>Conclusions</a:t>
            </a:r>
            <a:endParaRPr b="1" sz="3200">
              <a:latin typeface="Calibri"/>
              <a:ea typeface="Calibri"/>
              <a:cs typeface="Calibri"/>
              <a:sym typeface="Calibri"/>
            </a:endParaRPr>
          </a:p>
        </p:txBody>
      </p:sp>
      <p:sp>
        <p:nvSpPr>
          <p:cNvPr id="827" name="Google Shape;827;p80"/>
          <p:cNvSpPr txBox="1"/>
          <p:nvPr>
            <p:ph idx="1" type="body"/>
          </p:nvPr>
        </p:nvSpPr>
        <p:spPr>
          <a:xfrm>
            <a:off x="123825" y="1083945"/>
            <a:ext cx="6517005" cy="4057015"/>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2400"/>
              <a:buFont typeface="Noto Sans Symbols"/>
              <a:buChar char="✔"/>
            </a:pPr>
            <a:r>
              <a:rPr lang="en-US" sz="2400">
                <a:latin typeface="Calibri"/>
                <a:ea typeface="Calibri"/>
                <a:cs typeface="Calibri"/>
                <a:sym typeface="Calibri"/>
              </a:rPr>
              <a:t> If you are struggling with your mental health, reach out for help.</a:t>
            </a:r>
            <a:endParaRPr sz="2400">
              <a:latin typeface="Calibri"/>
              <a:ea typeface="Calibri"/>
              <a:cs typeface="Calibri"/>
              <a:sym typeface="Calibri"/>
            </a:endParaRPr>
          </a:p>
          <a:p>
            <a:pPr indent="-228600" lvl="0" marL="228600" rtl="0" algn="l">
              <a:lnSpc>
                <a:spcPct val="90000"/>
              </a:lnSpc>
              <a:spcBef>
                <a:spcPts val="1000"/>
              </a:spcBef>
              <a:spcAft>
                <a:spcPts val="0"/>
              </a:spcAft>
              <a:buClr>
                <a:schemeClr val="dk1"/>
              </a:buClr>
              <a:buSzPts val="2400"/>
              <a:buFont typeface="Noto Sans Symbols"/>
              <a:buChar char="✔"/>
            </a:pPr>
            <a:r>
              <a:rPr lang="en-US" sz="2400">
                <a:latin typeface="Calibri"/>
                <a:ea typeface="Calibri"/>
                <a:cs typeface="Calibri"/>
                <a:sym typeface="Calibri"/>
              </a:rPr>
              <a:t> It can be hard to eat well when you are feeling down. Know that each positive step you take to eating better is a step in the right direction for your mental health.</a:t>
            </a:r>
            <a:endParaRPr sz="2400">
              <a:latin typeface="Calibri"/>
              <a:ea typeface="Calibri"/>
              <a:cs typeface="Calibri"/>
              <a:sym typeface="Calibri"/>
            </a:endParaRPr>
          </a:p>
          <a:p>
            <a:pPr indent="-228600" lvl="0" marL="228600" rtl="0" algn="l">
              <a:lnSpc>
                <a:spcPct val="90000"/>
              </a:lnSpc>
              <a:spcBef>
                <a:spcPts val="1000"/>
              </a:spcBef>
              <a:spcAft>
                <a:spcPts val="0"/>
              </a:spcAft>
              <a:buClr>
                <a:schemeClr val="dk1"/>
              </a:buClr>
              <a:buSzPts val="2400"/>
              <a:buFont typeface="Noto Sans Symbols"/>
              <a:buChar char="✔"/>
            </a:pPr>
            <a:r>
              <a:rPr lang="en-US" sz="2400">
                <a:latin typeface="Calibri"/>
                <a:ea typeface="Calibri"/>
                <a:cs typeface="Calibri"/>
                <a:sym typeface="Calibri"/>
              </a:rPr>
              <a:t> Fruits, vegetables, wholegrains, nuts, legumes and fish are the cornerstone of a diet for good mental health.</a:t>
            </a:r>
            <a:endParaRPr sz="2400">
              <a:latin typeface="Calibri"/>
              <a:ea typeface="Calibri"/>
              <a:cs typeface="Calibri"/>
              <a:sym typeface="Calibri"/>
            </a:endParaRPr>
          </a:p>
          <a:p>
            <a:pPr indent="-76200" lvl="0" marL="228600" rtl="0" algn="l">
              <a:lnSpc>
                <a:spcPct val="90000"/>
              </a:lnSpc>
              <a:spcBef>
                <a:spcPts val="1800"/>
              </a:spcBef>
              <a:spcAft>
                <a:spcPts val="0"/>
              </a:spcAft>
              <a:buClr>
                <a:schemeClr val="dk1"/>
              </a:buClr>
              <a:buSzPts val="2400"/>
              <a:buNone/>
            </a:pPr>
            <a:r>
              <a:t/>
            </a:r>
            <a:endParaRPr sz="2400">
              <a:latin typeface="Calibri"/>
              <a:ea typeface="Calibri"/>
              <a:cs typeface="Calibri"/>
              <a:sym typeface="Calibri"/>
            </a:endParaRPr>
          </a:p>
        </p:txBody>
      </p:sp>
      <p:sp>
        <p:nvSpPr>
          <p:cNvPr id="828" name="Google Shape;828;p80"/>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829" name="Google Shape;829;p80"/>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pic>
        <p:nvPicPr>
          <p:cNvPr id="830" name="Google Shape;830;p80"/>
          <p:cNvPicPr preferRelativeResize="0"/>
          <p:nvPr/>
        </p:nvPicPr>
        <p:blipFill rotWithShape="1">
          <a:blip r:embed="rId4">
            <a:alphaModFix/>
          </a:blip>
          <a:srcRect b="0" l="0" r="0" t="0"/>
          <a:stretch/>
        </p:blipFill>
        <p:spPr>
          <a:xfrm>
            <a:off x="6764655" y="505460"/>
            <a:ext cx="5314950" cy="37242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2025-07-23T00:59:00Z</dcterms:created>
  <dc:creator>Lenovo</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53D98EA922644B478A13410A32A3BB50_13</vt:lpwstr>
  </property>
  <property fmtid="{D5CDD505-2E9C-101B-9397-08002B2CF9AE}" pid="3" name="KSOProductBuildVer">
    <vt:lpwstr>1033-12.2.0.23196</vt:lpwstr>
  </property>
</Properties>
</file>